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57" r:id="rId6"/>
    <p:sldId id="262" r:id="rId7"/>
    <p:sldId id="260" r:id="rId8"/>
    <p:sldId id="264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3FA93-0EAD-447F-BED7-9B5DD986076B}" type="datetimeFigureOut">
              <a:rPr lang="en-NZ" smtClean="0"/>
              <a:pPr/>
              <a:t>12/06/2013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B4E4-D92A-4530-89E0-51D1245685D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1946530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3FA93-0EAD-447F-BED7-9B5DD986076B}" type="datetimeFigureOut">
              <a:rPr lang="en-NZ" smtClean="0"/>
              <a:pPr/>
              <a:t>12/06/2013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B4E4-D92A-4530-89E0-51D1245685D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3420265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3FA93-0EAD-447F-BED7-9B5DD986076B}" type="datetimeFigureOut">
              <a:rPr lang="en-NZ" smtClean="0"/>
              <a:pPr/>
              <a:t>12/06/2013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B4E4-D92A-4530-89E0-51D1245685D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40736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3FA93-0EAD-447F-BED7-9B5DD986076B}" type="datetimeFigureOut">
              <a:rPr lang="en-NZ" smtClean="0"/>
              <a:pPr/>
              <a:t>12/06/2013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B4E4-D92A-4530-89E0-51D1245685D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3000106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3FA93-0EAD-447F-BED7-9B5DD986076B}" type="datetimeFigureOut">
              <a:rPr lang="en-NZ" smtClean="0"/>
              <a:pPr/>
              <a:t>12/06/2013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B4E4-D92A-4530-89E0-51D1245685D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4001194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3FA93-0EAD-447F-BED7-9B5DD986076B}" type="datetimeFigureOut">
              <a:rPr lang="en-NZ" smtClean="0"/>
              <a:pPr/>
              <a:t>12/06/2013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B4E4-D92A-4530-89E0-51D1245685D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2788237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3FA93-0EAD-447F-BED7-9B5DD986076B}" type="datetimeFigureOut">
              <a:rPr lang="en-NZ" smtClean="0"/>
              <a:pPr/>
              <a:t>12/06/2013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B4E4-D92A-4530-89E0-51D1245685D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360690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3FA93-0EAD-447F-BED7-9B5DD986076B}" type="datetimeFigureOut">
              <a:rPr lang="en-NZ" smtClean="0"/>
              <a:pPr/>
              <a:t>12/06/2013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B4E4-D92A-4530-89E0-51D1245685D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2676785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3FA93-0EAD-447F-BED7-9B5DD986076B}" type="datetimeFigureOut">
              <a:rPr lang="en-NZ" smtClean="0"/>
              <a:pPr/>
              <a:t>12/06/2013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B4E4-D92A-4530-89E0-51D1245685D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76270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3FA93-0EAD-447F-BED7-9B5DD986076B}" type="datetimeFigureOut">
              <a:rPr lang="en-NZ" smtClean="0"/>
              <a:pPr/>
              <a:t>12/06/2013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B4E4-D92A-4530-89E0-51D1245685D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178156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3FA93-0EAD-447F-BED7-9B5DD986076B}" type="datetimeFigureOut">
              <a:rPr lang="en-NZ" smtClean="0"/>
              <a:pPr/>
              <a:t>12/06/2013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B4E4-D92A-4530-89E0-51D1245685D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416335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3FA93-0EAD-447F-BED7-9B5DD986076B}" type="datetimeFigureOut">
              <a:rPr lang="en-NZ" smtClean="0"/>
              <a:pPr/>
              <a:t>12/06/2013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5B4E4-D92A-4530-89E0-51D1245685D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="" val="146674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nkedin.com/pub/kay-eric-winkler/50/234/b5" TargetMode="External"/><Relationship Id="rId2" Type="http://schemas.openxmlformats.org/officeDocument/2006/relationships/hyperlink" Target="mailto:kay.winkler@vuw.ac.n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1">
                    <a:lumMod val="75000"/>
                  </a:schemeClr>
                </a:solidFill>
              </a:rPr>
              <a:t>Counterfactual Analysis in Predation Cases</a:t>
            </a:r>
            <a:endParaRPr lang="en-N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12 June 2013</a:t>
            </a:r>
            <a:endParaRPr lang="en-NZ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360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1">
                    <a:lumMod val="75000"/>
                  </a:schemeClr>
                </a:solidFill>
              </a:rPr>
              <a:t>Effects-based Approach</a:t>
            </a:r>
            <a:endParaRPr lang="en-N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Current debate in EU</a:t>
            </a:r>
          </a:p>
          <a:p>
            <a:r>
              <a:rPr lang="en-NZ" dirty="0" smtClean="0"/>
              <a:t>Involves counterfactual analysis:</a:t>
            </a:r>
          </a:p>
          <a:p>
            <a:r>
              <a:rPr lang="en-NZ" dirty="0" smtClean="0"/>
              <a:t>Comparing situation with dominant firm’s conduct in place with “an appropriate counterfactual, such as the simple absence of the conduct” (EU Com Guidance on exclusionary conduct, 2009)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92953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1">
                    <a:lumMod val="75000"/>
                  </a:schemeClr>
                </a:solidFill>
              </a:rPr>
              <a:t>Suggested Refinement</a:t>
            </a:r>
            <a:endParaRPr lang="en-N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Are foreclosure effects the basis for the conduct, and the conduct would not have been done but for the harm on competition?</a:t>
            </a:r>
          </a:p>
          <a:p>
            <a:r>
              <a:rPr lang="en-NZ" dirty="0" smtClean="0"/>
              <a:t>EU-Com profitability test insufficient (did conduct lead to lower revenues than alternative conduct?)</a:t>
            </a:r>
          </a:p>
          <a:p>
            <a:r>
              <a:rPr lang="en-NZ" dirty="0" smtClean="0"/>
              <a:t>Would the conduct be done if the foreclosure effects did not exist?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153114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1">
                    <a:lumMod val="75000"/>
                  </a:schemeClr>
                </a:solidFill>
              </a:rPr>
              <a:t>Comparison</a:t>
            </a:r>
            <a:endParaRPr lang="en-NZ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763688" y="1628800"/>
            <a:ext cx="5708399" cy="4505300"/>
            <a:chOff x="0" y="0"/>
            <a:chExt cx="4235450" cy="3321050"/>
          </a:xfrm>
        </p:grpSpPr>
        <p:sp>
          <p:nvSpPr>
            <p:cNvPr id="5" name="Rectangle 4"/>
            <p:cNvSpPr/>
            <p:nvPr/>
          </p:nvSpPr>
          <p:spPr>
            <a:xfrm>
              <a:off x="0" y="6350"/>
              <a:ext cx="4114800" cy="331470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342900" y="2978150"/>
              <a:ext cx="35433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342900" y="463550"/>
              <a:ext cx="0" cy="2514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 Box 4"/>
            <p:cNvSpPr txBox="1"/>
            <p:nvPr/>
          </p:nvSpPr>
          <p:spPr>
            <a:xfrm>
              <a:off x="0" y="1035050"/>
              <a:ext cx="349250" cy="9080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vert270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NZ" sz="1600" b="1" dirty="0">
                  <a:effectLst/>
                  <a:ea typeface="Calibri"/>
                  <a:cs typeface="Times New Roman"/>
                </a:rPr>
                <a:t>Causality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9" name="Text Box 5"/>
            <p:cNvSpPr txBox="1"/>
            <p:nvPr/>
          </p:nvSpPr>
          <p:spPr>
            <a:xfrm>
              <a:off x="3314700" y="2837383"/>
              <a:ext cx="92075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NZ" sz="1400" dirty="0">
                  <a:effectLst/>
                  <a:ea typeface="Calibri"/>
                  <a:cs typeface="Times New Roman"/>
                </a:rPr>
                <a:t>dynamic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0" name="Text Box 6"/>
            <p:cNvSpPr txBox="1"/>
            <p:nvPr/>
          </p:nvSpPr>
          <p:spPr>
            <a:xfrm>
              <a:off x="342900" y="2921000"/>
              <a:ext cx="920750" cy="3365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NZ" sz="1400" dirty="0">
                  <a:effectLst/>
                  <a:ea typeface="Calibri"/>
                  <a:cs typeface="Times New Roman"/>
                </a:rPr>
                <a:t>static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1" name="Text Box 7"/>
            <p:cNvSpPr txBox="1"/>
            <p:nvPr/>
          </p:nvSpPr>
          <p:spPr>
            <a:xfrm>
              <a:off x="1600200" y="2978150"/>
              <a:ext cx="1485900" cy="3365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NZ" sz="1600" b="1" dirty="0">
                  <a:effectLst/>
                  <a:ea typeface="Calibri"/>
                  <a:cs typeface="Times New Roman"/>
                </a:rPr>
                <a:t>Market </a:t>
              </a:r>
              <a:r>
                <a:rPr lang="en-NZ" sz="1600" b="1" dirty="0" smtClean="0">
                  <a:effectLst/>
                  <a:ea typeface="Calibri"/>
                  <a:cs typeface="Times New Roman"/>
                </a:rPr>
                <a:t>Perspective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2" name="Text Box 8"/>
            <p:cNvSpPr txBox="1"/>
            <p:nvPr/>
          </p:nvSpPr>
          <p:spPr>
            <a:xfrm>
              <a:off x="0" y="463550"/>
              <a:ext cx="349250" cy="4508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vert270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NZ" sz="1400" dirty="0">
                  <a:effectLst/>
                  <a:ea typeface="Calibri"/>
                  <a:cs typeface="Times New Roman"/>
                </a:rPr>
                <a:t>High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3" name="Text Box 9"/>
            <p:cNvSpPr txBox="1"/>
            <p:nvPr/>
          </p:nvSpPr>
          <p:spPr>
            <a:xfrm>
              <a:off x="0" y="2647950"/>
              <a:ext cx="342900" cy="3365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vert270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NZ" sz="1400" dirty="0">
                  <a:effectLst/>
                  <a:ea typeface="Calibri"/>
                  <a:cs typeface="Times New Roman"/>
                </a:rPr>
                <a:t>Low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4" name="Text Box 10"/>
            <p:cNvSpPr txBox="1"/>
            <p:nvPr/>
          </p:nvSpPr>
          <p:spPr>
            <a:xfrm>
              <a:off x="0" y="0"/>
              <a:ext cx="4114800" cy="4572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NZ" sz="1400" dirty="0">
                  <a:effectLst/>
                  <a:ea typeface="Calibri"/>
                  <a:cs typeface="Times New Roman"/>
                </a:rPr>
                <a:t>Market perspective and level of causality of predation tests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1073150" y="2292350"/>
              <a:ext cx="114300" cy="114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sp>
          <p:nvSpPr>
            <p:cNvPr id="16" name="Oval 15"/>
            <p:cNvSpPr/>
            <p:nvPr/>
          </p:nvSpPr>
          <p:spPr>
            <a:xfrm>
              <a:off x="800100" y="2647950"/>
              <a:ext cx="114300" cy="114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sp>
          <p:nvSpPr>
            <p:cNvPr id="17" name="Oval 16"/>
            <p:cNvSpPr/>
            <p:nvPr/>
          </p:nvSpPr>
          <p:spPr>
            <a:xfrm>
              <a:off x="1943100" y="1955800"/>
              <a:ext cx="114300" cy="114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sp>
          <p:nvSpPr>
            <p:cNvPr id="18" name="Oval 17"/>
            <p:cNvSpPr/>
            <p:nvPr/>
          </p:nvSpPr>
          <p:spPr>
            <a:xfrm>
              <a:off x="1371600" y="1606550"/>
              <a:ext cx="114300" cy="114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sp>
          <p:nvSpPr>
            <p:cNvPr id="19" name="Oval 18"/>
            <p:cNvSpPr/>
            <p:nvPr/>
          </p:nvSpPr>
          <p:spPr>
            <a:xfrm>
              <a:off x="2514600" y="914400"/>
              <a:ext cx="114300" cy="114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sp>
          <p:nvSpPr>
            <p:cNvPr id="20" name="Oval 19"/>
            <p:cNvSpPr/>
            <p:nvPr/>
          </p:nvSpPr>
          <p:spPr>
            <a:xfrm>
              <a:off x="2514600" y="1263650"/>
              <a:ext cx="114300" cy="114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sp>
          <p:nvSpPr>
            <p:cNvPr id="21" name="Oval 20"/>
            <p:cNvSpPr/>
            <p:nvPr/>
          </p:nvSpPr>
          <p:spPr>
            <a:xfrm>
              <a:off x="685800" y="577850"/>
              <a:ext cx="2286000" cy="1257300"/>
            </a:xfrm>
            <a:prstGeom prst="ellipse">
              <a:avLst/>
            </a:prstGeom>
            <a:noFill/>
            <a:ln w="127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sp>
          <p:nvSpPr>
            <p:cNvPr id="22" name="Text Box 19"/>
            <p:cNvSpPr txBox="1"/>
            <p:nvPr/>
          </p:nvSpPr>
          <p:spPr>
            <a:xfrm>
              <a:off x="1028700" y="920750"/>
              <a:ext cx="125730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NZ" sz="1400" dirty="0">
                  <a:solidFill>
                    <a:srgbClr val="95B3D7"/>
                  </a:solidFill>
                  <a:effectLst/>
                  <a:ea typeface="Calibri"/>
                  <a:cs typeface="Times New Roman"/>
                </a:rPr>
                <a:t>Counterfactuals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3" name="Text Box 21"/>
            <p:cNvSpPr txBox="1"/>
            <p:nvPr/>
          </p:nvSpPr>
          <p:spPr>
            <a:xfrm>
              <a:off x="1073150" y="2222500"/>
              <a:ext cx="46355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NZ" sz="1100">
                  <a:solidFill>
                    <a:srgbClr val="1F497D"/>
                  </a:solidFill>
                  <a:effectLst/>
                  <a:ea typeface="Calibri"/>
                  <a:cs typeface="Times New Roman"/>
                </a:rPr>
                <a:t>EU</a:t>
              </a:r>
              <a:endParaRPr lang="en-N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24" name="Text Box 22"/>
            <p:cNvSpPr txBox="1"/>
            <p:nvPr/>
          </p:nvSpPr>
          <p:spPr>
            <a:xfrm>
              <a:off x="812800" y="2578100"/>
              <a:ext cx="46355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NZ" sz="1100">
                  <a:solidFill>
                    <a:srgbClr val="1F497D"/>
                  </a:solidFill>
                  <a:effectLst/>
                  <a:ea typeface="Calibri"/>
                  <a:cs typeface="Times New Roman"/>
                </a:rPr>
                <a:t>AT</a:t>
              </a:r>
              <a:endParaRPr lang="en-N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25" name="Text Box 23"/>
            <p:cNvSpPr txBox="1"/>
            <p:nvPr/>
          </p:nvSpPr>
          <p:spPr>
            <a:xfrm>
              <a:off x="1384300" y="1524000"/>
              <a:ext cx="46355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NZ" sz="1100" dirty="0">
                  <a:solidFill>
                    <a:srgbClr val="1F497D"/>
                  </a:solidFill>
                  <a:effectLst/>
                  <a:ea typeface="Calibri"/>
                  <a:cs typeface="Times New Roman"/>
                </a:rPr>
                <a:t>NZ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6" name="Text Box 24"/>
            <p:cNvSpPr txBox="1"/>
            <p:nvPr/>
          </p:nvSpPr>
          <p:spPr>
            <a:xfrm>
              <a:off x="1943100" y="1879600"/>
              <a:ext cx="46355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NZ" sz="1100">
                  <a:solidFill>
                    <a:srgbClr val="1F497D"/>
                  </a:solidFill>
                  <a:effectLst/>
                  <a:ea typeface="Calibri"/>
                  <a:cs typeface="Times New Roman"/>
                </a:rPr>
                <a:t>US</a:t>
              </a:r>
              <a:endParaRPr lang="en-N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27" name="Text Box 26"/>
            <p:cNvSpPr txBox="1"/>
            <p:nvPr/>
          </p:nvSpPr>
          <p:spPr>
            <a:xfrm>
              <a:off x="2508250" y="1187450"/>
              <a:ext cx="85090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NZ" sz="1100">
                  <a:solidFill>
                    <a:srgbClr val="1F497D"/>
                  </a:solidFill>
                  <a:effectLst/>
                  <a:ea typeface="Calibri"/>
                  <a:cs typeface="Times New Roman"/>
                </a:rPr>
                <a:t>EU Com</a:t>
              </a:r>
              <a:endParaRPr lang="en-N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28" name="Text Box 27"/>
            <p:cNvSpPr txBox="1"/>
            <p:nvPr/>
          </p:nvSpPr>
          <p:spPr>
            <a:xfrm>
              <a:off x="2482850" y="831850"/>
              <a:ext cx="71755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NZ" sz="1100" dirty="0" smtClean="0">
                  <a:solidFill>
                    <a:srgbClr val="1F497D"/>
                  </a:solidFill>
                  <a:effectLst/>
                  <a:ea typeface="Calibri"/>
                  <a:cs typeface="Times New Roman"/>
                </a:rPr>
                <a:t>Own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88516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1">
                    <a:lumMod val="75000"/>
                  </a:schemeClr>
                </a:solidFill>
              </a:rPr>
              <a:t>Conclusion</a:t>
            </a:r>
            <a:endParaRPr lang="en-N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Counterfactual analysis might be useful for assessing unilateral conduct</a:t>
            </a:r>
          </a:p>
          <a:p>
            <a:r>
              <a:rPr lang="en-NZ" dirty="0" smtClean="0"/>
              <a:t>Effects-based approach</a:t>
            </a:r>
          </a:p>
          <a:p>
            <a:r>
              <a:rPr lang="en-NZ" dirty="0" smtClean="0"/>
              <a:t>Would the conduct be done if the foreclosure effects did not exist?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258777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>
                <a:solidFill>
                  <a:schemeClr val="accent1">
                    <a:lumMod val="75000"/>
                  </a:schemeClr>
                </a:solidFill>
              </a:rPr>
              <a:t>Thank You</a:t>
            </a:r>
            <a:endParaRPr lang="en-N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sz="2400" b="1" dirty="0" smtClean="0">
                <a:solidFill>
                  <a:schemeClr val="accent1">
                    <a:lumMod val="75000"/>
                  </a:schemeClr>
                </a:solidFill>
              </a:rPr>
              <a:t>Kay E Winkler</a:t>
            </a:r>
          </a:p>
          <a:p>
            <a:pPr marL="0" indent="0">
              <a:buNone/>
            </a:pPr>
            <a:r>
              <a:rPr lang="en-NZ" sz="2400" dirty="0" smtClean="0">
                <a:solidFill>
                  <a:schemeClr val="accent1">
                    <a:lumMod val="75000"/>
                  </a:schemeClr>
                </a:solidFill>
              </a:rPr>
              <a:t>PhD Candidate, Law &amp; Economics</a:t>
            </a:r>
          </a:p>
          <a:p>
            <a:pPr marL="0" indent="0">
              <a:buNone/>
            </a:pPr>
            <a:r>
              <a:rPr lang="en-NZ" sz="2400" dirty="0" smtClean="0">
                <a:solidFill>
                  <a:schemeClr val="accent1">
                    <a:lumMod val="75000"/>
                  </a:schemeClr>
                </a:solidFill>
              </a:rPr>
              <a:t>School of Economics and Finance</a:t>
            </a:r>
          </a:p>
          <a:p>
            <a:pPr marL="0" indent="0">
              <a:buNone/>
            </a:pPr>
            <a:r>
              <a:rPr lang="en-NZ" sz="2400" dirty="0" smtClean="0">
                <a:solidFill>
                  <a:schemeClr val="accent1">
                    <a:lumMod val="75000"/>
                  </a:schemeClr>
                </a:solidFill>
              </a:rPr>
              <a:t>Victoria University of Wellington</a:t>
            </a:r>
          </a:p>
          <a:p>
            <a:pPr marL="0" indent="0">
              <a:buNone/>
            </a:pPr>
            <a:r>
              <a:rPr lang="en-NZ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2"/>
              </a:rPr>
              <a:t>kay.winkler@vuw.ac.nz</a:t>
            </a:r>
            <a:endParaRPr lang="en-NZ" sz="20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NZ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LinkedIn: Kay E Winkler</a:t>
            </a:r>
            <a:r>
              <a:rPr lang="en-NZ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0" indent="0">
              <a:buNone/>
            </a:pP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xmlns="" val="301575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1">
                    <a:lumMod val="75000"/>
                  </a:schemeClr>
                </a:solidFill>
              </a:rPr>
              <a:t>Overview</a:t>
            </a:r>
            <a:endParaRPr lang="en-N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Predatory pricing</a:t>
            </a:r>
          </a:p>
          <a:p>
            <a:r>
              <a:rPr lang="en-NZ" dirty="0" smtClean="0"/>
              <a:t>Counterfactual in NZ</a:t>
            </a:r>
          </a:p>
          <a:p>
            <a:r>
              <a:rPr lang="en-NZ" dirty="0" smtClean="0"/>
              <a:t>Criticism and proposal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147475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1">
                    <a:lumMod val="75000"/>
                  </a:schemeClr>
                </a:solidFill>
              </a:rPr>
              <a:t>Predatory Pricing</a:t>
            </a:r>
            <a:endParaRPr lang="en-N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Predation Phase: lowering prices in order to foreclose competition</a:t>
            </a:r>
          </a:p>
          <a:p>
            <a:r>
              <a:rPr lang="en-NZ" dirty="0" smtClean="0"/>
              <a:t>Recoupment Phase: Reap monopoly profits and recoup losses of predation phase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19125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1">
                    <a:lumMod val="75000"/>
                  </a:schemeClr>
                </a:solidFill>
              </a:rPr>
              <a:t>Established Rules</a:t>
            </a:r>
            <a:endParaRPr lang="en-N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err="1" smtClean="0"/>
              <a:t>Areeda</a:t>
            </a:r>
            <a:r>
              <a:rPr lang="en-NZ" dirty="0" smtClean="0"/>
              <a:t>-Turner: Pricing under cost (AVC, AAC)</a:t>
            </a:r>
          </a:p>
          <a:p>
            <a:r>
              <a:rPr lang="en-NZ" dirty="0" smtClean="0"/>
              <a:t>US: + recoupment test</a:t>
            </a:r>
          </a:p>
          <a:p>
            <a:r>
              <a:rPr lang="en-NZ" dirty="0" smtClean="0"/>
              <a:t>EU: + dominance, no recoupment test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759943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1">
                    <a:lumMod val="75000"/>
                  </a:schemeClr>
                </a:solidFill>
              </a:rPr>
              <a:t>Comparison</a:t>
            </a:r>
            <a:endParaRPr lang="en-N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63688" y="1637414"/>
            <a:ext cx="5545791" cy="4496686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225837" y="5668926"/>
            <a:ext cx="477554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225837" y="2257647"/>
            <a:ext cx="0" cy="34112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4"/>
          <p:cNvSpPr txBox="1"/>
          <p:nvPr/>
        </p:nvSpPr>
        <p:spPr>
          <a:xfrm>
            <a:off x="1763688" y="3032937"/>
            <a:ext cx="470708" cy="1231851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vert270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1600" b="1" dirty="0">
                <a:effectLst/>
                <a:ea typeface="Calibri"/>
                <a:cs typeface="Times New Roman"/>
              </a:rPr>
              <a:t>Causality</a:t>
            </a:r>
            <a:endParaRPr lang="en-NZ" sz="1100" dirty="0">
              <a:effectLst/>
              <a:ea typeface="Calibri"/>
              <a:cs typeface="Times New Roman"/>
            </a:endParaRPr>
          </a:p>
        </p:txBody>
      </p:sp>
      <p:sp>
        <p:nvSpPr>
          <p:cNvPr id="9" name="Text Box 5"/>
          <p:cNvSpPr txBox="1"/>
          <p:nvPr/>
        </p:nvSpPr>
        <p:spPr>
          <a:xfrm>
            <a:off x="6231131" y="5477963"/>
            <a:ext cx="1240956" cy="46517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1400" dirty="0">
                <a:effectLst/>
                <a:ea typeface="Calibri"/>
                <a:cs typeface="Times New Roman"/>
              </a:rPr>
              <a:t>dynamic</a:t>
            </a:r>
            <a:endParaRPr lang="en-NZ" sz="1100" dirty="0">
              <a:effectLst/>
              <a:ea typeface="Calibri"/>
              <a:cs typeface="Times New Roman"/>
            </a:endParaRPr>
          </a:p>
        </p:txBody>
      </p:sp>
      <p:sp>
        <p:nvSpPr>
          <p:cNvPr id="10" name="Text Box 6"/>
          <p:cNvSpPr txBox="1"/>
          <p:nvPr/>
        </p:nvSpPr>
        <p:spPr>
          <a:xfrm>
            <a:off x="2225837" y="5591397"/>
            <a:ext cx="1240956" cy="45656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1400" dirty="0">
                <a:effectLst/>
                <a:ea typeface="Calibri"/>
                <a:cs typeface="Times New Roman"/>
              </a:rPr>
              <a:t>static</a:t>
            </a:r>
            <a:endParaRPr lang="en-NZ" sz="1100" dirty="0">
              <a:effectLst/>
              <a:ea typeface="Calibri"/>
              <a:cs typeface="Times New Roman"/>
            </a:endParaRPr>
          </a:p>
        </p:txBody>
      </p:sp>
      <p:sp>
        <p:nvSpPr>
          <p:cNvPr id="11" name="Text Box 7"/>
          <p:cNvSpPr txBox="1"/>
          <p:nvPr/>
        </p:nvSpPr>
        <p:spPr>
          <a:xfrm>
            <a:off x="3920384" y="5668926"/>
            <a:ext cx="2002647" cy="45656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1600" b="1" dirty="0">
                <a:effectLst/>
                <a:ea typeface="Calibri"/>
                <a:cs typeface="Times New Roman"/>
              </a:rPr>
              <a:t>Market </a:t>
            </a:r>
            <a:r>
              <a:rPr lang="en-NZ" sz="1600" b="1" dirty="0" smtClean="0">
                <a:effectLst/>
                <a:ea typeface="Calibri"/>
                <a:cs typeface="Times New Roman"/>
              </a:rPr>
              <a:t>Perspective</a:t>
            </a:r>
            <a:endParaRPr lang="en-NZ" sz="1100" dirty="0">
              <a:effectLst/>
              <a:ea typeface="Calibri"/>
              <a:cs typeface="Times New Roman"/>
            </a:endParaRPr>
          </a:p>
        </p:txBody>
      </p:sp>
      <p:sp>
        <p:nvSpPr>
          <p:cNvPr id="12" name="Text Box 8"/>
          <p:cNvSpPr txBox="1"/>
          <p:nvPr/>
        </p:nvSpPr>
        <p:spPr>
          <a:xfrm>
            <a:off x="1763688" y="2257647"/>
            <a:ext cx="470708" cy="61161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vert270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1400" dirty="0">
                <a:effectLst/>
                <a:ea typeface="Calibri"/>
                <a:cs typeface="Times New Roman"/>
              </a:rPr>
              <a:t>High</a:t>
            </a:r>
            <a:endParaRPr lang="en-NZ" sz="1100" dirty="0">
              <a:effectLst/>
              <a:ea typeface="Calibri"/>
              <a:cs typeface="Times New Roman"/>
            </a:endParaRPr>
          </a:p>
        </p:txBody>
      </p:sp>
      <p:sp>
        <p:nvSpPr>
          <p:cNvPr id="13" name="Text Box 9"/>
          <p:cNvSpPr txBox="1"/>
          <p:nvPr/>
        </p:nvSpPr>
        <p:spPr>
          <a:xfrm>
            <a:off x="1763688" y="5220980"/>
            <a:ext cx="462149" cy="45656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vert270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1400" dirty="0">
                <a:effectLst/>
                <a:ea typeface="Calibri"/>
                <a:cs typeface="Times New Roman"/>
              </a:rPr>
              <a:t>Low</a:t>
            </a:r>
            <a:endParaRPr lang="en-NZ" sz="1100" dirty="0">
              <a:effectLst/>
              <a:ea typeface="Calibri"/>
              <a:cs typeface="Times New Roman"/>
            </a:endParaRPr>
          </a:p>
        </p:txBody>
      </p:sp>
      <p:sp>
        <p:nvSpPr>
          <p:cNvPr id="14" name="Text Box 10"/>
          <p:cNvSpPr txBox="1"/>
          <p:nvPr/>
        </p:nvSpPr>
        <p:spPr>
          <a:xfrm>
            <a:off x="1763688" y="1628800"/>
            <a:ext cx="5545791" cy="620233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NZ" sz="1400" dirty="0">
                <a:effectLst/>
                <a:ea typeface="Calibri"/>
                <a:cs typeface="Times New Roman"/>
              </a:rPr>
              <a:t>Market perspective and level of causality of predation tests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3210044" y="4643819"/>
            <a:ext cx="624757" cy="465174"/>
            <a:chOff x="3210044" y="4643819"/>
            <a:chExt cx="624757" cy="465174"/>
          </a:xfrm>
        </p:grpSpPr>
        <p:sp>
          <p:nvSpPr>
            <p:cNvPr id="15" name="Oval 14"/>
            <p:cNvSpPr/>
            <p:nvPr/>
          </p:nvSpPr>
          <p:spPr>
            <a:xfrm>
              <a:off x="3210044" y="4738577"/>
              <a:ext cx="154050" cy="15505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sp>
          <p:nvSpPr>
            <p:cNvPr id="23" name="Text Box 21"/>
            <p:cNvSpPr txBox="1"/>
            <p:nvPr/>
          </p:nvSpPr>
          <p:spPr>
            <a:xfrm>
              <a:off x="3210044" y="4643819"/>
              <a:ext cx="624757" cy="465174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NZ" sz="1100" dirty="0">
                  <a:solidFill>
                    <a:srgbClr val="1F497D"/>
                  </a:solidFill>
                  <a:effectLst/>
                  <a:ea typeface="Calibri"/>
                  <a:cs typeface="Times New Roman"/>
                </a:rPr>
                <a:t>EU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842036" y="5126222"/>
            <a:ext cx="641874" cy="465174"/>
            <a:chOff x="2842036" y="5126222"/>
            <a:chExt cx="641874" cy="465174"/>
          </a:xfrm>
        </p:grpSpPr>
        <p:sp>
          <p:nvSpPr>
            <p:cNvPr id="16" name="Oval 15"/>
            <p:cNvSpPr/>
            <p:nvPr/>
          </p:nvSpPr>
          <p:spPr>
            <a:xfrm>
              <a:off x="2842036" y="5220980"/>
              <a:ext cx="154050" cy="15505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sp>
          <p:nvSpPr>
            <p:cNvPr id="24" name="Text Box 22"/>
            <p:cNvSpPr txBox="1"/>
            <p:nvPr/>
          </p:nvSpPr>
          <p:spPr>
            <a:xfrm>
              <a:off x="2859153" y="5126222"/>
              <a:ext cx="624757" cy="465174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NZ" sz="1100">
                  <a:solidFill>
                    <a:srgbClr val="1F497D"/>
                  </a:solidFill>
                  <a:effectLst/>
                  <a:ea typeface="Calibri"/>
                  <a:cs typeface="Times New Roman"/>
                </a:rPr>
                <a:t>AT</a:t>
              </a:r>
              <a:endParaRPr lang="en-NZ" sz="110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82534" y="4178645"/>
            <a:ext cx="624757" cy="465174"/>
            <a:chOff x="4382534" y="4178645"/>
            <a:chExt cx="624757" cy="465174"/>
          </a:xfrm>
        </p:grpSpPr>
        <p:sp>
          <p:nvSpPr>
            <p:cNvPr id="17" name="Oval 16"/>
            <p:cNvSpPr/>
            <p:nvPr/>
          </p:nvSpPr>
          <p:spPr>
            <a:xfrm>
              <a:off x="4382534" y="4282017"/>
              <a:ext cx="154050" cy="15505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sp>
          <p:nvSpPr>
            <p:cNvPr id="26" name="Text Box 24"/>
            <p:cNvSpPr txBox="1"/>
            <p:nvPr/>
          </p:nvSpPr>
          <p:spPr>
            <a:xfrm>
              <a:off x="4382534" y="4178645"/>
              <a:ext cx="624757" cy="465174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NZ" sz="1100">
                  <a:solidFill>
                    <a:srgbClr val="1F497D"/>
                  </a:solidFill>
                  <a:effectLst/>
                  <a:ea typeface="Calibri"/>
                  <a:cs typeface="Times New Roman"/>
                </a:rPr>
                <a:t>US</a:t>
              </a:r>
              <a:endParaRPr lang="en-NZ" sz="1100">
                <a:effectLst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4896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1">
                    <a:lumMod val="75000"/>
                  </a:schemeClr>
                </a:solidFill>
              </a:rPr>
              <a:t>NZ Supreme Court</a:t>
            </a:r>
            <a:endParaRPr lang="en-N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Sec. 36: </a:t>
            </a:r>
            <a:r>
              <a:rPr lang="en-US" dirty="0" smtClean="0"/>
              <a:t>A person with substantial market power must not </a:t>
            </a:r>
            <a:r>
              <a:rPr lang="en-US" u="sng" dirty="0" smtClean="0"/>
              <a:t>take advantage </a:t>
            </a:r>
            <a:r>
              <a:rPr lang="en-US" dirty="0" smtClean="0"/>
              <a:t>of that power for an anti-competitive purpose </a:t>
            </a:r>
            <a:endParaRPr lang="en-NZ" dirty="0" smtClean="0"/>
          </a:p>
          <a:p>
            <a:r>
              <a:rPr lang="en-NZ" dirty="0" smtClean="0"/>
              <a:t>Dominant position must have facilitated the behaviour:</a:t>
            </a:r>
          </a:p>
          <a:p>
            <a:r>
              <a:rPr lang="en-NZ" dirty="0" smtClean="0"/>
              <a:t>The dominant firm “would not have acted as it did … if it had not been dominant.” </a:t>
            </a:r>
            <a:br>
              <a:rPr lang="en-NZ" dirty="0" smtClean="0"/>
            </a:br>
            <a:r>
              <a:rPr lang="en-NZ" dirty="0" smtClean="0"/>
              <a:t>(Case </a:t>
            </a:r>
            <a:r>
              <a:rPr lang="en-NZ" i="1" dirty="0" smtClean="0"/>
              <a:t>Telecom</a:t>
            </a:r>
            <a:r>
              <a:rPr lang="en-NZ" dirty="0" smtClean="0"/>
              <a:t> </a:t>
            </a:r>
            <a:r>
              <a:rPr lang="en-NZ" i="1" dirty="0" smtClean="0"/>
              <a:t>0867</a:t>
            </a:r>
            <a:r>
              <a:rPr lang="en-NZ" dirty="0" smtClean="0"/>
              <a:t> [2010] NZSC 111)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2856335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1">
                    <a:lumMod val="75000"/>
                  </a:schemeClr>
                </a:solidFill>
              </a:rPr>
              <a:t>Criticism</a:t>
            </a:r>
            <a:endParaRPr lang="en-N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Counterfactual too difficult</a:t>
            </a:r>
          </a:p>
          <a:p>
            <a:r>
              <a:rPr lang="en-NZ" dirty="0" smtClean="0"/>
              <a:t>Hypothetical market situation unrealistic</a:t>
            </a:r>
          </a:p>
          <a:p>
            <a:r>
              <a:rPr lang="en-NZ" dirty="0" smtClean="0"/>
              <a:t>Conduct of dominant firm might have different effects than that of other firms </a:t>
            </a:r>
            <a:br>
              <a:rPr lang="en-NZ" dirty="0" smtClean="0"/>
            </a:br>
            <a:r>
              <a:rPr lang="en-NZ" dirty="0" smtClean="0"/>
              <a:t>(≈ special responsibility doctrine)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79388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1">
                    <a:lumMod val="75000"/>
                  </a:schemeClr>
                </a:solidFill>
              </a:rPr>
              <a:t>Appraisal</a:t>
            </a:r>
            <a:endParaRPr lang="en-N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NZ counterfactual involves higher burden of proof for competition authority (CC)</a:t>
            </a:r>
          </a:p>
          <a:p>
            <a:r>
              <a:rPr lang="en-NZ" dirty="0" smtClean="0"/>
              <a:t>NZ = AT + EU + US:</a:t>
            </a:r>
          </a:p>
          <a:p>
            <a:pPr lvl="1"/>
            <a:r>
              <a:rPr lang="en-NZ" dirty="0" smtClean="0"/>
              <a:t>Dominance</a:t>
            </a:r>
          </a:p>
          <a:p>
            <a:pPr lvl="1"/>
            <a:r>
              <a:rPr lang="en-NZ" dirty="0" smtClean="0"/>
              <a:t>Loss and Recoupment (counterfactual)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xmlns="" val="314314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accent1">
                    <a:lumMod val="75000"/>
                  </a:schemeClr>
                </a:solidFill>
              </a:rPr>
              <a:t>Comparison</a:t>
            </a:r>
            <a:endParaRPr lang="en-NZ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763688" y="1628800"/>
            <a:ext cx="5708399" cy="4505300"/>
            <a:chOff x="0" y="0"/>
            <a:chExt cx="4235450" cy="3321050"/>
          </a:xfrm>
        </p:grpSpPr>
        <p:sp>
          <p:nvSpPr>
            <p:cNvPr id="5" name="Rectangle 4"/>
            <p:cNvSpPr/>
            <p:nvPr/>
          </p:nvSpPr>
          <p:spPr>
            <a:xfrm>
              <a:off x="0" y="6350"/>
              <a:ext cx="4114800" cy="331470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342900" y="2978150"/>
              <a:ext cx="35433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342900" y="463550"/>
              <a:ext cx="0" cy="2514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 Box 4"/>
            <p:cNvSpPr txBox="1"/>
            <p:nvPr/>
          </p:nvSpPr>
          <p:spPr>
            <a:xfrm>
              <a:off x="0" y="1035050"/>
              <a:ext cx="349250" cy="9080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vert270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NZ" sz="1600" b="1" dirty="0">
                  <a:effectLst/>
                  <a:ea typeface="Calibri"/>
                  <a:cs typeface="Times New Roman"/>
                </a:rPr>
                <a:t>Causality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9" name="Text Box 5"/>
            <p:cNvSpPr txBox="1"/>
            <p:nvPr/>
          </p:nvSpPr>
          <p:spPr>
            <a:xfrm>
              <a:off x="3314700" y="2837383"/>
              <a:ext cx="92075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NZ" sz="1400" dirty="0">
                  <a:effectLst/>
                  <a:ea typeface="Calibri"/>
                  <a:cs typeface="Times New Roman"/>
                </a:rPr>
                <a:t>dynamic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0" name="Text Box 6"/>
            <p:cNvSpPr txBox="1"/>
            <p:nvPr/>
          </p:nvSpPr>
          <p:spPr>
            <a:xfrm>
              <a:off x="342900" y="2921000"/>
              <a:ext cx="920750" cy="3365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NZ" sz="1400" dirty="0">
                  <a:effectLst/>
                  <a:ea typeface="Calibri"/>
                  <a:cs typeface="Times New Roman"/>
                </a:rPr>
                <a:t>static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1" name="Text Box 7"/>
            <p:cNvSpPr txBox="1"/>
            <p:nvPr/>
          </p:nvSpPr>
          <p:spPr>
            <a:xfrm>
              <a:off x="1600200" y="2978150"/>
              <a:ext cx="1485900" cy="3365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NZ" sz="1600" b="1" dirty="0">
                  <a:effectLst/>
                  <a:ea typeface="Calibri"/>
                  <a:cs typeface="Times New Roman"/>
                </a:rPr>
                <a:t>Market </a:t>
              </a:r>
              <a:r>
                <a:rPr lang="en-NZ" sz="1600" b="1" dirty="0" smtClean="0">
                  <a:effectLst/>
                  <a:ea typeface="Calibri"/>
                  <a:cs typeface="Times New Roman"/>
                </a:rPr>
                <a:t>Perspective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2" name="Text Box 8"/>
            <p:cNvSpPr txBox="1"/>
            <p:nvPr/>
          </p:nvSpPr>
          <p:spPr>
            <a:xfrm>
              <a:off x="0" y="463550"/>
              <a:ext cx="349250" cy="4508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vert270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NZ" sz="1400" dirty="0">
                  <a:effectLst/>
                  <a:ea typeface="Calibri"/>
                  <a:cs typeface="Times New Roman"/>
                </a:rPr>
                <a:t>High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3" name="Text Box 9"/>
            <p:cNvSpPr txBox="1"/>
            <p:nvPr/>
          </p:nvSpPr>
          <p:spPr>
            <a:xfrm>
              <a:off x="0" y="2647950"/>
              <a:ext cx="342900" cy="3365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vert270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NZ" sz="1400" dirty="0">
                  <a:effectLst/>
                  <a:ea typeface="Calibri"/>
                  <a:cs typeface="Times New Roman"/>
                </a:rPr>
                <a:t>Low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4" name="Text Box 10"/>
            <p:cNvSpPr txBox="1"/>
            <p:nvPr/>
          </p:nvSpPr>
          <p:spPr>
            <a:xfrm>
              <a:off x="0" y="0"/>
              <a:ext cx="4114800" cy="4572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NZ" sz="1400" dirty="0">
                  <a:effectLst/>
                  <a:ea typeface="Calibri"/>
                  <a:cs typeface="Times New Roman"/>
                </a:rPr>
                <a:t>Market perspective and level of causality of predation tests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1073150" y="2292350"/>
              <a:ext cx="114300" cy="114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sp>
          <p:nvSpPr>
            <p:cNvPr id="16" name="Oval 15"/>
            <p:cNvSpPr/>
            <p:nvPr/>
          </p:nvSpPr>
          <p:spPr>
            <a:xfrm>
              <a:off x="800100" y="2647950"/>
              <a:ext cx="114300" cy="114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sp>
          <p:nvSpPr>
            <p:cNvPr id="17" name="Oval 16"/>
            <p:cNvSpPr/>
            <p:nvPr/>
          </p:nvSpPr>
          <p:spPr>
            <a:xfrm>
              <a:off x="1943100" y="1955800"/>
              <a:ext cx="114300" cy="114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sp>
          <p:nvSpPr>
            <p:cNvPr id="18" name="Oval 17"/>
            <p:cNvSpPr/>
            <p:nvPr/>
          </p:nvSpPr>
          <p:spPr>
            <a:xfrm>
              <a:off x="1371600" y="1606550"/>
              <a:ext cx="114300" cy="114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sp>
          <p:nvSpPr>
            <p:cNvPr id="21" name="Oval 20"/>
            <p:cNvSpPr/>
            <p:nvPr/>
          </p:nvSpPr>
          <p:spPr>
            <a:xfrm>
              <a:off x="685800" y="577850"/>
              <a:ext cx="2286000" cy="1257300"/>
            </a:xfrm>
            <a:prstGeom prst="ellipse">
              <a:avLst/>
            </a:prstGeom>
            <a:noFill/>
            <a:ln w="127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NZ"/>
            </a:p>
          </p:txBody>
        </p:sp>
        <p:sp>
          <p:nvSpPr>
            <p:cNvPr id="22" name="Text Box 19"/>
            <p:cNvSpPr txBox="1"/>
            <p:nvPr/>
          </p:nvSpPr>
          <p:spPr>
            <a:xfrm>
              <a:off x="1028700" y="920750"/>
              <a:ext cx="125730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NZ" sz="1400" dirty="0">
                  <a:solidFill>
                    <a:srgbClr val="95B3D7"/>
                  </a:solidFill>
                  <a:effectLst/>
                  <a:ea typeface="Calibri"/>
                  <a:cs typeface="Times New Roman"/>
                </a:rPr>
                <a:t>Counterfactuals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3" name="Text Box 21"/>
            <p:cNvSpPr txBox="1"/>
            <p:nvPr/>
          </p:nvSpPr>
          <p:spPr>
            <a:xfrm>
              <a:off x="1073150" y="2222500"/>
              <a:ext cx="46355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NZ" sz="1100">
                  <a:solidFill>
                    <a:srgbClr val="1F497D"/>
                  </a:solidFill>
                  <a:effectLst/>
                  <a:ea typeface="Calibri"/>
                  <a:cs typeface="Times New Roman"/>
                </a:rPr>
                <a:t>EU</a:t>
              </a:r>
              <a:endParaRPr lang="en-N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24" name="Text Box 22"/>
            <p:cNvSpPr txBox="1"/>
            <p:nvPr/>
          </p:nvSpPr>
          <p:spPr>
            <a:xfrm>
              <a:off x="812800" y="2578100"/>
              <a:ext cx="46355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NZ" sz="1100">
                  <a:solidFill>
                    <a:srgbClr val="1F497D"/>
                  </a:solidFill>
                  <a:effectLst/>
                  <a:ea typeface="Calibri"/>
                  <a:cs typeface="Times New Roman"/>
                </a:rPr>
                <a:t>AT</a:t>
              </a:r>
              <a:endParaRPr lang="en-N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25" name="Text Box 23"/>
            <p:cNvSpPr txBox="1"/>
            <p:nvPr/>
          </p:nvSpPr>
          <p:spPr>
            <a:xfrm>
              <a:off x="1384300" y="1524000"/>
              <a:ext cx="46355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NZ" sz="1100" dirty="0">
                  <a:solidFill>
                    <a:srgbClr val="1F497D"/>
                  </a:solidFill>
                  <a:effectLst/>
                  <a:ea typeface="Calibri"/>
                  <a:cs typeface="Times New Roman"/>
                </a:rPr>
                <a:t>NZ</a:t>
              </a:r>
              <a:endParaRPr lang="en-N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6" name="Text Box 24"/>
            <p:cNvSpPr txBox="1"/>
            <p:nvPr/>
          </p:nvSpPr>
          <p:spPr>
            <a:xfrm>
              <a:off x="1943100" y="1879600"/>
              <a:ext cx="46355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NZ" sz="1100">
                  <a:solidFill>
                    <a:srgbClr val="1F497D"/>
                  </a:solidFill>
                  <a:effectLst/>
                  <a:ea typeface="Calibri"/>
                  <a:cs typeface="Times New Roman"/>
                </a:rPr>
                <a:t>US</a:t>
              </a:r>
              <a:endParaRPr lang="en-NZ" sz="1100">
                <a:effectLst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80894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382</Words>
  <Application>Microsoft Office PowerPoint</Application>
  <PresentationFormat>On-screen Show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Counterfactual Analysis in Predation Cases</vt:lpstr>
      <vt:lpstr>Overview</vt:lpstr>
      <vt:lpstr>Predatory Pricing</vt:lpstr>
      <vt:lpstr>Established Rules</vt:lpstr>
      <vt:lpstr>Comparison</vt:lpstr>
      <vt:lpstr>NZ Supreme Court</vt:lpstr>
      <vt:lpstr>Criticism</vt:lpstr>
      <vt:lpstr>Appraisal</vt:lpstr>
      <vt:lpstr>Comparison</vt:lpstr>
      <vt:lpstr>Effects-based Approach</vt:lpstr>
      <vt:lpstr>Suggested Refinement</vt:lpstr>
      <vt:lpstr>Comparison</vt:lpstr>
      <vt:lpstr>Conclusion</vt:lpstr>
      <vt:lpstr>Thank You</vt:lpstr>
    </vt:vector>
  </TitlesOfParts>
  <Company>Victoria University of Wellington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Counterfactual Analysis in Predation Cases</dc:title>
  <dc:creator>Kay Winkler</dc:creator>
  <cp:lastModifiedBy>mckenzk3</cp:lastModifiedBy>
  <cp:revision>24</cp:revision>
  <dcterms:created xsi:type="dcterms:W3CDTF">2013-06-06T22:39:21Z</dcterms:created>
  <dcterms:modified xsi:type="dcterms:W3CDTF">2013-06-12T02:32:06Z</dcterms:modified>
</cp:coreProperties>
</file>