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9.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3.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4.xml" ContentType="application/vnd.openxmlformats-officedocument.presentationml.notesSlid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25.xml" ContentType="application/vnd.openxmlformats-officedocument.presentationml.notesSlid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26.xml" ContentType="application/vnd.openxmlformats-officedocument.presentationml.notesSlid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27.xml" ContentType="application/vnd.openxmlformats-officedocument.presentationml.notesSlid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30.xml" ContentType="application/vnd.openxmlformats-officedocument.presentationml.notesSlide+xml"/>
  <Override PartName="/ppt/charts/chart19.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20.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21.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35.xml" ContentType="application/vnd.openxmlformats-officedocument.presentationml.notesSlide+xml"/>
  <Override PartName="/ppt/charts/chart22.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36.xml" ContentType="application/vnd.openxmlformats-officedocument.presentationml.notesSlide+xml"/>
  <Override PartName="/ppt/charts/chart23.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24.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25.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42.xml" ContentType="application/vnd.openxmlformats-officedocument.presentationml.notesSlide+xml"/>
  <Override PartName="/ppt/charts/chart26.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43.xml" ContentType="application/vnd.openxmlformats-officedocument.presentationml.notesSlide+xml"/>
  <Override PartName="/ppt/charts/chart27.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44.xml" ContentType="application/vnd.openxmlformats-officedocument.presentationml.notesSlide+xml"/>
  <Override PartName="/ppt/charts/chart28.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9.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30.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31.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47.xml" ContentType="application/vnd.openxmlformats-officedocument.presentationml.notesSlide+xml"/>
  <Override PartName="/ppt/charts/chart32.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48.xml" ContentType="application/vnd.openxmlformats-officedocument.presentationml.notesSlide+xml"/>
  <Override PartName="/ppt/charts/chart33.xml" ContentType="application/vnd.openxmlformats-officedocument.drawingml.chart+xml"/>
  <Override PartName="/ppt/notesSlides/notesSlide49.xml" ContentType="application/vnd.openxmlformats-officedocument.presentationml.notesSlide+xml"/>
  <Override PartName="/ppt/charts/chart34.xml" ContentType="application/vnd.openxmlformats-officedocument.drawingml.chart+xml"/>
  <Override PartName="/ppt/charts/style31.xml" ContentType="application/vnd.ms-office.chartstyle+xml"/>
  <Override PartName="/ppt/charts/colors31.xml" ContentType="application/vnd.ms-office.chartcolorstyl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rts/chart35.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52.xml" ContentType="application/vnd.openxmlformats-officedocument.presentationml.notesSlide+xml"/>
  <Override PartName="/ppt/charts/chart36.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53.xml" ContentType="application/vnd.openxmlformats-officedocument.presentationml.notesSlide+xml"/>
  <Override PartName="/ppt/charts/chart37.xml" ContentType="application/vnd.openxmlformats-officedocument.drawingml.chart+xml"/>
  <Override PartName="/ppt/charts/style34.xml" ContentType="application/vnd.ms-office.chartstyle+xml"/>
  <Override PartName="/ppt/charts/colors34.xml" ContentType="application/vnd.ms-office.chartcolorstyle+xml"/>
  <Override PartName="/ppt/notesSlides/notesSlide54.xml" ContentType="application/vnd.openxmlformats-officedocument.presentationml.notesSlide+xml"/>
  <Override PartName="/ppt/charts/chart38.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55.xml" ContentType="application/vnd.openxmlformats-officedocument.presentationml.notesSlide+xml"/>
  <Override PartName="/ppt/charts/chart39.xml" ContentType="application/vnd.openxmlformats-officedocument.drawingml.chart+xml"/>
  <Override PartName="/ppt/charts/style36.xml" ContentType="application/vnd.ms-office.chartstyle+xml"/>
  <Override PartName="/ppt/charts/colors36.xml" ContentType="application/vnd.ms-office.chartcolorstyle+xml"/>
  <Override PartName="/ppt/notesSlides/notesSlide56.xml" ContentType="application/vnd.openxmlformats-officedocument.presentationml.notesSlide+xml"/>
  <Override PartName="/ppt/charts/chart40.xml" ContentType="application/vnd.openxmlformats-officedocument.drawingml.chart+xml"/>
  <Override PartName="/ppt/charts/style37.xml" ContentType="application/vnd.ms-office.chartstyle+xml"/>
  <Override PartName="/ppt/charts/colors37.xml" ContentType="application/vnd.ms-office.chartcolorstyl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41.xml" ContentType="application/vnd.openxmlformats-officedocument.drawingml.chart+xml"/>
  <Override PartName="/ppt/charts/style38.xml" ContentType="application/vnd.ms-office.chartstyle+xml"/>
  <Override PartName="/ppt/charts/colors38.xml" ContentType="application/vnd.ms-office.chartcolorstyle+xml"/>
  <Override PartName="/ppt/notesSlides/notesSlide59.xml" ContentType="application/vnd.openxmlformats-officedocument.presentationml.notesSlide+xml"/>
  <Override PartName="/ppt/charts/chart42.xml" ContentType="application/vnd.openxmlformats-officedocument.drawingml.chart+xml"/>
  <Override PartName="/ppt/charts/style39.xml" ContentType="application/vnd.ms-office.chartstyle+xml"/>
  <Override PartName="/ppt/charts/colors39.xml" ContentType="application/vnd.ms-office.chartcolorstyle+xml"/>
  <Override PartName="/ppt/notesSlides/notesSlide60.xml" ContentType="application/vnd.openxmlformats-officedocument.presentationml.notesSlide+xml"/>
  <Override PartName="/ppt/charts/chart43.xml" ContentType="application/vnd.openxmlformats-officedocument.drawingml.chart+xml"/>
  <Override PartName="/ppt/charts/style40.xml" ContentType="application/vnd.ms-office.chartstyle+xml"/>
  <Override PartName="/ppt/charts/colors40.xml" ContentType="application/vnd.ms-office.chartcolorstyl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44.xml" ContentType="application/vnd.openxmlformats-officedocument.drawingml.chart+xml"/>
  <Override PartName="/ppt/charts/style41.xml" ContentType="application/vnd.ms-office.chartstyle+xml"/>
  <Override PartName="/ppt/charts/colors41.xml" ContentType="application/vnd.ms-office.chartcolorstyle+xml"/>
  <Override PartName="/ppt/notesSlides/notesSlide63.xml" ContentType="application/vnd.openxmlformats-officedocument.presentationml.notesSlide+xml"/>
  <Override PartName="/ppt/charts/chart45.xml" ContentType="application/vnd.openxmlformats-officedocument.drawingml.chart+xml"/>
  <Override PartName="/ppt/notesSlides/notesSlide64.xml" ContentType="application/vnd.openxmlformats-officedocument.presentationml.notesSlide+xml"/>
  <Override PartName="/ppt/charts/chart46.xml" ContentType="application/vnd.openxmlformats-officedocument.drawingml.chart+xml"/>
  <Override PartName="/ppt/tags/tag1.xml" ContentType="application/vnd.openxmlformats-officedocument.presentationml.tags+xml"/>
  <Override PartName="/ppt/charts/chart47.xml" ContentType="application/vnd.openxmlformats-officedocument.drawingml.chart+xml"/>
  <Override PartName="/ppt/charts/style42.xml" ContentType="application/vnd.ms-office.chartstyle+xml"/>
  <Override PartName="/ppt/charts/colors42.xml" ContentType="application/vnd.ms-office.chartcolorstyle+xml"/>
  <Override PartName="/ppt/tags/tag2.xml" ContentType="application/vnd.openxmlformats-officedocument.presentationml.tags+xml"/>
  <Override PartName="/ppt/charts/chart48.xml" ContentType="application/vnd.openxmlformats-officedocument.drawingml.chart+xml"/>
  <Override PartName="/ppt/charts/style43.xml" ContentType="application/vnd.ms-office.chartstyle+xml"/>
  <Override PartName="/ppt/charts/colors43.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44" r:id="rId4"/>
  </p:sldMasterIdLst>
  <p:notesMasterIdLst>
    <p:notesMasterId r:id="rId77"/>
  </p:notesMasterIdLst>
  <p:sldIdLst>
    <p:sldId id="275" r:id="rId5"/>
    <p:sldId id="343" r:id="rId6"/>
    <p:sldId id="574" r:id="rId7"/>
    <p:sldId id="263" r:id="rId8"/>
    <p:sldId id="575" r:id="rId9"/>
    <p:sldId id="576" r:id="rId10"/>
    <p:sldId id="577" r:id="rId11"/>
    <p:sldId id="578" r:id="rId12"/>
    <p:sldId id="464" r:id="rId13"/>
    <p:sldId id="488" r:id="rId14"/>
    <p:sldId id="371" r:id="rId15"/>
    <p:sldId id="501" r:id="rId16"/>
    <p:sldId id="507" r:id="rId17"/>
    <p:sldId id="502" r:id="rId18"/>
    <p:sldId id="503" r:id="rId19"/>
    <p:sldId id="525" r:id="rId20"/>
    <p:sldId id="512" r:id="rId21"/>
    <p:sldId id="504" r:id="rId22"/>
    <p:sldId id="505" r:id="rId23"/>
    <p:sldId id="506" r:id="rId24"/>
    <p:sldId id="514" r:id="rId25"/>
    <p:sldId id="508" r:id="rId26"/>
    <p:sldId id="509" r:id="rId27"/>
    <p:sldId id="532" r:id="rId28"/>
    <p:sldId id="524" r:id="rId29"/>
    <p:sldId id="510" r:id="rId30"/>
    <p:sldId id="516" r:id="rId31"/>
    <p:sldId id="520" r:id="rId32"/>
    <p:sldId id="522" r:id="rId33"/>
    <p:sldId id="517" r:id="rId34"/>
    <p:sldId id="526" r:id="rId35"/>
    <p:sldId id="531" r:id="rId36"/>
    <p:sldId id="528" r:id="rId37"/>
    <p:sldId id="529" r:id="rId38"/>
    <p:sldId id="533" r:id="rId39"/>
    <p:sldId id="534" r:id="rId40"/>
    <p:sldId id="580" r:id="rId41"/>
    <p:sldId id="581" r:id="rId42"/>
    <p:sldId id="535" r:id="rId43"/>
    <p:sldId id="536" r:id="rId44"/>
    <p:sldId id="545" r:id="rId45"/>
    <p:sldId id="538" r:id="rId46"/>
    <p:sldId id="539" r:id="rId47"/>
    <p:sldId id="558" r:id="rId48"/>
    <p:sldId id="540" r:id="rId49"/>
    <p:sldId id="541" r:id="rId50"/>
    <p:sldId id="542" r:id="rId51"/>
    <p:sldId id="544" r:id="rId52"/>
    <p:sldId id="564" r:id="rId53"/>
    <p:sldId id="566" r:id="rId54"/>
    <p:sldId id="546" r:id="rId55"/>
    <p:sldId id="547" r:id="rId56"/>
    <p:sldId id="548" r:id="rId57"/>
    <p:sldId id="549" r:id="rId58"/>
    <p:sldId id="550" r:id="rId59"/>
    <p:sldId id="551" r:id="rId60"/>
    <p:sldId id="552" r:id="rId61"/>
    <p:sldId id="555" r:id="rId62"/>
    <p:sldId id="556" r:id="rId63"/>
    <p:sldId id="553" r:id="rId64"/>
    <p:sldId id="559" r:id="rId65"/>
    <p:sldId id="560" r:id="rId66"/>
    <p:sldId id="543" r:id="rId67"/>
    <p:sldId id="567" r:id="rId68"/>
    <p:sldId id="568" r:id="rId69"/>
    <p:sldId id="569" r:id="rId70"/>
    <p:sldId id="561" r:id="rId71"/>
    <p:sldId id="562" r:id="rId72"/>
    <p:sldId id="563" r:id="rId73"/>
    <p:sldId id="570" r:id="rId74"/>
    <p:sldId id="571" r:id="rId75"/>
    <p:sldId id="579" r:id="rId76"/>
  </p:sldIdLst>
  <p:sldSz cx="12192000" cy="6858000"/>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30"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nead Dunn" initials="SD" lastIdx="83" clrIdx="0">
    <p:extLst>
      <p:ext uri="{19B8F6BF-5375-455C-9EA6-DF929625EA0E}">
        <p15:presenceInfo xmlns:p15="http://schemas.microsoft.com/office/powerpoint/2012/main" userId="Sinead Dunn" providerId="None"/>
      </p:ext>
    </p:extLst>
  </p:cmAuthor>
  <p:cmAuthor id="2" name="Marc Elliott" initials="ME" lastIdx="11" clrIdx="1">
    <p:extLst>
      <p:ext uri="{19B8F6BF-5375-455C-9EA6-DF929625EA0E}">
        <p15:presenceInfo xmlns:p15="http://schemas.microsoft.com/office/powerpoint/2012/main" userId="Marc Elliott" providerId="None"/>
      </p:ext>
    </p:extLst>
  </p:cmAuthor>
  <p:cmAuthor id="3" name="Sinead" initials="S" lastIdx="1" clrIdx="2">
    <p:extLst>
      <p:ext uri="{19B8F6BF-5375-455C-9EA6-DF929625EA0E}">
        <p15:presenceInfo xmlns:p15="http://schemas.microsoft.com/office/powerpoint/2012/main" userId="Sine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7DC2"/>
    <a:srgbClr val="D82C20"/>
    <a:srgbClr val="303030"/>
    <a:srgbClr val="7A7A7A"/>
    <a:srgbClr val="434343"/>
    <a:srgbClr val="7F7F7F"/>
    <a:srgbClr val="BEBEBE"/>
    <a:srgbClr val="00B054"/>
    <a:srgbClr val="404141"/>
    <a:srgbClr val="00C7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5CD967-C1C5-4EAF-96FA-CDC3515C3228}" v="1" dt="2019-12-02T20:00:03.1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0" autoAdjust="0"/>
    <p:restoredTop sz="96619" autoAdjust="0"/>
  </p:normalViewPr>
  <p:slideViewPr>
    <p:cSldViewPr snapToGrid="0" snapToObjects="1">
      <p:cViewPr varScale="1">
        <p:scale>
          <a:sx n="114" d="100"/>
          <a:sy n="114" d="100"/>
        </p:scale>
        <p:origin x="672" y="114"/>
      </p:cViewPr>
      <p:guideLst/>
    </p:cSldViewPr>
  </p:slideViewPr>
  <p:notesTextViewPr>
    <p:cViewPr>
      <p:scale>
        <a:sx n="3" d="2"/>
        <a:sy n="3" d="2"/>
      </p:scale>
      <p:origin x="0" y="0"/>
    </p:cViewPr>
  </p:notesTextViewPr>
  <p:sorterViewPr>
    <p:cViewPr varScale="1">
      <p:scale>
        <a:sx n="1" d="1"/>
        <a:sy n="1" d="1"/>
      </p:scale>
      <p:origin x="0" y="-2796"/>
    </p:cViewPr>
  </p:sorterViewPr>
  <p:notesViewPr>
    <p:cSldViewPr snapToGrid="0" snapToObjects="1" showGuides="1">
      <p:cViewPr varScale="1">
        <p:scale>
          <a:sx n="77" d="100"/>
          <a:sy n="77" d="100"/>
        </p:scale>
        <p:origin x="3360" y="108"/>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e Freeman" userId="bfd41df2-0cfd-4687-8dd0-e20dd6ccf254" providerId="ADAL" clId="{EA5CD967-C1C5-4EAF-96FA-CDC3515C3228}"/>
    <pc:docChg chg="modNotesMaster">
      <pc:chgData name="Nicole Freeman" userId="bfd41df2-0cfd-4687-8dd0-e20dd6ccf254" providerId="ADAL" clId="{EA5CD967-C1C5-4EAF-96FA-CDC3515C3228}" dt="2019-12-02T20:00:03.166" v="0"/>
      <pc:docMkLst>
        <pc:docMk/>
      </pc:docMkLst>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7.xml"/><Relationship Id="rId1" Type="http://schemas.microsoft.com/office/2011/relationships/chartStyle" Target="style17.xml"/></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8.xml"/><Relationship Id="rId1" Type="http://schemas.microsoft.com/office/2011/relationships/chartStyle" Target="style18.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19.xml"/><Relationship Id="rId1" Type="http://schemas.microsoft.com/office/2011/relationships/chartStyle" Target="style19.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0.xml"/><Relationship Id="rId1" Type="http://schemas.microsoft.com/office/2011/relationships/chartStyle" Target="style20.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1.xml"/><Relationship Id="rId1" Type="http://schemas.microsoft.com/office/2011/relationships/chartStyle" Target="style21.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2.xml"/><Relationship Id="rId1" Type="http://schemas.microsoft.com/office/2011/relationships/chartStyle" Target="style22.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3.xml"/><Relationship Id="rId1" Type="http://schemas.microsoft.com/office/2011/relationships/chartStyle" Target="style23.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4.xml"/><Relationship Id="rId1" Type="http://schemas.microsoft.com/office/2011/relationships/chartStyle" Target="style24.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5.xml"/><Relationship Id="rId1" Type="http://schemas.microsoft.com/office/2011/relationships/chartStyle" Target="style25.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6.xml"/><Relationship Id="rId1" Type="http://schemas.microsoft.com/office/2011/relationships/chartStyle" Target="style26.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7.xml"/><Relationship Id="rId1" Type="http://schemas.microsoft.com/office/2011/relationships/chartStyle" Target="style27.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28.xml"/><Relationship Id="rId1" Type="http://schemas.microsoft.com/office/2011/relationships/chartStyle" Target="style28.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29.xml"/><Relationship Id="rId1" Type="http://schemas.microsoft.com/office/2011/relationships/chartStyle" Target="style29.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0.xml"/><Relationship Id="rId1" Type="http://schemas.microsoft.com/office/2011/relationships/chartStyle" Target="style30.xml"/></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Excel_Worksheet32.xlsx"/></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1.xml"/><Relationship Id="rId1" Type="http://schemas.microsoft.com/office/2011/relationships/chartStyle" Target="style31.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2.xml"/><Relationship Id="rId1" Type="http://schemas.microsoft.com/office/2011/relationships/chartStyle" Target="style32.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3.xml"/><Relationship Id="rId1" Type="http://schemas.microsoft.com/office/2011/relationships/chartStyle" Target="style33.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34.xml"/><Relationship Id="rId1" Type="http://schemas.microsoft.com/office/2011/relationships/chartStyle" Target="style34.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5.xml"/><Relationship Id="rId1" Type="http://schemas.microsoft.com/office/2011/relationships/chartStyle" Target="style35.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6.xml"/><Relationship Id="rId1" Type="http://schemas.microsoft.com/office/2011/relationships/chartStyle" Target="style36.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37.xml"/><Relationship Id="rId1" Type="http://schemas.microsoft.com/office/2011/relationships/chartStyle" Target="style37.xml"/></Relationships>
</file>

<file path=ppt/charts/_rels/chart41.xml.rels><?xml version="1.0" encoding="UTF-8" standalone="yes"?>
<Relationships xmlns="http://schemas.openxmlformats.org/package/2006/relationships"><Relationship Id="rId3" Type="http://schemas.openxmlformats.org/officeDocument/2006/relationships/package" Target="../embeddings/Microsoft_Excel_Worksheet40.xlsx"/><Relationship Id="rId2" Type="http://schemas.microsoft.com/office/2011/relationships/chartColorStyle" Target="colors38.xml"/><Relationship Id="rId1" Type="http://schemas.microsoft.com/office/2011/relationships/chartStyle" Target="style38.xml"/></Relationships>
</file>

<file path=ppt/charts/_rels/chart42.xml.rels><?xml version="1.0" encoding="UTF-8" standalone="yes"?>
<Relationships xmlns="http://schemas.openxmlformats.org/package/2006/relationships"><Relationship Id="rId3" Type="http://schemas.openxmlformats.org/officeDocument/2006/relationships/package" Target="../embeddings/Microsoft_Excel_Worksheet41.xlsx"/><Relationship Id="rId2" Type="http://schemas.microsoft.com/office/2011/relationships/chartColorStyle" Target="colors39.xml"/><Relationship Id="rId1" Type="http://schemas.microsoft.com/office/2011/relationships/chartStyle" Target="style39.xml"/></Relationships>
</file>

<file path=ppt/charts/_rels/chart43.xml.rels><?xml version="1.0" encoding="UTF-8" standalone="yes"?>
<Relationships xmlns="http://schemas.openxmlformats.org/package/2006/relationships"><Relationship Id="rId3" Type="http://schemas.openxmlformats.org/officeDocument/2006/relationships/package" Target="../embeddings/Microsoft_Excel_Worksheet42.xlsx"/><Relationship Id="rId2" Type="http://schemas.microsoft.com/office/2011/relationships/chartColorStyle" Target="colors40.xml"/><Relationship Id="rId1" Type="http://schemas.microsoft.com/office/2011/relationships/chartStyle" Target="style40.xml"/></Relationships>
</file>

<file path=ppt/charts/_rels/chart44.xml.rels><?xml version="1.0" encoding="UTF-8" standalone="yes"?>
<Relationships xmlns="http://schemas.openxmlformats.org/package/2006/relationships"><Relationship Id="rId3" Type="http://schemas.openxmlformats.org/officeDocument/2006/relationships/package" Target="../embeddings/Microsoft_Excel_Worksheet43.xlsx"/><Relationship Id="rId2" Type="http://schemas.microsoft.com/office/2011/relationships/chartColorStyle" Target="colors41.xml"/><Relationship Id="rId1" Type="http://schemas.microsoft.com/office/2011/relationships/chartStyle" Target="style41.xml"/></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Excel_Worksheet44.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Excel_Worksheet45.xlsx"/></Relationships>
</file>

<file path=ppt/charts/_rels/chart47.xml.rels><?xml version="1.0" encoding="UTF-8" standalone="yes"?>
<Relationships xmlns="http://schemas.openxmlformats.org/package/2006/relationships"><Relationship Id="rId3" Type="http://schemas.openxmlformats.org/officeDocument/2006/relationships/package" Target="../embeddings/Microsoft_Excel_Worksheet46.xlsx"/><Relationship Id="rId2" Type="http://schemas.microsoft.com/office/2011/relationships/chartColorStyle" Target="colors42.xml"/><Relationship Id="rId1" Type="http://schemas.microsoft.com/office/2011/relationships/chartStyle" Target="style42.xml"/></Relationships>
</file>

<file path=ppt/charts/_rels/chart48.xml.rels><?xml version="1.0" encoding="UTF-8" standalone="yes"?>
<Relationships xmlns="http://schemas.openxmlformats.org/package/2006/relationships"><Relationship Id="rId3" Type="http://schemas.openxmlformats.org/officeDocument/2006/relationships/package" Target="../embeddings/Microsoft_Excel_Worksheet47.xlsx"/><Relationship Id="rId2" Type="http://schemas.microsoft.com/office/2011/relationships/chartColorStyle" Target="colors43.xml"/><Relationship Id="rId1" Type="http://schemas.microsoft.com/office/2011/relationships/chartStyle" Target="style4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7.0770233681989998</c:v>
                </c:pt>
                <c:pt idx="1">
                  <c:v>5.4978606497470004</c:v>
                </c:pt>
                <c:pt idx="2">
                  <c:v>30.149273302000001</c:v>
                </c:pt>
                <c:pt idx="3">
                  <c:v>45.137008495080003</c:v>
                </c:pt>
                <c:pt idx="4">
                  <c:v>12.13883418498</c:v>
                </c:pt>
                <c:pt idx="6">
                  <c:v>35.647133951747001</c:v>
                </c:pt>
                <c:pt idx="7">
                  <c:v>57.275842680060002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tx>
            <c:strRef>
              <c:f>Sheet1!$B$1</c:f>
              <c:strCache>
                <c:ptCount val="1"/>
                <c:pt idx="0">
                  <c:v>General Public</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0-00E1-4969-938C-48EBA9ABB5CB}"/>
              </c:ext>
            </c:extLst>
          </c:dPt>
          <c:dLbls>
            <c:dLbl>
              <c:idx val="2"/>
              <c:layout>
                <c:manualLayout>
                  <c:x val="8.7599381099738111E-2"/>
                  <c:y val="-9.8742554677971425E-2"/>
                </c:manualLayout>
              </c:layout>
              <c:dLblPos val="bestFit"/>
              <c:showLegendKey val="0"/>
              <c:showVal val="1"/>
              <c:showCatName val="0"/>
              <c:showSerName val="0"/>
              <c:showPercent val="0"/>
              <c:showBubbleSize val="0"/>
              <c:extLst>
                <c:ext xmlns:c15="http://schemas.microsoft.com/office/drawing/2012/chart" uri="{CE6537A1-D6FC-4f65-9D91-7224C49458BB}">
                  <c15:layout>
                    <c:manualLayout>
                      <c:w val="0.10776045386019202"/>
                      <c:h val="7.6787410152873325E-2"/>
                    </c:manualLayout>
                  </c15:layout>
                </c:ext>
                <c:ext xmlns:c16="http://schemas.microsoft.com/office/drawing/2014/chart" uri="{C3380CC4-5D6E-409C-BE32-E72D297353CC}">
                  <c16:uniqueId val="{00000000-00E1-4969-938C-48EBA9ABB5CB}"/>
                </c:ext>
              </c:extLst>
            </c:dLbl>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Sheet1!$A$2:$A$4</c:f>
              <c:strCache>
                <c:ptCount val="3"/>
                <c:pt idx="0">
                  <c:v>Yes</c:v>
                </c:pt>
                <c:pt idx="1">
                  <c:v>No</c:v>
                </c:pt>
                <c:pt idx="2">
                  <c:v>Unsure</c:v>
                </c:pt>
              </c:strCache>
            </c:strRef>
          </c:cat>
          <c:val>
            <c:numRef>
              <c:f>Sheet1!$B$2:$B$4</c:f>
              <c:numCache>
                <c:formatCode>0%</c:formatCode>
                <c:ptCount val="3"/>
                <c:pt idx="0">
                  <c:v>0.40336245512759999</c:v>
                </c:pt>
                <c:pt idx="1">
                  <c:v>0.56946027565599999</c:v>
                </c:pt>
                <c:pt idx="2">
                  <c:v>2.7177269216400003E-2</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0"/>
        </c:dLbls>
        <c:firstSliceAng val="215"/>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3.289471612237</c:v>
                </c:pt>
                <c:pt idx="1">
                  <c:v>14.097077177039999</c:v>
                </c:pt>
                <c:pt idx="2">
                  <c:v>24.397002112949998</c:v>
                </c:pt>
                <c:pt idx="3">
                  <c:v>42.046070977459998</c:v>
                </c:pt>
                <c:pt idx="4">
                  <c:v>16.170378120319999</c:v>
                </c:pt>
                <c:pt idx="6">
                  <c:v>38.494079289989998</c:v>
                </c:pt>
                <c:pt idx="7">
                  <c:v>58.21644909778</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Strongly oppose</c:v>
                </c:pt>
                <c:pt idx="2">
                  <c:v>Somewhat oppose</c:v>
                </c:pt>
                <c:pt idx="3">
                  <c:v>Somewhat support</c:v>
                </c:pt>
                <c:pt idx="4">
                  <c:v>Strongly support</c:v>
                </c:pt>
                <c:pt idx="6">
                  <c:v>Total oppose</c:v>
                </c:pt>
                <c:pt idx="7">
                  <c:v>Total support</c:v>
                </c:pt>
              </c:strCache>
            </c:strRef>
          </c:cat>
          <c:val>
            <c:numRef>
              <c:f>Sheet1!$B$2:$B$9</c:f>
              <c:numCache>
                <c:formatCode>0</c:formatCode>
                <c:ptCount val="8"/>
                <c:pt idx="0">
                  <c:v>1.9494756025310001</c:v>
                </c:pt>
                <c:pt idx="1">
                  <c:v>1.0177178077469999</c:v>
                </c:pt>
                <c:pt idx="2">
                  <c:v>3.3307273015629999</c:v>
                </c:pt>
                <c:pt idx="3">
                  <c:v>35.693980327619997</c:v>
                </c:pt>
                <c:pt idx="4">
                  <c:v>58.008098960540003</c:v>
                </c:pt>
                <c:pt idx="6">
                  <c:v>4.3484451093100001</c:v>
                </c:pt>
                <c:pt idx="7">
                  <c:v>93.702079288160007</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3.887961966163</c:v>
                </c:pt>
                <c:pt idx="1">
                  <c:v>10.471023112379999</c:v>
                </c:pt>
                <c:pt idx="2">
                  <c:v>36.609792138540001</c:v>
                </c:pt>
                <c:pt idx="3">
                  <c:v>40.60960326731</c:v>
                </c:pt>
                <c:pt idx="4">
                  <c:v>8.4216195156060003</c:v>
                </c:pt>
                <c:pt idx="6">
                  <c:v>47.080815250919997</c:v>
                </c:pt>
                <c:pt idx="7">
                  <c:v>49.031222782916004</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660714285714285"/>
          <c:y val="3.4928492849284926E-2"/>
          <c:w val="0.48299107142857145"/>
          <c:h val="0.78818481848184807"/>
        </c:manualLayout>
      </c:layout>
      <c:barChart>
        <c:barDir val="bar"/>
        <c:grouping val="clustered"/>
        <c:varyColors val="0"/>
        <c:ser>
          <c:idx val="0"/>
          <c:order val="0"/>
          <c:tx>
            <c:strRef>
              <c:f>Sheet1!$B$1</c:f>
              <c:strCache>
                <c:ptCount val="1"/>
                <c:pt idx="0">
                  <c:v>General Public</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Unsure</c:v>
                </c:pt>
                <c:pt idx="2">
                  <c:v>Just not interested</c:v>
                </c:pt>
                <c:pt idx="3">
                  <c:v>Spanish or Portuguese aren’t very relevant to me</c:v>
                </c:pt>
                <c:pt idx="4">
                  <c:v>Spanish or Portuguese would be difficult to learn</c:v>
                </c:pt>
                <c:pt idx="5">
                  <c:v>I am willing to learn Spanish / Portuguese</c:v>
                </c:pt>
                <c:pt idx="6">
                  <c:v>I am fluent or competent in Spanish / Portuguese</c:v>
                </c:pt>
              </c:strCache>
            </c:strRef>
          </c:cat>
          <c:val>
            <c:numRef>
              <c:f>Sheet1!$B$2:$B$8</c:f>
              <c:numCache>
                <c:formatCode>General</c:formatCode>
                <c:ptCount val="7"/>
                <c:pt idx="0" formatCode="0">
                  <c:v>2.1690059742229999</c:v>
                </c:pt>
                <c:pt idx="2" formatCode="0">
                  <c:v>17.77452049255</c:v>
                </c:pt>
                <c:pt idx="3" formatCode="0">
                  <c:v>32.709626789040001</c:v>
                </c:pt>
                <c:pt idx="4" formatCode="0">
                  <c:v>6.6764687586070002</c:v>
                </c:pt>
                <c:pt idx="5" formatCode="0">
                  <c:v>36.907429176709996</c:v>
                </c:pt>
                <c:pt idx="6" formatCode="0">
                  <c:v>3.76294880886</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5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6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4.9135075876640002</c:v>
                </c:pt>
                <c:pt idx="1">
                  <c:v>14.10133627165</c:v>
                </c:pt>
                <c:pt idx="2">
                  <c:v>35.656360523940002</c:v>
                </c:pt>
                <c:pt idx="3">
                  <c:v>38.29687175278</c:v>
                </c:pt>
                <c:pt idx="4">
                  <c:v>7.0319238639549999</c:v>
                </c:pt>
                <c:pt idx="6">
                  <c:v>49.75769679559</c:v>
                </c:pt>
                <c:pt idx="7">
                  <c:v>45.328795616735</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likely at all</c:v>
                </c:pt>
                <c:pt idx="2">
                  <c:v>Not that likely</c:v>
                </c:pt>
                <c:pt idx="3">
                  <c:v>Somewhat likely</c:v>
                </c:pt>
                <c:pt idx="4">
                  <c:v>Very likely</c:v>
                </c:pt>
                <c:pt idx="6">
                  <c:v>Total not likely</c:v>
                </c:pt>
                <c:pt idx="7">
                  <c:v>Total likely</c:v>
                </c:pt>
              </c:strCache>
            </c:strRef>
          </c:cat>
          <c:val>
            <c:numRef>
              <c:f>Sheet1!$B$2:$B$9</c:f>
              <c:numCache>
                <c:formatCode>0</c:formatCode>
                <c:ptCount val="8"/>
                <c:pt idx="0">
                  <c:v>2.667031947875</c:v>
                </c:pt>
                <c:pt idx="1">
                  <c:v>25.482666653430002</c:v>
                </c:pt>
                <c:pt idx="2">
                  <c:v>35.880784299159998</c:v>
                </c:pt>
                <c:pt idx="3">
                  <c:v>29.984430729029999</c:v>
                </c:pt>
                <c:pt idx="4">
                  <c:v>5.9850863705019997</c:v>
                </c:pt>
                <c:pt idx="6">
                  <c:v>61.36345095259</c:v>
                </c:pt>
                <c:pt idx="7">
                  <c:v>35.969517099531998</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06349206349205"/>
          <c:y val="3.4928492849284926E-2"/>
          <c:w val="0.74253472222222228"/>
          <c:h val="0.78818481848184807"/>
        </c:manualLayout>
      </c:layout>
      <c:barChart>
        <c:barDir val="bar"/>
        <c:grouping val="clustered"/>
        <c:varyColors val="0"/>
        <c:ser>
          <c:idx val="0"/>
          <c:order val="0"/>
          <c:tx>
            <c:strRef>
              <c:f>Sheet1!$B$1</c:f>
              <c:strCache>
                <c:ptCount val="1"/>
                <c:pt idx="0">
                  <c:v>General Public</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Unsure</c:v>
                </c:pt>
                <c:pt idx="2">
                  <c:v>Other</c:v>
                </c:pt>
                <c:pt idx="3">
                  <c:v>Business skills</c:v>
                </c:pt>
                <c:pt idx="4">
                  <c:v>Language skills</c:v>
                </c:pt>
                <c:pt idx="5">
                  <c:v>Intercultural skills</c:v>
                </c:pt>
              </c:strCache>
            </c:strRef>
          </c:cat>
          <c:val>
            <c:numRef>
              <c:f>Sheet1!$B$2:$B$7</c:f>
              <c:numCache>
                <c:formatCode>General</c:formatCode>
                <c:ptCount val="6"/>
                <c:pt idx="0" formatCode="0">
                  <c:v>13.773184341309999</c:v>
                </c:pt>
                <c:pt idx="2" formatCode="0">
                  <c:v>0.93479152837269996</c:v>
                </c:pt>
                <c:pt idx="3" formatCode="0">
                  <c:v>32.736977500149997</c:v>
                </c:pt>
                <c:pt idx="4" formatCode="0">
                  <c:v>45.204730045380003</c:v>
                </c:pt>
                <c:pt idx="5" formatCode="0">
                  <c:v>53.940112139199996</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50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6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06349206349205"/>
          <c:y val="3.4928492849284926E-2"/>
          <c:w val="0.74253472222222228"/>
          <c:h val="0.78818481848184807"/>
        </c:manualLayout>
      </c:layout>
      <c:barChart>
        <c:barDir val="bar"/>
        <c:grouping val="clustered"/>
        <c:varyColors val="0"/>
        <c:ser>
          <c:idx val="0"/>
          <c:order val="0"/>
          <c:tx>
            <c:strRef>
              <c:f>Sheet1!$B$1</c:f>
              <c:strCache>
                <c:ptCount val="1"/>
                <c:pt idx="0">
                  <c:v>General Public</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Unsure</c:v>
                </c:pt>
                <c:pt idx="2">
                  <c:v>Other</c:v>
                </c:pt>
                <c:pt idx="3">
                  <c:v>Cuba</c:v>
                </c:pt>
                <c:pt idx="4">
                  <c:v>Peru</c:v>
                </c:pt>
                <c:pt idx="5">
                  <c:v>Colombia</c:v>
                </c:pt>
                <c:pt idx="6">
                  <c:v>Chile</c:v>
                </c:pt>
                <c:pt idx="7">
                  <c:v>Mexico</c:v>
                </c:pt>
                <c:pt idx="8">
                  <c:v>Brazil</c:v>
                </c:pt>
                <c:pt idx="9">
                  <c:v>Argentina</c:v>
                </c:pt>
              </c:strCache>
            </c:strRef>
          </c:cat>
          <c:val>
            <c:numRef>
              <c:f>Sheet1!$B$2:$B$11</c:f>
              <c:numCache>
                <c:formatCode>General</c:formatCode>
                <c:ptCount val="10"/>
                <c:pt idx="0" formatCode="0">
                  <c:v>26.106412623179999</c:v>
                </c:pt>
                <c:pt idx="2" formatCode="0">
                  <c:v>1.7016524471259999</c:v>
                </c:pt>
                <c:pt idx="3" formatCode="0">
                  <c:v>1.2754268620710001</c:v>
                </c:pt>
                <c:pt idx="4" formatCode="0">
                  <c:v>1.34397016767</c:v>
                </c:pt>
                <c:pt idx="5" formatCode="0">
                  <c:v>3.3608873964620001</c:v>
                </c:pt>
                <c:pt idx="6" formatCode="0">
                  <c:v>11.311173150509999</c:v>
                </c:pt>
                <c:pt idx="7" formatCode="0">
                  <c:v>11.96568148399</c:v>
                </c:pt>
                <c:pt idx="8" formatCode="0">
                  <c:v>20.14572302601</c:v>
                </c:pt>
                <c:pt idx="9" formatCode="0">
                  <c:v>22.789072842980001</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5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4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tx>
            <c:strRef>
              <c:f>Sheet1!$B$1</c:f>
              <c:strCache>
                <c:ptCount val="1"/>
                <c:pt idx="0">
                  <c:v>General Public</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0-00E1-4969-938C-48EBA9ABB5CB}"/>
              </c:ext>
            </c:extLst>
          </c:dPt>
          <c:dLbls>
            <c:dLbl>
              <c:idx val="2"/>
              <c:layout>
                <c:manualLayout>
                  <c:x val="8.7599381099738111E-2"/>
                  <c:y val="-9.8742554677971425E-2"/>
                </c:manualLayout>
              </c:layout>
              <c:dLblPos val="bestFit"/>
              <c:showLegendKey val="0"/>
              <c:showVal val="1"/>
              <c:showCatName val="0"/>
              <c:showSerName val="0"/>
              <c:showPercent val="0"/>
              <c:showBubbleSize val="0"/>
              <c:extLst>
                <c:ext xmlns:c15="http://schemas.microsoft.com/office/drawing/2012/chart" uri="{CE6537A1-D6FC-4f65-9D91-7224C49458BB}">
                  <c15:layout>
                    <c:manualLayout>
                      <c:w val="0.10776045386019202"/>
                      <c:h val="7.6787410152873325E-2"/>
                    </c:manualLayout>
                  </c15:layout>
                </c:ext>
                <c:ext xmlns:c16="http://schemas.microsoft.com/office/drawing/2014/chart" uri="{C3380CC4-5D6E-409C-BE32-E72D297353CC}">
                  <c16:uniqueId val="{00000000-00E1-4969-938C-48EBA9ABB5CB}"/>
                </c:ext>
              </c:extLst>
            </c:dLbl>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Sheet1!$A$2:$A$4</c:f>
              <c:strCache>
                <c:ptCount val="3"/>
                <c:pt idx="0">
                  <c:v>Yes</c:v>
                </c:pt>
                <c:pt idx="1">
                  <c:v>No</c:v>
                </c:pt>
                <c:pt idx="2">
                  <c:v>Unsure</c:v>
                </c:pt>
              </c:strCache>
            </c:strRef>
          </c:cat>
          <c:val>
            <c:numRef>
              <c:f>Sheet1!$B$2:$B$4</c:f>
              <c:numCache>
                <c:formatCode>0%</c:formatCode>
                <c:ptCount val="3"/>
                <c:pt idx="0">
                  <c:v>0.3270566023807</c:v>
                </c:pt>
                <c:pt idx="1">
                  <c:v>0.62792252791460001</c:v>
                </c:pt>
                <c:pt idx="2">
                  <c:v>4.5020869704719996E-2</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0"/>
        </c:dLbls>
        <c:firstSliceAng val="242"/>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aware at all</c:v>
                </c:pt>
                <c:pt idx="2">
                  <c:v>Not that aware</c:v>
                </c:pt>
                <c:pt idx="3">
                  <c:v>Quite aware</c:v>
                </c:pt>
                <c:pt idx="4">
                  <c:v>Very aware</c:v>
                </c:pt>
                <c:pt idx="6">
                  <c:v>Total not aware</c:v>
                </c:pt>
                <c:pt idx="7">
                  <c:v>Total aware</c:v>
                </c:pt>
              </c:strCache>
            </c:strRef>
          </c:cat>
          <c:val>
            <c:numRef>
              <c:f>Sheet1!$B$2:$B$9</c:f>
              <c:numCache>
                <c:formatCode>0</c:formatCode>
                <c:ptCount val="8"/>
                <c:pt idx="0">
                  <c:v>1.979332447567</c:v>
                </c:pt>
                <c:pt idx="1">
                  <c:v>12.8173689474</c:v>
                </c:pt>
                <c:pt idx="2">
                  <c:v>48.468597048139998</c:v>
                </c:pt>
                <c:pt idx="3">
                  <c:v>30.69796593865</c:v>
                </c:pt>
                <c:pt idx="4">
                  <c:v>6.0367356182440002</c:v>
                </c:pt>
                <c:pt idx="6">
                  <c:v>61.285965995539996</c:v>
                </c:pt>
                <c:pt idx="7">
                  <c:v>36.734701556894002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602658969333368"/>
          <c:y val="3.3840733602242441E-2"/>
          <c:w val="0.48618907910666798"/>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None of the above</c:v>
                </c:pt>
                <c:pt idx="2">
                  <c:v>Used to export to, invest in or import from Latin America but do not currently</c:v>
                </c:pt>
                <c:pt idx="3">
                  <c:v>Do not export to, invest in or import from Latin America, but am open to the idea</c:v>
                </c:pt>
                <c:pt idx="4">
                  <c:v>Currently export to, invest in or import from Latin America</c:v>
                </c:pt>
              </c:strCache>
            </c:strRef>
          </c:cat>
          <c:val>
            <c:numRef>
              <c:f>Sheet1!$B$2:$B$6</c:f>
              <c:numCache>
                <c:formatCode>General</c:formatCode>
                <c:ptCount val="5"/>
                <c:pt idx="0">
                  <c:v>26</c:v>
                </c:pt>
                <c:pt idx="2">
                  <c:v>10</c:v>
                </c:pt>
                <c:pt idx="3">
                  <c:v>42</c:v>
                </c:pt>
                <c:pt idx="4">
                  <c:v>22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r">
              <a:defRPr sz="1200" b="0" i="0" u="none" strike="noStrike" kern="1200" baseline="0">
                <a:solidFill>
                  <a:schemeClr val="tx1"/>
                </a:solidFill>
                <a:latin typeface="+mn-lt"/>
                <a:ea typeface="+mn-ea"/>
                <a:cs typeface="+mn-cs"/>
              </a:defRPr>
            </a:pPr>
            <a:endParaRPr lang="en-US"/>
          </a:p>
        </c:txPr>
        <c:crossAx val="569035664"/>
        <c:crosses val="autoZero"/>
        <c:auto val="0"/>
        <c:lblAlgn val="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0.35408696596700001</c:v>
                </c:pt>
                <c:pt idx="1">
                  <c:v>1.5810276679840001</c:v>
                </c:pt>
                <c:pt idx="2">
                  <c:v>13.596492225860001</c:v>
                </c:pt>
                <c:pt idx="3">
                  <c:v>50.808785787330002</c:v>
                </c:pt>
                <c:pt idx="4">
                  <c:v>33.65960735286</c:v>
                </c:pt>
                <c:pt idx="6">
                  <c:v>15.17751989384</c:v>
                </c:pt>
                <c:pt idx="7">
                  <c:v>84.468393140190003</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aware at all</c:v>
                </c:pt>
                <c:pt idx="2">
                  <c:v>Not that aware</c:v>
                </c:pt>
                <c:pt idx="3">
                  <c:v>Quite aware</c:v>
                </c:pt>
                <c:pt idx="4">
                  <c:v>Very aware</c:v>
                </c:pt>
                <c:pt idx="6">
                  <c:v>Total not aware</c:v>
                </c:pt>
                <c:pt idx="7">
                  <c:v>Total aware</c:v>
                </c:pt>
              </c:strCache>
            </c:strRef>
          </c:cat>
          <c:val>
            <c:numRef>
              <c:f>Sheet1!$B$2:$B$9</c:f>
              <c:numCache>
                <c:formatCode>0</c:formatCode>
                <c:ptCount val="8"/>
                <c:pt idx="0">
                  <c:v>0</c:v>
                </c:pt>
                <c:pt idx="1">
                  <c:v>2.051665755907</c:v>
                </c:pt>
                <c:pt idx="2">
                  <c:v>25.801895201899999</c:v>
                </c:pt>
                <c:pt idx="3">
                  <c:v>49.82114757355</c:v>
                </c:pt>
                <c:pt idx="4">
                  <c:v>22.32529146864</c:v>
                </c:pt>
                <c:pt idx="6">
                  <c:v>27.85356095781</c:v>
                </c:pt>
                <c:pt idx="7">
                  <c:v>72.146439042189996</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4791968208019093"/>
          <c:y val="3.3840733602242441E-2"/>
          <c:w val="0.41083680105888626"/>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2">
                  <c:v>Other cultural links</c:v>
                </c:pt>
                <c:pt idx="3">
                  <c:v>Educational links</c:v>
                </c:pt>
                <c:pt idx="4">
                  <c:v>Political and diplomatic links</c:v>
                </c:pt>
                <c:pt idx="5">
                  <c:v>Sport</c:v>
                </c:pt>
                <c:pt idx="6">
                  <c:v>Business and trade</c:v>
                </c:pt>
                <c:pt idx="7">
                  <c:v>Travel and leisure</c:v>
                </c:pt>
              </c:strCache>
            </c:strRef>
          </c:cat>
          <c:val>
            <c:numRef>
              <c:f>Sheet1!$B$2:$B$9</c:f>
              <c:numCache>
                <c:formatCode>General</c:formatCode>
                <c:ptCount val="8"/>
                <c:pt idx="0" formatCode="0">
                  <c:v>5.546326866836</c:v>
                </c:pt>
                <c:pt idx="2" formatCode="0">
                  <c:v>1.9427015147640001</c:v>
                </c:pt>
                <c:pt idx="3" formatCode="0">
                  <c:v>8.7574740600769996</c:v>
                </c:pt>
                <c:pt idx="4" formatCode="0">
                  <c:v>8.8864709503520007</c:v>
                </c:pt>
                <c:pt idx="5" formatCode="0">
                  <c:v>16.14935692057</c:v>
                </c:pt>
                <c:pt idx="6" formatCode="0">
                  <c:v>25.36672338412</c:v>
                </c:pt>
                <c:pt idx="7" formatCode="0">
                  <c:v>33.350946303279997</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highly at all</c:v>
                </c:pt>
                <c:pt idx="2">
                  <c:v>Not that highly</c:v>
                </c:pt>
                <c:pt idx="3">
                  <c:v>Somewhat highly</c:v>
                </c:pt>
                <c:pt idx="4">
                  <c:v>Very highly</c:v>
                </c:pt>
                <c:pt idx="6">
                  <c:v>Total not highly</c:v>
                </c:pt>
                <c:pt idx="7">
                  <c:v>Total highly</c:v>
                </c:pt>
              </c:strCache>
            </c:strRef>
          </c:cat>
          <c:val>
            <c:numRef>
              <c:f>Sheet1!$B$2:$B$9</c:f>
              <c:numCache>
                <c:formatCode>0</c:formatCode>
                <c:ptCount val="8"/>
                <c:pt idx="0">
                  <c:v>0</c:v>
                </c:pt>
                <c:pt idx="1">
                  <c:v>3.8504339338369999</c:v>
                </c:pt>
                <c:pt idx="2">
                  <c:v>19.79962863151</c:v>
                </c:pt>
                <c:pt idx="3">
                  <c:v>49.677801111629996</c:v>
                </c:pt>
                <c:pt idx="4">
                  <c:v>26.672136323019998</c:v>
                </c:pt>
                <c:pt idx="6">
                  <c:v>23.650062565350002</c:v>
                </c:pt>
                <c:pt idx="7">
                  <c:v>76.349937434650002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593236994925915"/>
          <c:y val="3.3840733602242441E-2"/>
          <c:w val="0.47381511070461013"/>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chemeClr val="accent1">
                  <a:alpha val="50000"/>
                </a:schemeClr>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chemeClr val="accent1"/>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chemeClr val="accent1">
                  <a:alpha val="75000"/>
                </a:schemeClr>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Unsure</c:v>
                </c:pt>
                <c:pt idx="1">
                  <c:v>Not up to date at all</c:v>
                </c:pt>
                <c:pt idx="2">
                  <c:v>Not very up to date</c:v>
                </c:pt>
                <c:pt idx="3">
                  <c:v>Quite up to date</c:v>
                </c:pt>
                <c:pt idx="4">
                  <c:v>Very up to date with some</c:v>
                </c:pt>
                <c:pt idx="5">
                  <c:v>Very up to date</c:v>
                </c:pt>
                <c:pt idx="7">
                  <c:v>Total not up to date</c:v>
                </c:pt>
                <c:pt idx="8">
                  <c:v>Total Very + Quite up to date</c:v>
                </c:pt>
              </c:strCache>
            </c:strRef>
          </c:cat>
          <c:val>
            <c:numRef>
              <c:f>Sheet1!$B$2:$B$10</c:f>
              <c:numCache>
                <c:formatCode>0</c:formatCode>
                <c:ptCount val="9"/>
                <c:pt idx="0">
                  <c:v>0.39525691699600002</c:v>
                </c:pt>
                <c:pt idx="1">
                  <c:v>7.3959985306069997</c:v>
                </c:pt>
                <c:pt idx="2">
                  <c:v>25.20847473489</c:v>
                </c:pt>
                <c:pt idx="3">
                  <c:v>29.774395324629999</c:v>
                </c:pt>
                <c:pt idx="4">
                  <c:v>19.345962897460002</c:v>
                </c:pt>
                <c:pt idx="5">
                  <c:v>17.87991159541</c:v>
                </c:pt>
                <c:pt idx="7">
                  <c:v>32.604473265499998</c:v>
                </c:pt>
                <c:pt idx="8">
                  <c:v>67.000269817499998</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Businesses</c:v>
                </c:pt>
              </c:strCache>
            </c:strRef>
          </c:tx>
          <c:spPr>
            <a:solidFill>
              <a:schemeClr val="tx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chemeClr val="tx2"/>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chemeClr val="tx2"/>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chemeClr val="tx2"/>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chemeClr val="tx2"/>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chemeClr val="tx2"/>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chemeClr val="tx2"/>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Unsure</c:v>
                </c:pt>
                <c:pt idx="2">
                  <c:v>Other</c:v>
                </c:pt>
                <c:pt idx="3">
                  <c:v>The education system (formal study)</c:v>
                </c:pt>
                <c:pt idx="4">
                  <c:v>Community groups</c:v>
                </c:pt>
                <c:pt idx="5">
                  <c:v>Prior travel to the region</c:v>
                </c:pt>
                <c:pt idx="6">
                  <c:v>Personal interactions with Latin Americans</c:v>
                </c:pt>
                <c:pt idx="7">
                  <c:v>Popular culture</c:v>
                </c:pt>
                <c:pt idx="8">
                  <c:v>Government reports</c:v>
                </c:pt>
                <c:pt idx="9">
                  <c:v>Friends</c:v>
                </c:pt>
                <c:pt idx="10">
                  <c:v>Social media</c:v>
                </c:pt>
                <c:pt idx="11">
                  <c:v>Traditional media</c:v>
                </c:pt>
              </c:strCache>
            </c:strRef>
          </c:cat>
          <c:val>
            <c:numRef>
              <c:f>Sheet1!$B$2:$B$13</c:f>
              <c:numCache>
                <c:formatCode>General</c:formatCode>
                <c:ptCount val="12"/>
                <c:pt idx="0" formatCode="0">
                  <c:v>1.5138051606130001</c:v>
                </c:pt>
                <c:pt idx="2" formatCode="0">
                  <c:v>2.314975715389</c:v>
                </c:pt>
                <c:pt idx="3" formatCode="0">
                  <c:v>12.692619184130001</c:v>
                </c:pt>
                <c:pt idx="4" formatCode="0">
                  <c:v>12.991285339999999</c:v>
                </c:pt>
                <c:pt idx="5" formatCode="0">
                  <c:v>18.597020770099999</c:v>
                </c:pt>
                <c:pt idx="6" formatCode="0">
                  <c:v>21.54100751467</c:v>
                </c:pt>
                <c:pt idx="7" formatCode="0">
                  <c:v>21.879788493060001</c:v>
                </c:pt>
                <c:pt idx="8" formatCode="0">
                  <c:v>21.939731326650001</c:v>
                </c:pt>
                <c:pt idx="9" formatCode="0">
                  <c:v>30.634364564239998</c:v>
                </c:pt>
                <c:pt idx="10" formatCode="0">
                  <c:v>39.93219130616</c:v>
                </c:pt>
                <c:pt idx="11" formatCode="0">
                  <c:v>47.405622332519997</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Unsure</c:v>
                </c:pt>
                <c:pt idx="2">
                  <c:v>Other</c:v>
                </c:pt>
                <c:pt idx="3">
                  <c:v>Lack of peers to share views with</c:v>
                </c:pt>
                <c:pt idx="4">
                  <c:v>Lack of prior knowledge</c:v>
                </c:pt>
                <c:pt idx="5">
                  <c:v>Lack of resources to guide you</c:v>
                </c:pt>
                <c:pt idx="6">
                  <c:v>Lack of news on the region</c:v>
                </c:pt>
                <c:pt idx="7">
                  <c:v>Lack of Spanish or Portugese</c:v>
                </c:pt>
                <c:pt idx="9">
                  <c:v>No barriers</c:v>
                </c:pt>
              </c:strCache>
            </c:strRef>
          </c:cat>
          <c:val>
            <c:numRef>
              <c:f>Sheet1!$B$2:$B$11</c:f>
              <c:numCache>
                <c:formatCode>General</c:formatCode>
                <c:ptCount val="10"/>
                <c:pt idx="0" formatCode="0">
                  <c:v>0.39525691699600002</c:v>
                </c:pt>
                <c:pt idx="2" formatCode="0">
                  <c:v>3.490089745593</c:v>
                </c:pt>
                <c:pt idx="3" formatCode="0">
                  <c:v>18.872229383240001</c:v>
                </c:pt>
                <c:pt idx="4" formatCode="0">
                  <c:v>20.353619917580001</c:v>
                </c:pt>
                <c:pt idx="5" formatCode="0">
                  <c:v>22.627443478259998</c:v>
                </c:pt>
                <c:pt idx="6" formatCode="0">
                  <c:v>27.860413689529999</c:v>
                </c:pt>
                <c:pt idx="7" formatCode="0">
                  <c:v>30.234444758750001</c:v>
                </c:pt>
                <c:pt idx="9" formatCode="0">
                  <c:v>27.453763254519998</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Unsure</c:v>
                </c:pt>
                <c:pt idx="2">
                  <c:v>Other</c:v>
                </c:pt>
                <c:pt idx="3">
                  <c:v>Political or bureaucratic challenges</c:v>
                </c:pt>
                <c:pt idx="4">
                  <c:v>Lack of peers working in the region</c:v>
                </c:pt>
                <c:pt idx="5">
                  <c:v>Trade barriers</c:v>
                </c:pt>
                <c:pt idx="6">
                  <c:v>Lack of knowledge of opportunities</c:v>
                </c:pt>
                <c:pt idx="7">
                  <c:v>Cost of travel / doing business</c:v>
                </c:pt>
                <c:pt idx="8">
                  <c:v>Language barriers</c:v>
                </c:pt>
                <c:pt idx="10">
                  <c:v>No barriers</c:v>
                </c:pt>
              </c:strCache>
            </c:strRef>
          </c:cat>
          <c:val>
            <c:numRef>
              <c:f>Sheet1!$B$2:$B$12</c:f>
              <c:numCache>
                <c:formatCode>General</c:formatCode>
                <c:ptCount val="11"/>
                <c:pt idx="0" formatCode="0">
                  <c:v>3.8149851449350001</c:v>
                </c:pt>
                <c:pt idx="2" formatCode="0">
                  <c:v>1.9340312019350001</c:v>
                </c:pt>
                <c:pt idx="3" formatCode="0">
                  <c:v>23.294716194380001</c:v>
                </c:pt>
                <c:pt idx="4" formatCode="0">
                  <c:v>23.510659607640001</c:v>
                </c:pt>
                <c:pt idx="5" formatCode="0">
                  <c:v>23.65320687677</c:v>
                </c:pt>
                <c:pt idx="6" formatCode="0">
                  <c:v>33.382819635769998</c:v>
                </c:pt>
                <c:pt idx="7" formatCode="0">
                  <c:v>34.224611757239998</c:v>
                </c:pt>
                <c:pt idx="8" formatCode="0">
                  <c:v>34.976386397970003</c:v>
                </c:pt>
                <c:pt idx="10" formatCode="0">
                  <c:v>16.023034197440001</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1369-4D0C-9ADE-61E8742B6EB6}"/>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1369-4D0C-9ADE-61E8742B6EB6}"/>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1369-4D0C-9ADE-61E8742B6EB6}"/>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1369-4D0C-9ADE-61E8742B6EB6}"/>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1369-4D0C-9ADE-61E8742B6EB6}"/>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1369-4D0C-9ADE-61E8742B6EB6}"/>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1369-4D0C-9ADE-61E8742B6EB6}"/>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1369-4D0C-9ADE-61E8742B6EB6}"/>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1369-4D0C-9ADE-61E8742B6EB6}"/>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Sheet1!$A$2:$A$12</c:f>
              <c:strCache>
                <c:ptCount val="11"/>
                <c:pt idx="0">
                  <c:v>Unsure</c:v>
                </c:pt>
                <c:pt idx="2">
                  <c:v>Other</c:v>
                </c:pt>
                <c:pt idx="3">
                  <c:v>Risky</c:v>
                </c:pt>
                <c:pt idx="4">
                  <c:v>Requires networking</c:v>
                </c:pt>
                <c:pt idx="5">
                  <c:v>Differing views</c:v>
                </c:pt>
                <c:pt idx="6">
                  <c:v>Red tape/ Restrictions</c:v>
                </c:pt>
                <c:pt idx="7">
                  <c:v>Competition</c:v>
                </c:pt>
                <c:pt idx="8">
                  <c:v>Different political systems</c:v>
                </c:pt>
                <c:pt idx="9">
                  <c:v>Unstable/ Unrest/ Volatile</c:v>
                </c:pt>
                <c:pt idx="10">
                  <c:v>Corruption/ Crime</c:v>
                </c:pt>
              </c:strCache>
            </c:strRef>
          </c:cat>
          <c:val>
            <c:numRef>
              <c:f>Sheet1!$B$2:$B$12</c:f>
              <c:numCache>
                <c:formatCode>General</c:formatCode>
                <c:ptCount val="11"/>
                <c:pt idx="0" formatCode="0">
                  <c:v>13.143789440440001</c:v>
                </c:pt>
                <c:pt idx="2" formatCode="0">
                  <c:v>3.8588136188000002</c:v>
                </c:pt>
                <c:pt idx="3" formatCode="0">
                  <c:v>4.8426802023109996</c:v>
                </c:pt>
                <c:pt idx="4" formatCode="0">
                  <c:v>5.0194153498240004</c:v>
                </c:pt>
                <c:pt idx="5" formatCode="0">
                  <c:v>9.0025367030350001</c:v>
                </c:pt>
                <c:pt idx="6" formatCode="0">
                  <c:v>11.501136943940001</c:v>
                </c:pt>
                <c:pt idx="7" formatCode="0">
                  <c:v>11.757276897840001</c:v>
                </c:pt>
                <c:pt idx="8" formatCode="0">
                  <c:v>19.082080724579999</c:v>
                </c:pt>
                <c:pt idx="9" formatCode="0">
                  <c:v>21.904962279479999</c:v>
                </c:pt>
                <c:pt idx="10" formatCode="0">
                  <c:v>22.539679074390001</c:v>
                </c:pt>
              </c:numCache>
            </c:numRef>
          </c:val>
          <c:extLst>
            <c:ext xmlns:c16="http://schemas.microsoft.com/office/drawing/2014/chart" uri="{C3380CC4-5D6E-409C-BE32-E72D297353CC}">
              <c16:uniqueId val="{00000012-1369-4D0C-9ADE-61E8742B6EB6}"/>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1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4791968208019093"/>
          <c:y val="3.3840733602242441E-2"/>
          <c:w val="0.41083680105888626"/>
          <c:h val="0.78869034497617163"/>
        </c:manualLayout>
      </c:layout>
      <c:barChart>
        <c:barDir val="bar"/>
        <c:grouping val="clustered"/>
        <c:varyColors val="0"/>
        <c:ser>
          <c:idx val="0"/>
          <c:order val="0"/>
          <c:tx>
            <c:strRef>
              <c:f>Sheet1!$B$1</c:f>
              <c:strCache>
                <c:ptCount val="1"/>
                <c:pt idx="0">
                  <c:v>General Public</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2">
                  <c:v>Other cultural links</c:v>
                </c:pt>
                <c:pt idx="3">
                  <c:v>Educational links</c:v>
                </c:pt>
                <c:pt idx="4">
                  <c:v>Political and diplomatic links</c:v>
                </c:pt>
                <c:pt idx="5">
                  <c:v>Sport</c:v>
                </c:pt>
                <c:pt idx="6">
                  <c:v>Business and trade</c:v>
                </c:pt>
                <c:pt idx="7">
                  <c:v>Travel and leisure</c:v>
                </c:pt>
              </c:strCache>
            </c:strRef>
          </c:cat>
          <c:val>
            <c:numRef>
              <c:f>Sheet1!$B$2:$B$9</c:f>
              <c:numCache>
                <c:formatCode>General</c:formatCode>
                <c:ptCount val="8"/>
                <c:pt idx="0" formatCode="0">
                  <c:v>14.959811577809999</c:v>
                </c:pt>
                <c:pt idx="2" formatCode="0">
                  <c:v>3.8278262518549999</c:v>
                </c:pt>
                <c:pt idx="3" formatCode="0">
                  <c:v>4.3048998930220002</c:v>
                </c:pt>
                <c:pt idx="4" formatCode="0">
                  <c:v>6.8050252604689998</c:v>
                </c:pt>
                <c:pt idx="5" formatCode="0">
                  <c:v>10.30471040105</c:v>
                </c:pt>
                <c:pt idx="6" formatCode="0">
                  <c:v>26.59286839516</c:v>
                </c:pt>
                <c:pt idx="7" formatCode="0">
                  <c:v>33.204858220630001</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D93C-4CA3-A946-95FB2B76A319}"/>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D93C-4CA3-A946-95FB2B76A319}"/>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D93C-4CA3-A946-95FB2B76A319}"/>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D93C-4CA3-A946-95FB2B76A319}"/>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D93C-4CA3-A946-95FB2B76A319}"/>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D93C-4CA3-A946-95FB2B76A319}"/>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D93C-4CA3-A946-95FB2B76A319}"/>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D93C-4CA3-A946-95FB2B76A319}"/>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D93C-4CA3-A946-95FB2B76A319}"/>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Sheet1!$A$2:$A$16</c:f>
              <c:strCache>
                <c:ptCount val="15"/>
                <c:pt idx="0">
                  <c:v>Unsure</c:v>
                </c:pt>
                <c:pt idx="2">
                  <c:v>Other</c:v>
                </c:pt>
                <c:pt idx="3">
                  <c:v>Bureaucracy</c:v>
                </c:pt>
                <c:pt idx="4">
                  <c:v>Cost of shipping</c:v>
                </c:pt>
                <c:pt idx="5">
                  <c:v>Currency challenges/ Exchange rate</c:v>
                </c:pt>
                <c:pt idx="6">
                  <c:v>Crime</c:v>
                </c:pt>
                <c:pt idx="7">
                  <c:v>Tax</c:v>
                </c:pt>
                <c:pt idx="8">
                  <c:v>Distance</c:v>
                </c:pt>
                <c:pt idx="9">
                  <c:v>Language issues/ Cultural differences</c:v>
                </c:pt>
                <c:pt idx="10">
                  <c:v>Uncertain about trading in this area</c:v>
                </c:pt>
                <c:pt idx="11">
                  <c:v>Limited market access</c:v>
                </c:pt>
                <c:pt idx="12">
                  <c:v>Government restrictions</c:v>
                </c:pt>
                <c:pt idx="13">
                  <c:v>Poor trade deals/ No free trade</c:v>
                </c:pt>
                <c:pt idx="14">
                  <c:v>Higher tariffs</c:v>
                </c:pt>
              </c:strCache>
            </c:strRef>
          </c:cat>
          <c:val>
            <c:numRef>
              <c:f>Sheet1!$B$2:$B$16</c:f>
              <c:numCache>
                <c:formatCode>General</c:formatCode>
                <c:ptCount val="15"/>
                <c:pt idx="0" formatCode="0">
                  <c:v>17.579353533799999</c:v>
                </c:pt>
                <c:pt idx="2" formatCode="0">
                  <c:v>5.5476364006210002</c:v>
                </c:pt>
                <c:pt idx="3" formatCode="0">
                  <c:v>1.67105001472</c:v>
                </c:pt>
                <c:pt idx="4" formatCode="0">
                  <c:v>3.3212575095719998</c:v>
                </c:pt>
                <c:pt idx="5" formatCode="0">
                  <c:v>3.3421000294400001</c:v>
                </c:pt>
                <c:pt idx="6" formatCode="0">
                  <c:v>4.6765977409569999</c:v>
                </c:pt>
                <c:pt idx="7" formatCode="0">
                  <c:v>4.8557685124469998</c:v>
                </c:pt>
                <c:pt idx="8" formatCode="0">
                  <c:v>5.0131500441599997</c:v>
                </c:pt>
                <c:pt idx="9" formatCode="0">
                  <c:v>6.4259267885750004</c:v>
                </c:pt>
                <c:pt idx="10" formatCode="0">
                  <c:v>7.9901235768759999</c:v>
                </c:pt>
                <c:pt idx="11" formatCode="0">
                  <c:v>11.30981154382</c:v>
                </c:pt>
                <c:pt idx="12" formatCode="0">
                  <c:v>11.343983785940001</c:v>
                </c:pt>
                <c:pt idx="13" formatCode="0">
                  <c:v>12.6377591847</c:v>
                </c:pt>
                <c:pt idx="14" formatCode="0">
                  <c:v>15.64722585412</c:v>
                </c:pt>
              </c:numCache>
            </c:numRef>
          </c:val>
          <c:extLst>
            <c:ext xmlns:c16="http://schemas.microsoft.com/office/drawing/2014/chart" uri="{C3380CC4-5D6E-409C-BE32-E72D297353CC}">
              <c16:uniqueId val="{00000012-D93C-4CA3-A946-95FB2B76A319}"/>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1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0%</c:formatCode>
                <c:ptCount val="2"/>
                <c:pt idx="0">
                  <c:v>0.33607731581330003</c:v>
                </c:pt>
                <c:pt idx="1">
                  <c:v>0.66392268418669997</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1"/>
        </c:dLbls>
        <c:firstSliceAng val="239"/>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likely at all</c:v>
                </c:pt>
                <c:pt idx="2">
                  <c:v>Not that likely</c:v>
                </c:pt>
                <c:pt idx="3">
                  <c:v>Somewhat likely</c:v>
                </c:pt>
                <c:pt idx="4">
                  <c:v>Very likely</c:v>
                </c:pt>
                <c:pt idx="6">
                  <c:v>Total not likely</c:v>
                </c:pt>
                <c:pt idx="7">
                  <c:v>Total likely</c:v>
                </c:pt>
              </c:strCache>
            </c:strRef>
          </c:cat>
          <c:val>
            <c:numRef>
              <c:f>Sheet1!$B$2:$B$9</c:f>
              <c:numCache>
                <c:formatCode>0</c:formatCode>
                <c:ptCount val="8"/>
                <c:pt idx="0">
                  <c:v>0</c:v>
                </c:pt>
                <c:pt idx="1">
                  <c:v>13.68502051752</c:v>
                </c:pt>
                <c:pt idx="2">
                  <c:v>18.018338051440001</c:v>
                </c:pt>
                <c:pt idx="3">
                  <c:v>42.664297224249999</c:v>
                </c:pt>
                <c:pt idx="4">
                  <c:v>25.632344206789998</c:v>
                </c:pt>
                <c:pt idx="6">
                  <c:v>31.703358568959999</c:v>
                </c:pt>
                <c:pt idx="7">
                  <c:v>68.296641431040001</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0-00E1-4969-938C-48EBA9ABB5CB}"/>
              </c:ext>
            </c:extLst>
          </c:dPt>
          <c:dLbls>
            <c:dLbl>
              <c:idx val="2"/>
              <c:layout>
                <c:manualLayout>
                  <c:x val="8.7599381099738111E-2"/>
                  <c:y val="-9.8742554677971425E-2"/>
                </c:manualLayout>
              </c:layout>
              <c:dLblPos val="bestFit"/>
              <c:showLegendKey val="0"/>
              <c:showVal val="1"/>
              <c:showCatName val="0"/>
              <c:showSerName val="0"/>
              <c:showPercent val="0"/>
              <c:showBubbleSize val="0"/>
              <c:extLst>
                <c:ext xmlns:c15="http://schemas.microsoft.com/office/drawing/2012/chart" uri="{CE6537A1-D6FC-4f65-9D91-7224C49458BB}">
                  <c15:layout>
                    <c:manualLayout>
                      <c:w val="0.10776045386019202"/>
                      <c:h val="7.6787410152873325E-2"/>
                    </c:manualLayout>
                  </c15:layout>
                </c:ext>
                <c:ext xmlns:c16="http://schemas.microsoft.com/office/drawing/2014/chart" uri="{C3380CC4-5D6E-409C-BE32-E72D297353CC}">
                  <c16:uniqueId val="{00000000-00E1-4969-938C-48EBA9ABB5CB}"/>
                </c:ext>
              </c:extLst>
            </c:dLbl>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Sheet1!$A$2:$A$4</c:f>
              <c:strCache>
                <c:ptCount val="3"/>
                <c:pt idx="0">
                  <c:v>Yes</c:v>
                </c:pt>
                <c:pt idx="1">
                  <c:v>No</c:v>
                </c:pt>
                <c:pt idx="2">
                  <c:v>Unsure</c:v>
                </c:pt>
              </c:strCache>
            </c:strRef>
          </c:cat>
          <c:val>
            <c:numRef>
              <c:f>Sheet1!$B$2:$B$4</c:f>
              <c:numCache>
                <c:formatCode>0%</c:formatCode>
                <c:ptCount val="3"/>
                <c:pt idx="0">
                  <c:v>0.61978529699179996</c:v>
                </c:pt>
                <c:pt idx="1">
                  <c:v>0.37230956466830001</c:v>
                </c:pt>
                <c:pt idx="2">
                  <c:v>7.9051383399210001E-3</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0"/>
        </c:dLbls>
        <c:firstSliceAng val="137"/>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0.76446127764960004</c:v>
                </c:pt>
                <c:pt idx="1">
                  <c:v>5.0979548395379997</c:v>
                </c:pt>
                <c:pt idx="2">
                  <c:v>18.143918450499999</c:v>
                </c:pt>
                <c:pt idx="3">
                  <c:v>47.603216821270003</c:v>
                </c:pt>
                <c:pt idx="4">
                  <c:v>28.390448611050001</c:v>
                </c:pt>
                <c:pt idx="6">
                  <c:v>23.24187329003</c:v>
                </c:pt>
                <c:pt idx="7">
                  <c:v>75.99366543232</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Strongly oppose</c:v>
                </c:pt>
                <c:pt idx="2">
                  <c:v>Somewhat oppose</c:v>
                </c:pt>
                <c:pt idx="3">
                  <c:v>Somewhat support</c:v>
                </c:pt>
                <c:pt idx="4">
                  <c:v>Strongly support</c:v>
                </c:pt>
                <c:pt idx="6">
                  <c:v>Total oppose</c:v>
                </c:pt>
                <c:pt idx="7">
                  <c:v>Total support</c:v>
                </c:pt>
              </c:strCache>
            </c:strRef>
          </c:cat>
          <c:val>
            <c:numRef>
              <c:f>Sheet1!$B$2:$B$9</c:f>
              <c:numCache>
                <c:formatCode>0</c:formatCode>
                <c:ptCount val="8"/>
                <c:pt idx="0">
                  <c:v>0.39032699265330001</c:v>
                </c:pt>
                <c:pt idx="1">
                  <c:v>0.39525691699600002</c:v>
                </c:pt>
                <c:pt idx="2">
                  <c:v>5.0639242588869999</c:v>
                </c:pt>
                <c:pt idx="3">
                  <c:v>39.78371824413</c:v>
                </c:pt>
                <c:pt idx="4">
                  <c:v>54.366773587330002</c:v>
                </c:pt>
                <c:pt idx="6">
                  <c:v>5.4591811758829998</c:v>
                </c:pt>
                <c:pt idx="7">
                  <c:v>94.150491831460002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0.79051383399209996</c:v>
                </c:pt>
                <c:pt idx="1">
                  <c:v>7.9493877876010002</c:v>
                </c:pt>
                <c:pt idx="2">
                  <c:v>19.840152402369998</c:v>
                </c:pt>
                <c:pt idx="3">
                  <c:v>50.445149275010003</c:v>
                </c:pt>
                <c:pt idx="4">
                  <c:v>20.974796701020001</c:v>
                </c:pt>
                <c:pt idx="6">
                  <c:v>27.789540189979999</c:v>
                </c:pt>
                <c:pt idx="7">
                  <c:v>71.419945976029993</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660714285714285"/>
          <c:y val="3.4928492849284926E-2"/>
          <c:w val="0.48299107142857145"/>
          <c:h val="0.78818481848184807"/>
        </c:manualLayout>
      </c:layout>
      <c:barChart>
        <c:barDir val="bar"/>
        <c:grouping val="clustered"/>
        <c:varyColors val="0"/>
        <c:ser>
          <c:idx val="0"/>
          <c:order val="0"/>
          <c:tx>
            <c:strRef>
              <c:f>Sheet1!$B$1</c:f>
              <c:strCache>
                <c:ptCount val="1"/>
                <c:pt idx="0">
                  <c:v>Businesses</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Unsure</c:v>
                </c:pt>
                <c:pt idx="2">
                  <c:v>Just not interested</c:v>
                </c:pt>
                <c:pt idx="3">
                  <c:v>Spanish or Portuguese aren’t very relevant to me</c:v>
                </c:pt>
                <c:pt idx="4">
                  <c:v>Spanish or Portuguese would be difficult to learn</c:v>
                </c:pt>
                <c:pt idx="5">
                  <c:v>I am willing to learn Spanish / Portuguese</c:v>
                </c:pt>
                <c:pt idx="6">
                  <c:v>I am fluent or competent in Spanish / Portuguese</c:v>
                </c:pt>
              </c:strCache>
            </c:strRef>
          </c:cat>
          <c:val>
            <c:numRef>
              <c:f>Sheet1!$B$2:$B$8</c:f>
              <c:numCache>
                <c:formatCode>General</c:formatCode>
                <c:ptCount val="7"/>
                <c:pt idx="0" formatCode="0">
                  <c:v>0</c:v>
                </c:pt>
                <c:pt idx="2" formatCode="0">
                  <c:v>8.1637233702510006</c:v>
                </c:pt>
                <c:pt idx="3" formatCode="0">
                  <c:v>17.166780024849999</c:v>
                </c:pt>
                <c:pt idx="4" formatCode="0">
                  <c:v>20.021725808220001</c:v>
                </c:pt>
                <c:pt idx="5" formatCode="0">
                  <c:v>43.069917612570002</c:v>
                </c:pt>
                <c:pt idx="6" formatCode="0">
                  <c:v>11.57785318412</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5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6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1.150233827658</c:v>
                </c:pt>
                <c:pt idx="1">
                  <c:v>8.1058192935040001</c:v>
                </c:pt>
                <c:pt idx="2">
                  <c:v>24.766419560399999</c:v>
                </c:pt>
                <c:pt idx="3">
                  <c:v>46.98701705885</c:v>
                </c:pt>
                <c:pt idx="4">
                  <c:v>18.99051025959</c:v>
                </c:pt>
                <c:pt idx="6">
                  <c:v>32.872238853900001</c:v>
                </c:pt>
                <c:pt idx="7">
                  <c:v>65.977527318439996</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likely at all</c:v>
                </c:pt>
                <c:pt idx="2">
                  <c:v>Not that likely</c:v>
                </c:pt>
                <c:pt idx="3">
                  <c:v>Somewhat likely</c:v>
                </c:pt>
                <c:pt idx="4">
                  <c:v>Very likely</c:v>
                </c:pt>
                <c:pt idx="6">
                  <c:v>Total not likely</c:v>
                </c:pt>
                <c:pt idx="7">
                  <c:v>Total likely</c:v>
                </c:pt>
              </c:strCache>
            </c:strRef>
          </c:cat>
          <c:val>
            <c:numRef>
              <c:f>Sheet1!$B$2:$B$9</c:f>
              <c:numCache>
                <c:formatCode>0</c:formatCode>
                <c:ptCount val="8"/>
                <c:pt idx="0">
                  <c:v>1.1231586849870001</c:v>
                </c:pt>
                <c:pt idx="1">
                  <c:v>12.218446649160001</c:v>
                </c:pt>
                <c:pt idx="2">
                  <c:v>24.647913189680001</c:v>
                </c:pt>
                <c:pt idx="3">
                  <c:v>39.964843561210003</c:v>
                </c:pt>
                <c:pt idx="4">
                  <c:v>22.045637914970001</c:v>
                </c:pt>
                <c:pt idx="6">
                  <c:v>36.866359838839998</c:v>
                </c:pt>
                <c:pt idx="7">
                  <c:v>62.010481476179997</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highly at all</c:v>
                </c:pt>
                <c:pt idx="2">
                  <c:v>Not that highly</c:v>
                </c:pt>
                <c:pt idx="3">
                  <c:v>Somewhat highly</c:v>
                </c:pt>
                <c:pt idx="4">
                  <c:v>Very highly</c:v>
                </c:pt>
                <c:pt idx="6">
                  <c:v>Total not highly</c:v>
                </c:pt>
                <c:pt idx="7">
                  <c:v>Total highly</c:v>
                </c:pt>
              </c:strCache>
            </c:strRef>
          </c:cat>
          <c:val>
            <c:numRef>
              <c:f>Sheet1!$B$2:$B$9</c:f>
              <c:numCache>
                <c:formatCode>0</c:formatCode>
                <c:ptCount val="8"/>
                <c:pt idx="0">
                  <c:v>1.973057555762</c:v>
                </c:pt>
                <c:pt idx="1">
                  <c:v>14.308712280829999</c:v>
                </c:pt>
                <c:pt idx="2">
                  <c:v>33.570954053900003</c:v>
                </c:pt>
                <c:pt idx="3">
                  <c:v>37.549875806929997</c:v>
                </c:pt>
                <c:pt idx="4">
                  <c:v>12.59740030259</c:v>
                </c:pt>
                <c:pt idx="6">
                  <c:v>47.879666334730004</c:v>
                </c:pt>
                <c:pt idx="7">
                  <c:v>50.147276109519993</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06349206349205"/>
          <c:y val="3.4928492849284926E-2"/>
          <c:w val="0.74253472222222228"/>
          <c:h val="0.78818481848184807"/>
        </c:manualLayout>
      </c:layout>
      <c:barChart>
        <c:barDir val="bar"/>
        <c:grouping val="clustered"/>
        <c:varyColors val="0"/>
        <c:ser>
          <c:idx val="0"/>
          <c:order val="0"/>
          <c:tx>
            <c:strRef>
              <c:f>Sheet1!$B$1</c:f>
              <c:strCache>
                <c:ptCount val="1"/>
                <c:pt idx="0">
                  <c:v>Businesses</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Unsure</c:v>
                </c:pt>
                <c:pt idx="2">
                  <c:v>Other</c:v>
                </c:pt>
                <c:pt idx="3">
                  <c:v>Business skills</c:v>
                </c:pt>
                <c:pt idx="4">
                  <c:v>Intercultural skills</c:v>
                </c:pt>
                <c:pt idx="5">
                  <c:v>Language skills</c:v>
                </c:pt>
              </c:strCache>
            </c:strRef>
          </c:cat>
          <c:val>
            <c:numRef>
              <c:f>Sheet1!$B$2:$B$7</c:f>
              <c:numCache>
                <c:formatCode>General</c:formatCode>
                <c:ptCount val="6"/>
                <c:pt idx="0" formatCode="0">
                  <c:v>3.7733167509080001</c:v>
                </c:pt>
                <c:pt idx="2" formatCode="0">
                  <c:v>0.30889279136390002</c:v>
                </c:pt>
                <c:pt idx="3" formatCode="0">
                  <c:v>45.223043120520003</c:v>
                </c:pt>
                <c:pt idx="4" formatCode="0">
                  <c:v>48.347688175930003</c:v>
                </c:pt>
                <c:pt idx="5" formatCode="0">
                  <c:v>52.760767529760003</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50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6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0.74934388296309995</c:v>
                </c:pt>
                <c:pt idx="1">
                  <c:v>1.862939401067</c:v>
                </c:pt>
                <c:pt idx="2">
                  <c:v>14.017333422849999</c:v>
                </c:pt>
                <c:pt idx="3">
                  <c:v>49.607017266509999</c:v>
                </c:pt>
                <c:pt idx="4">
                  <c:v>33.763366026610001</c:v>
                </c:pt>
                <c:pt idx="6">
                  <c:v>15.88027282391</c:v>
                </c:pt>
                <c:pt idx="7">
                  <c:v>83.37038329312</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1.5549751116420001</c:v>
                </c:pt>
                <c:pt idx="1">
                  <c:v>1.167009488176</c:v>
                </c:pt>
                <c:pt idx="2">
                  <c:v>8.1133376520299993</c:v>
                </c:pt>
                <c:pt idx="3">
                  <c:v>53.775988486609997</c:v>
                </c:pt>
                <c:pt idx="4">
                  <c:v>35.388689261540001</c:v>
                </c:pt>
                <c:pt idx="6">
                  <c:v>9.2803471402060005</c:v>
                </c:pt>
                <c:pt idx="7">
                  <c:v>89.164677748149998</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Businesses</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330B-4B61-B797-C3AA6F8A82FE}"/>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330B-4B61-B797-C3AA6F8A82FE}"/>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330B-4B61-B797-C3AA6F8A82FE}"/>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330B-4B61-B797-C3AA6F8A82FE}"/>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330B-4B61-B797-C3AA6F8A82FE}"/>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330B-4B61-B797-C3AA6F8A82FE}"/>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330B-4B61-B797-C3AA6F8A82FE}"/>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330B-4B61-B797-C3AA6F8A82FE}"/>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330B-4B61-B797-C3AA6F8A82FE}"/>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important at all</c:v>
                </c:pt>
                <c:pt idx="2">
                  <c:v>Not that important</c:v>
                </c:pt>
                <c:pt idx="3">
                  <c:v>Somewhat important</c:v>
                </c:pt>
                <c:pt idx="4">
                  <c:v>Very important</c:v>
                </c:pt>
                <c:pt idx="6">
                  <c:v>Total not important</c:v>
                </c:pt>
                <c:pt idx="7">
                  <c:v>Total important</c:v>
                </c:pt>
              </c:strCache>
            </c:strRef>
          </c:cat>
          <c:val>
            <c:numRef>
              <c:f>Sheet1!$B$2:$B$9</c:f>
              <c:numCache>
                <c:formatCode>0</c:formatCode>
                <c:ptCount val="8"/>
                <c:pt idx="0">
                  <c:v>1.159718194646</c:v>
                </c:pt>
                <c:pt idx="1">
                  <c:v>1.562266405173</c:v>
                </c:pt>
                <c:pt idx="2">
                  <c:v>8.560628827555</c:v>
                </c:pt>
                <c:pt idx="3">
                  <c:v>55.812756192030001</c:v>
                </c:pt>
                <c:pt idx="4">
                  <c:v>32.904630380599997</c:v>
                </c:pt>
                <c:pt idx="6">
                  <c:v>10.12289523273</c:v>
                </c:pt>
                <c:pt idx="7">
                  <c:v>88.717386572630005</c:v>
                </c:pt>
              </c:numCache>
            </c:numRef>
          </c:val>
          <c:extLst>
            <c:ext xmlns:c16="http://schemas.microsoft.com/office/drawing/2014/chart" uri="{C3380CC4-5D6E-409C-BE32-E72D297353CC}">
              <c16:uniqueId val="{00000012-330B-4B61-B797-C3AA6F8A82FE}"/>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06349206349205"/>
          <c:y val="3.4928492849284926E-2"/>
          <c:w val="0.74253472222222228"/>
          <c:h val="0.78818481848184807"/>
        </c:manualLayout>
      </c:layout>
      <c:barChart>
        <c:barDir val="bar"/>
        <c:grouping val="clustered"/>
        <c:varyColors val="0"/>
        <c:ser>
          <c:idx val="0"/>
          <c:order val="0"/>
          <c:tx>
            <c:strRef>
              <c:f>Sheet1!$B$1</c:f>
              <c:strCache>
                <c:ptCount val="1"/>
                <c:pt idx="0">
                  <c:v>Businesses</c:v>
                </c:pt>
              </c:strCache>
            </c:strRef>
          </c:tx>
          <c:spPr>
            <a:solidFill>
              <a:schemeClr val="accent1"/>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0-ABF4-4EB3-8517-41B405970210}"/>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Unsure</c:v>
                </c:pt>
                <c:pt idx="2">
                  <c:v>Other</c:v>
                </c:pt>
                <c:pt idx="3">
                  <c:v>Peru</c:v>
                </c:pt>
                <c:pt idx="4">
                  <c:v>Cuba</c:v>
                </c:pt>
                <c:pt idx="5">
                  <c:v>Colombia</c:v>
                </c:pt>
                <c:pt idx="6">
                  <c:v>Chile</c:v>
                </c:pt>
                <c:pt idx="7">
                  <c:v>Mexico</c:v>
                </c:pt>
                <c:pt idx="8">
                  <c:v>Brazil</c:v>
                </c:pt>
                <c:pt idx="9">
                  <c:v>Argentina</c:v>
                </c:pt>
              </c:strCache>
            </c:strRef>
          </c:cat>
          <c:val>
            <c:numRef>
              <c:f>Sheet1!$B$2:$B$11</c:f>
              <c:numCache>
                <c:formatCode>General</c:formatCode>
                <c:ptCount val="10"/>
                <c:pt idx="0" formatCode="0">
                  <c:v>8.7260735343609994</c:v>
                </c:pt>
                <c:pt idx="2" formatCode="0">
                  <c:v>1.9317844893289999</c:v>
                </c:pt>
                <c:pt idx="3" formatCode="0">
                  <c:v>3.5351795120310001</c:v>
                </c:pt>
                <c:pt idx="4" formatCode="0">
                  <c:v>4.6570294843389997</c:v>
                </c:pt>
                <c:pt idx="5" formatCode="0">
                  <c:v>6.9654530240010004</c:v>
                </c:pt>
                <c:pt idx="6" formatCode="0">
                  <c:v>13.00157324852</c:v>
                </c:pt>
                <c:pt idx="7" formatCode="0">
                  <c:v>13.09685870479</c:v>
                </c:pt>
                <c:pt idx="8" formatCode="0">
                  <c:v>23.90379931016</c:v>
                </c:pt>
                <c:pt idx="9" formatCode="0">
                  <c:v>24.182248692470001</c:v>
                </c:pt>
              </c:numCache>
            </c:numRef>
          </c:val>
          <c:extLst>
            <c:ext xmlns:c16="http://schemas.microsoft.com/office/drawing/2014/chart" uri="{C3380CC4-5D6E-409C-BE32-E72D297353CC}">
              <c16:uniqueId val="{00000000-DD8F-4B7E-8205-C8DF99AB7404}"/>
            </c:ext>
          </c:extLst>
        </c:ser>
        <c:dLbls>
          <c:showLegendKey val="0"/>
          <c:showVal val="0"/>
          <c:showCatName val="0"/>
          <c:showSerName val="0"/>
          <c:showPercent val="0"/>
          <c:showBubbleSize val="0"/>
        </c:dLbls>
        <c:gapWidth val="70"/>
        <c:axId val="638043112"/>
        <c:axId val="638046064"/>
      </c:barChart>
      <c:catAx>
        <c:axId val="63804311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450" b="0" i="0" u="none" strike="noStrike" kern="1200" baseline="0">
                <a:solidFill>
                  <a:schemeClr val="tx1"/>
                </a:solidFill>
                <a:latin typeface="+mn-lt"/>
                <a:ea typeface="+mn-ea"/>
                <a:cs typeface="+mn-cs"/>
              </a:defRPr>
            </a:pPr>
            <a:endParaRPr lang="en-US"/>
          </a:p>
        </c:txPr>
        <c:crossAx val="638046064"/>
        <c:crosses val="autoZero"/>
        <c:auto val="1"/>
        <c:lblAlgn val="ctr"/>
        <c:lblOffset val="100"/>
        <c:noMultiLvlLbl val="0"/>
      </c:catAx>
      <c:valAx>
        <c:axId val="638046064"/>
        <c:scaling>
          <c:orientation val="minMax"/>
          <c:max val="40"/>
        </c:scaling>
        <c:delete val="0"/>
        <c:axPos val="b"/>
        <c:numFmt formatCode="General\%" sourceLinked="0"/>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8043112"/>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tx>
            <c:strRef>
              <c:f>Sheet1!$B$1</c:f>
              <c:strCache>
                <c:ptCount val="1"/>
                <c:pt idx="0">
                  <c:v>Businesses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0-00E1-4969-938C-48EBA9ABB5CB}"/>
              </c:ext>
            </c:extLst>
          </c:dPt>
          <c:dLbls>
            <c:dLbl>
              <c:idx val="2"/>
              <c:layout>
                <c:manualLayout>
                  <c:x val="8.7599381099738111E-2"/>
                  <c:y val="-9.8742554677971425E-2"/>
                </c:manualLayout>
              </c:layout>
              <c:dLblPos val="bestFit"/>
              <c:showLegendKey val="0"/>
              <c:showVal val="1"/>
              <c:showCatName val="0"/>
              <c:showSerName val="0"/>
              <c:showPercent val="0"/>
              <c:showBubbleSize val="0"/>
              <c:extLst>
                <c:ext xmlns:c15="http://schemas.microsoft.com/office/drawing/2012/chart" uri="{CE6537A1-D6FC-4f65-9D91-7224C49458BB}">
                  <c15:layout>
                    <c:manualLayout>
                      <c:w val="0.10776045386019202"/>
                      <c:h val="7.6787410152873325E-2"/>
                    </c:manualLayout>
                  </c15:layout>
                </c:ext>
                <c:ext xmlns:c16="http://schemas.microsoft.com/office/drawing/2014/chart" uri="{C3380CC4-5D6E-409C-BE32-E72D297353CC}">
                  <c16:uniqueId val="{00000000-00E1-4969-938C-48EBA9ABB5CB}"/>
                </c:ext>
              </c:extLst>
            </c:dLbl>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Sheet1!$A$2:$A$4</c:f>
              <c:strCache>
                <c:ptCount val="3"/>
                <c:pt idx="0">
                  <c:v>Yes</c:v>
                </c:pt>
                <c:pt idx="1">
                  <c:v>No</c:v>
                </c:pt>
                <c:pt idx="2">
                  <c:v>Unsure</c:v>
                </c:pt>
              </c:strCache>
            </c:strRef>
          </c:cat>
          <c:val>
            <c:numRef>
              <c:f>Sheet1!$B$2:$B$4</c:f>
              <c:numCache>
                <c:formatCode>0%</c:formatCode>
                <c:ptCount val="3"/>
                <c:pt idx="0">
                  <c:v>0.58247582819800003</c:v>
                </c:pt>
                <c:pt idx="1">
                  <c:v>0.40566646429219999</c:v>
                </c:pt>
                <c:pt idx="2">
                  <c:v>1.185770750988E-2</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0"/>
        </c:dLbls>
        <c:firstSliceAng val="15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Pt>
            <c:idx val="2"/>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0-00E1-4969-938C-48EBA9ABB5CB}"/>
              </c:ext>
            </c:extLst>
          </c:dPt>
          <c:dLbls>
            <c:dLbl>
              <c:idx val="2"/>
              <c:layout>
                <c:manualLayout>
                  <c:x val="8.7599381099738111E-2"/>
                  <c:y val="-9.8742554677971425E-2"/>
                </c:manualLayout>
              </c:layout>
              <c:dLblPos val="bestFit"/>
              <c:showLegendKey val="0"/>
              <c:showVal val="1"/>
              <c:showCatName val="0"/>
              <c:showSerName val="0"/>
              <c:showPercent val="0"/>
              <c:showBubbleSize val="0"/>
              <c:extLst>
                <c:ext xmlns:c15="http://schemas.microsoft.com/office/drawing/2012/chart" uri="{CE6537A1-D6FC-4f65-9D91-7224C49458BB}">
                  <c15:layout>
                    <c:manualLayout>
                      <c:w val="0.10776045386019202"/>
                      <c:h val="7.6787410152873325E-2"/>
                    </c:manualLayout>
                  </c15:layout>
                </c:ext>
                <c:ext xmlns:c16="http://schemas.microsoft.com/office/drawing/2014/chart" uri="{C3380CC4-5D6E-409C-BE32-E72D297353CC}">
                  <c16:uniqueId val="{00000000-00E1-4969-938C-48EBA9ABB5CB}"/>
                </c:ext>
              </c:extLst>
            </c:dLbl>
            <c:spPr>
              <a:noFill/>
              <a:ln>
                <a:noFill/>
              </a:ln>
              <a:effectLst/>
            </c:spPr>
            <c:txPr>
              <a:bodyPr rot="0" spcFirstLastPara="1" vertOverflow="ellipsis" vert="horz" wrap="square" lIns="38100" tIns="19050" rIns="38100" bIns="19050" anchor="ctr" anchorCtr="1">
                <a:no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ext>
            </c:extLst>
          </c:dLbls>
          <c:cat>
            <c:strRef>
              <c:f>Sheet1!$A$2:$A$4</c:f>
              <c:strCache>
                <c:ptCount val="3"/>
                <c:pt idx="0">
                  <c:v>Yes</c:v>
                </c:pt>
                <c:pt idx="1">
                  <c:v>No</c:v>
                </c:pt>
                <c:pt idx="2">
                  <c:v>Unsure</c:v>
                </c:pt>
              </c:strCache>
            </c:strRef>
          </c:cat>
          <c:val>
            <c:numRef>
              <c:f>Sheet1!$B$2:$B$4</c:f>
              <c:numCache>
                <c:formatCode>0%</c:formatCode>
                <c:ptCount val="3"/>
                <c:pt idx="0">
                  <c:v>0.46998621214979996</c:v>
                </c:pt>
                <c:pt idx="1">
                  <c:v>0.51031278936189994</c:v>
                </c:pt>
                <c:pt idx="2">
                  <c:v>1.9700998488270002E-2</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0"/>
        </c:dLbls>
        <c:firstSliceAng val="191"/>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922237084462611"/>
          <c:y val="1.6340547660502105E-2"/>
          <c:w val="0.46738093091062116"/>
          <c:h val="0.868859515425120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610-47BF-9A9D-EE127BF81624}"/>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0610-47BF-9A9D-EE127BF81624}"/>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0610-47BF-9A9D-EE127BF81624}"/>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0610-47BF-9A9D-EE127BF81624}"/>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0610-47BF-9A9D-EE127BF81624}"/>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0610-47BF-9A9D-EE127BF81624}"/>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0610-47BF-9A9D-EE127BF81624}"/>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0610-47BF-9A9D-EE127BF81624}"/>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0610-47BF-9A9D-EE127BF81624}"/>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Unsure</c:v>
                </c:pt>
                <c:pt idx="2">
                  <c:v>No idea, I have never heard of it</c:v>
                </c:pt>
                <c:pt idx="3">
                  <c:v>I have heard of it before but couldn’t tell you which countries are included</c:v>
                </c:pt>
                <c:pt idx="4">
                  <c:v>I have heard of it before but can only name some of the countries</c:v>
                </c:pt>
                <c:pt idx="5">
                  <c:v>I am well aware of it and can name all of the countries</c:v>
                </c:pt>
              </c:strCache>
            </c:strRef>
          </c:cat>
          <c:val>
            <c:numRef>
              <c:f>Sheet1!$B$2:$B$7</c:f>
              <c:numCache>
                <c:formatCode>General</c:formatCode>
                <c:ptCount val="6"/>
                <c:pt idx="0" formatCode="0">
                  <c:v>5.1637856287809996</c:v>
                </c:pt>
                <c:pt idx="2" formatCode="0">
                  <c:v>26.74192277829</c:v>
                </c:pt>
                <c:pt idx="3" formatCode="0">
                  <c:v>47.060501374780003</c:v>
                </c:pt>
                <c:pt idx="4" formatCode="0">
                  <c:v>17.04702600221</c:v>
                </c:pt>
                <c:pt idx="5" formatCode="0">
                  <c:v>3.9867642159400001</c:v>
                </c:pt>
              </c:numCache>
            </c:numRef>
          </c:val>
          <c:extLst>
            <c:ext xmlns:c16="http://schemas.microsoft.com/office/drawing/2014/chart" uri="{C3380CC4-5D6E-409C-BE32-E72D297353CC}">
              <c16:uniqueId val="{00000012-0610-47BF-9A9D-EE127BF81624}"/>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r">
              <a:defRPr sz="115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922237084462611"/>
          <c:y val="1.6340547660502105E-2"/>
          <c:w val="0.46738093091062116"/>
          <c:h val="0.8688595154251203"/>
        </c:manualLayout>
      </c:layout>
      <c:barChart>
        <c:barDir val="bar"/>
        <c:grouping val="clustered"/>
        <c:varyColors val="0"/>
        <c:ser>
          <c:idx val="0"/>
          <c:order val="0"/>
          <c:tx>
            <c:strRef>
              <c:f>Sheet1!$B$1</c:f>
              <c:strCache>
                <c:ptCount val="1"/>
                <c:pt idx="0">
                  <c:v>Businesses</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610-47BF-9A9D-EE127BF81624}"/>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0610-47BF-9A9D-EE127BF81624}"/>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0610-47BF-9A9D-EE127BF81624}"/>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0610-47BF-9A9D-EE127BF81624}"/>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0610-47BF-9A9D-EE127BF81624}"/>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0610-47BF-9A9D-EE127BF81624}"/>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0610-47BF-9A9D-EE127BF81624}"/>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0610-47BF-9A9D-EE127BF81624}"/>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0610-47BF-9A9D-EE127BF81624}"/>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Unsure</c:v>
                </c:pt>
                <c:pt idx="2">
                  <c:v>No idea, I have never heard of it</c:v>
                </c:pt>
                <c:pt idx="3">
                  <c:v>I have heard of it before but couldn’t tell you which countries are included</c:v>
                </c:pt>
                <c:pt idx="4">
                  <c:v>I have heard of it before but can only name some of the countries</c:v>
                </c:pt>
                <c:pt idx="5">
                  <c:v>I am well aware of it and can name all of the countries</c:v>
                </c:pt>
              </c:strCache>
            </c:strRef>
          </c:cat>
          <c:val>
            <c:numRef>
              <c:f>Sheet1!$B$2:$B$7</c:f>
              <c:numCache>
                <c:formatCode>General</c:formatCode>
                <c:ptCount val="6"/>
                <c:pt idx="0" formatCode="0">
                  <c:v>6</c:v>
                </c:pt>
                <c:pt idx="2" formatCode="0">
                  <c:v>54</c:v>
                </c:pt>
                <c:pt idx="3" formatCode="0">
                  <c:v>27</c:v>
                </c:pt>
                <c:pt idx="4" formatCode="0">
                  <c:v>9</c:v>
                </c:pt>
                <c:pt idx="5" formatCode="0">
                  <c:v>3</c:v>
                </c:pt>
              </c:numCache>
            </c:numRef>
          </c:val>
          <c:extLst>
            <c:ext xmlns:c16="http://schemas.microsoft.com/office/drawing/2014/chart" uri="{C3380CC4-5D6E-409C-BE32-E72D297353CC}">
              <c16:uniqueId val="{00000012-0610-47BF-9A9D-EE127BF81624}"/>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r">
              <a:defRPr sz="115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593236994925915"/>
          <c:y val="3.3840733602242441E-2"/>
          <c:w val="0.47381511070461013"/>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chemeClr val="accent1">
                  <a:alpha val="50000"/>
                </a:schemeClr>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chemeClr val="accent1"/>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chemeClr val="accent1">
                  <a:alpha val="75000"/>
                </a:schemeClr>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Unsure</c:v>
                </c:pt>
                <c:pt idx="1">
                  <c:v>Not up to date at all</c:v>
                </c:pt>
                <c:pt idx="2">
                  <c:v>Not very up to date</c:v>
                </c:pt>
                <c:pt idx="3">
                  <c:v>Quite up to date</c:v>
                </c:pt>
                <c:pt idx="4">
                  <c:v>Very up to date with some</c:v>
                </c:pt>
                <c:pt idx="5">
                  <c:v>Very up to date</c:v>
                </c:pt>
                <c:pt idx="7">
                  <c:v>Total not up to date</c:v>
                </c:pt>
                <c:pt idx="8">
                  <c:v>Total Very + Quite up to date</c:v>
                </c:pt>
              </c:strCache>
            </c:strRef>
          </c:cat>
          <c:val>
            <c:numRef>
              <c:f>Sheet1!$B$2:$B$10</c:f>
              <c:numCache>
                <c:formatCode>0</c:formatCode>
                <c:ptCount val="9"/>
                <c:pt idx="0">
                  <c:v>0.92944526363260005</c:v>
                </c:pt>
                <c:pt idx="1">
                  <c:v>34.104683759090001</c:v>
                </c:pt>
                <c:pt idx="2">
                  <c:v>39.898521346579997</c:v>
                </c:pt>
                <c:pt idx="3">
                  <c:v>17.313690094119998</c:v>
                </c:pt>
                <c:pt idx="4">
                  <c:v>4.6410602732789998</c:v>
                </c:pt>
                <c:pt idx="5">
                  <c:v>3.112599263291</c:v>
                </c:pt>
                <c:pt idx="7">
                  <c:v>74.003205105669991</c:v>
                </c:pt>
                <c:pt idx="8">
                  <c:v>25.067349630689996</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General Public</c:v>
                </c:pt>
              </c:strCache>
            </c:strRef>
          </c:tx>
          <c:spPr>
            <a:solidFill>
              <a:schemeClr val="tx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chemeClr val="tx2"/>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chemeClr val="tx2"/>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chemeClr val="tx2"/>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chemeClr val="tx2"/>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chemeClr val="tx2"/>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chemeClr val="tx2"/>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Unsure</c:v>
                </c:pt>
                <c:pt idx="2">
                  <c:v>Other</c:v>
                </c:pt>
                <c:pt idx="3">
                  <c:v>Community groups</c:v>
                </c:pt>
                <c:pt idx="4">
                  <c:v>The education system (formal study)</c:v>
                </c:pt>
                <c:pt idx="5">
                  <c:v>Prior travel to the region</c:v>
                </c:pt>
                <c:pt idx="6">
                  <c:v>Government reports</c:v>
                </c:pt>
                <c:pt idx="7">
                  <c:v>Personal interactions with Latin Americans</c:v>
                </c:pt>
                <c:pt idx="8">
                  <c:v>Popular culture</c:v>
                </c:pt>
                <c:pt idx="9">
                  <c:v>Friends</c:v>
                </c:pt>
                <c:pt idx="10">
                  <c:v>Social media</c:v>
                </c:pt>
                <c:pt idx="11">
                  <c:v>Traditional media</c:v>
                </c:pt>
              </c:strCache>
            </c:strRef>
          </c:cat>
          <c:val>
            <c:numRef>
              <c:f>Sheet1!$B$2:$B$13</c:f>
              <c:numCache>
                <c:formatCode>General</c:formatCode>
                <c:ptCount val="12"/>
                <c:pt idx="0" formatCode="0">
                  <c:v>7.5081147855369998</c:v>
                </c:pt>
                <c:pt idx="2" formatCode="0">
                  <c:v>6.1183818091779996</c:v>
                </c:pt>
                <c:pt idx="3" formatCode="0">
                  <c:v>5.1786771782430003</c:v>
                </c:pt>
                <c:pt idx="4" formatCode="0">
                  <c:v>6.103938408926</c:v>
                </c:pt>
                <c:pt idx="5" formatCode="0">
                  <c:v>8.2168693534939994</c:v>
                </c:pt>
                <c:pt idx="6" formatCode="0">
                  <c:v>10.497197280190001</c:v>
                </c:pt>
                <c:pt idx="7" formatCode="0">
                  <c:v>11.045322488689999</c:v>
                </c:pt>
                <c:pt idx="8" formatCode="0">
                  <c:v>16.379361710329999</c:v>
                </c:pt>
                <c:pt idx="9" formatCode="0">
                  <c:v>18.637037535379999</c:v>
                </c:pt>
                <c:pt idx="10" formatCode="0">
                  <c:v>38.330464144559997</c:v>
                </c:pt>
                <c:pt idx="11" formatCode="0">
                  <c:v>53.855030093869999</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2697598620231775"/>
          <c:y val="3.3840733602242441E-2"/>
          <c:w val="0.61463799912486117"/>
          <c:h val="0.78869034497617163"/>
        </c:manualLayout>
      </c:layout>
      <c:barChart>
        <c:barDir val="bar"/>
        <c:grouping val="clustered"/>
        <c:varyColors val="0"/>
        <c:ser>
          <c:idx val="0"/>
          <c:order val="0"/>
          <c:tx>
            <c:strRef>
              <c:f>Sheet1!$B$1</c:f>
              <c:strCache>
                <c:ptCount val="1"/>
                <c:pt idx="0">
                  <c:v>General Public</c:v>
                </c:pt>
              </c:strCache>
            </c:strRef>
          </c:tx>
          <c:spPr>
            <a:solidFill>
              <a:srgbClr val="1D7DC2"/>
            </a:solidFill>
            <a:ln w="19050">
              <a:no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0F6C-4F85-B44A-BB4203C9C733}"/>
              </c:ext>
            </c:extLst>
          </c:dPt>
          <c:dPt>
            <c:idx val="1"/>
            <c:invertIfNegative val="0"/>
            <c:bubble3D val="0"/>
            <c:spPr>
              <a:solidFill>
                <a:srgbClr val="1D7DC2"/>
              </a:solidFill>
              <a:ln w="19050">
                <a:noFill/>
              </a:ln>
              <a:effectLst/>
            </c:spPr>
            <c:extLst>
              <c:ext xmlns:c16="http://schemas.microsoft.com/office/drawing/2014/chart" uri="{C3380CC4-5D6E-409C-BE32-E72D297353CC}">
                <c16:uniqueId val="{00000003-0F6C-4F85-B44A-BB4203C9C733}"/>
              </c:ext>
            </c:extLst>
          </c:dPt>
          <c:dPt>
            <c:idx val="2"/>
            <c:invertIfNegative val="0"/>
            <c:bubble3D val="0"/>
            <c:spPr>
              <a:solidFill>
                <a:srgbClr val="1D7DC2"/>
              </a:solidFill>
              <a:ln w="19050">
                <a:noFill/>
              </a:ln>
              <a:effectLst/>
            </c:spPr>
            <c:extLst>
              <c:ext xmlns:c16="http://schemas.microsoft.com/office/drawing/2014/chart" uri="{C3380CC4-5D6E-409C-BE32-E72D297353CC}">
                <c16:uniqueId val="{00000005-0F6C-4F85-B44A-BB4203C9C733}"/>
              </c:ext>
            </c:extLst>
          </c:dPt>
          <c:dPt>
            <c:idx val="3"/>
            <c:invertIfNegative val="0"/>
            <c:bubble3D val="0"/>
            <c:spPr>
              <a:solidFill>
                <a:srgbClr val="1D7DC2"/>
              </a:solidFill>
              <a:ln w="19050">
                <a:noFill/>
              </a:ln>
              <a:effectLst/>
            </c:spPr>
            <c:extLst>
              <c:ext xmlns:c16="http://schemas.microsoft.com/office/drawing/2014/chart" uri="{C3380CC4-5D6E-409C-BE32-E72D297353CC}">
                <c16:uniqueId val="{00000007-0F6C-4F85-B44A-BB4203C9C733}"/>
              </c:ext>
            </c:extLst>
          </c:dPt>
          <c:dPt>
            <c:idx val="4"/>
            <c:invertIfNegative val="0"/>
            <c:bubble3D val="0"/>
            <c:spPr>
              <a:solidFill>
                <a:srgbClr val="1D7DC2"/>
              </a:solidFill>
              <a:ln w="19050">
                <a:noFill/>
              </a:ln>
              <a:effectLst/>
            </c:spPr>
            <c:extLst>
              <c:ext xmlns:c16="http://schemas.microsoft.com/office/drawing/2014/chart" uri="{C3380CC4-5D6E-409C-BE32-E72D297353CC}">
                <c16:uniqueId val="{00000009-0F6C-4F85-B44A-BB4203C9C733}"/>
              </c:ext>
            </c:extLst>
          </c:dPt>
          <c:dPt>
            <c:idx val="5"/>
            <c:invertIfNegative val="0"/>
            <c:bubble3D val="0"/>
            <c:spPr>
              <a:solidFill>
                <a:srgbClr val="1D7DC2"/>
              </a:solidFill>
              <a:ln w="19050">
                <a:noFill/>
              </a:ln>
              <a:effectLst/>
            </c:spPr>
            <c:extLst>
              <c:ext xmlns:c16="http://schemas.microsoft.com/office/drawing/2014/chart" uri="{C3380CC4-5D6E-409C-BE32-E72D297353CC}">
                <c16:uniqueId val="{0000000B-0F6C-4F85-B44A-BB4203C9C733}"/>
              </c:ext>
            </c:extLst>
          </c:dPt>
          <c:dPt>
            <c:idx val="6"/>
            <c:invertIfNegative val="0"/>
            <c:bubble3D val="0"/>
            <c:spPr>
              <a:solidFill>
                <a:srgbClr val="1D7DC2"/>
              </a:solidFill>
              <a:ln w="19050">
                <a:noFill/>
              </a:ln>
              <a:effectLst/>
            </c:spPr>
            <c:extLst>
              <c:ext xmlns:c16="http://schemas.microsoft.com/office/drawing/2014/chart" uri="{C3380CC4-5D6E-409C-BE32-E72D297353CC}">
                <c16:uniqueId val="{0000000D-0F6C-4F85-B44A-BB4203C9C733}"/>
              </c:ext>
            </c:extLst>
          </c:dPt>
          <c:dPt>
            <c:idx val="7"/>
            <c:invertIfNegative val="0"/>
            <c:bubble3D val="0"/>
            <c:spPr>
              <a:solidFill>
                <a:srgbClr val="1D7DC2"/>
              </a:solidFill>
              <a:ln w="19050">
                <a:noFill/>
              </a:ln>
              <a:effectLst/>
            </c:spPr>
            <c:extLst>
              <c:ext xmlns:c16="http://schemas.microsoft.com/office/drawing/2014/chart" uri="{C3380CC4-5D6E-409C-BE32-E72D297353CC}">
                <c16:uniqueId val="{0000000F-0F6C-4F85-B44A-BB4203C9C733}"/>
              </c:ext>
            </c:extLst>
          </c:dPt>
          <c:dPt>
            <c:idx val="8"/>
            <c:invertIfNegative val="0"/>
            <c:bubble3D val="0"/>
            <c:spPr>
              <a:solidFill>
                <a:srgbClr val="1D7DC2"/>
              </a:solidFill>
              <a:ln w="19050">
                <a:noFill/>
              </a:ln>
              <a:effectLst/>
            </c:spPr>
            <c:extLst>
              <c:ext xmlns:c16="http://schemas.microsoft.com/office/drawing/2014/chart" uri="{C3380CC4-5D6E-409C-BE32-E72D297353CC}">
                <c16:uniqueId val="{00000011-0F6C-4F85-B44A-BB4203C9C733}"/>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Unsure</c:v>
                </c:pt>
                <c:pt idx="2">
                  <c:v>Other</c:v>
                </c:pt>
                <c:pt idx="3">
                  <c:v>Lack of peers to share views with</c:v>
                </c:pt>
                <c:pt idx="4">
                  <c:v>Lack of resources to guide you</c:v>
                </c:pt>
                <c:pt idx="5">
                  <c:v>Lack of prior knowledge</c:v>
                </c:pt>
                <c:pt idx="6">
                  <c:v>Lack of Spanish or Portuguese</c:v>
                </c:pt>
                <c:pt idx="7">
                  <c:v>Lack of news on the region</c:v>
                </c:pt>
                <c:pt idx="9">
                  <c:v>No barriers</c:v>
                </c:pt>
              </c:strCache>
            </c:strRef>
          </c:cat>
          <c:val>
            <c:numRef>
              <c:f>Sheet1!$B$2:$B$11</c:f>
              <c:numCache>
                <c:formatCode>General</c:formatCode>
                <c:ptCount val="10"/>
                <c:pt idx="0" formatCode="0">
                  <c:v>5.2554319074090001</c:v>
                </c:pt>
                <c:pt idx="2" formatCode="0">
                  <c:v>3.723201287717</c:v>
                </c:pt>
                <c:pt idx="3" formatCode="0">
                  <c:v>15.75659665759</c:v>
                </c:pt>
                <c:pt idx="4" formatCode="0">
                  <c:v>17.508128241590001</c:v>
                </c:pt>
                <c:pt idx="5" formatCode="0">
                  <c:v>25.795482557210001</c:v>
                </c:pt>
                <c:pt idx="6" formatCode="0">
                  <c:v>27.165267536569999</c:v>
                </c:pt>
                <c:pt idx="7" formatCode="0">
                  <c:v>36.230718313360001</c:v>
                </c:pt>
                <c:pt idx="9" formatCode="0">
                  <c:v>29.416347636960001</c:v>
                </c:pt>
              </c:numCache>
            </c:numRef>
          </c:val>
          <c:extLst>
            <c:ext xmlns:c16="http://schemas.microsoft.com/office/drawing/2014/chart" uri="{C3380CC4-5D6E-409C-BE32-E72D297353CC}">
              <c16:uniqueId val="{00000012-0F6C-4F85-B44A-BB4203C9C733}"/>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6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61037054669523"/>
          <c:y val="0.12378619048182928"/>
          <c:w val="0.65877925890660949"/>
          <c:h val="0.78651920093784411"/>
        </c:manualLayout>
      </c:layout>
      <c:pieChart>
        <c:varyColors val="1"/>
        <c:ser>
          <c:idx val="0"/>
          <c:order val="0"/>
          <c:tx>
            <c:strRef>
              <c:f>Sheet1!$B$1</c:f>
              <c:strCache>
                <c:ptCount val="1"/>
                <c:pt idx="0">
                  <c:v>General Public</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2-689A-4EBC-ADEC-959EC1549E2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689A-4EBC-ADEC-959EC1549E26}"/>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0%</c:formatCode>
                <c:ptCount val="2"/>
                <c:pt idx="0">
                  <c:v>7.1893644571459997E-2</c:v>
                </c:pt>
                <c:pt idx="1">
                  <c:v>0.92810635542849995</c:v>
                </c:pt>
              </c:numCache>
            </c:numRef>
          </c:val>
          <c:extLst>
            <c:ext xmlns:c16="http://schemas.microsoft.com/office/drawing/2014/chart" uri="{C3380CC4-5D6E-409C-BE32-E72D297353CC}">
              <c16:uniqueId val="{00000000-689A-4EBC-ADEC-959EC1549E26}"/>
            </c:ext>
          </c:extLst>
        </c:ser>
        <c:dLbls>
          <c:showLegendKey val="0"/>
          <c:showVal val="0"/>
          <c:showCatName val="0"/>
          <c:showSerName val="0"/>
          <c:showPercent val="0"/>
          <c:showBubbleSize val="0"/>
          <c:showLeaderLines val="1"/>
        </c:dLbls>
        <c:firstSliceAng val="334"/>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92798319621137"/>
          <c:y val="3.3840733602242441E-2"/>
          <c:w val="0.55947665117696355"/>
          <c:h val="0.78869034497617163"/>
        </c:manualLayout>
      </c:layout>
      <c:barChart>
        <c:barDir val="bar"/>
        <c:grouping val="clustered"/>
        <c:varyColors val="0"/>
        <c:ser>
          <c:idx val="0"/>
          <c:order val="0"/>
          <c:tx>
            <c:strRef>
              <c:f>Sheet1!$B$1</c:f>
              <c:strCache>
                <c:ptCount val="1"/>
                <c:pt idx="0">
                  <c:v>General Public</c:v>
                </c:pt>
              </c:strCache>
            </c:strRef>
          </c:tx>
          <c:spPr>
            <a:solidFill>
              <a:schemeClr val="accent1"/>
            </a:solidFill>
            <a:ln w="19050">
              <a:solidFill>
                <a:schemeClr val="lt1"/>
              </a:solidFill>
            </a:ln>
            <a:effectLst/>
          </c:spPr>
          <c:invertIfNegative val="0"/>
          <c:dPt>
            <c:idx val="0"/>
            <c:invertIfNegative val="0"/>
            <c:bubble3D val="0"/>
            <c:spPr>
              <a:solidFill>
                <a:schemeClr val="bg1">
                  <a:lumMod val="50000"/>
                </a:schemeClr>
              </a:solidFill>
              <a:ln w="19050">
                <a:noFill/>
              </a:ln>
              <a:effectLst/>
            </c:spPr>
            <c:extLst>
              <c:ext xmlns:c16="http://schemas.microsoft.com/office/drawing/2014/chart" uri="{C3380CC4-5D6E-409C-BE32-E72D297353CC}">
                <c16:uniqueId val="{00000001-7461-4CA0-9C5F-3894BF1E1F1A}"/>
              </c:ext>
            </c:extLst>
          </c:dPt>
          <c:dPt>
            <c:idx val="1"/>
            <c:invertIfNegative val="0"/>
            <c:bubble3D val="0"/>
            <c:spPr>
              <a:solidFill>
                <a:schemeClr val="accent3"/>
              </a:solidFill>
              <a:ln w="19050">
                <a:noFill/>
              </a:ln>
              <a:effectLst/>
            </c:spPr>
            <c:extLst>
              <c:ext xmlns:c16="http://schemas.microsoft.com/office/drawing/2014/chart" uri="{C3380CC4-5D6E-409C-BE32-E72D297353CC}">
                <c16:uniqueId val="{00000003-7461-4CA0-9C5F-3894BF1E1F1A}"/>
              </c:ext>
            </c:extLst>
          </c:dPt>
          <c:dPt>
            <c:idx val="2"/>
            <c:invertIfNegative val="0"/>
            <c:bubble3D val="0"/>
            <c:spPr>
              <a:solidFill>
                <a:schemeClr val="accent4"/>
              </a:solidFill>
              <a:ln w="19050">
                <a:noFill/>
              </a:ln>
              <a:effectLst/>
            </c:spPr>
            <c:extLst>
              <c:ext xmlns:c16="http://schemas.microsoft.com/office/drawing/2014/chart" uri="{C3380CC4-5D6E-409C-BE32-E72D297353CC}">
                <c16:uniqueId val="{00000005-7461-4CA0-9C5F-3894BF1E1F1A}"/>
              </c:ext>
            </c:extLst>
          </c:dPt>
          <c:dPt>
            <c:idx val="3"/>
            <c:invertIfNegative val="0"/>
            <c:bubble3D val="0"/>
            <c:spPr>
              <a:solidFill>
                <a:schemeClr val="accent1"/>
              </a:solidFill>
              <a:ln w="19050">
                <a:noFill/>
              </a:ln>
              <a:effectLst/>
            </c:spPr>
            <c:extLst>
              <c:ext xmlns:c16="http://schemas.microsoft.com/office/drawing/2014/chart" uri="{C3380CC4-5D6E-409C-BE32-E72D297353CC}">
                <c16:uniqueId val="{00000007-7461-4CA0-9C5F-3894BF1E1F1A}"/>
              </c:ext>
            </c:extLst>
          </c:dPt>
          <c:dPt>
            <c:idx val="4"/>
            <c:invertIfNegative val="0"/>
            <c:bubble3D val="0"/>
            <c:spPr>
              <a:solidFill>
                <a:schemeClr val="tx2"/>
              </a:solidFill>
              <a:ln w="19050">
                <a:noFill/>
              </a:ln>
              <a:effectLst/>
            </c:spPr>
            <c:extLst>
              <c:ext xmlns:c16="http://schemas.microsoft.com/office/drawing/2014/chart" uri="{C3380CC4-5D6E-409C-BE32-E72D297353CC}">
                <c16:uniqueId val="{00000009-7461-4CA0-9C5F-3894BF1E1F1A}"/>
              </c:ext>
            </c:extLst>
          </c:dPt>
          <c:dPt>
            <c:idx val="5"/>
            <c:invertIfNegative val="0"/>
            <c:bubble3D val="0"/>
            <c:spPr>
              <a:solidFill>
                <a:schemeClr val="tx2"/>
              </a:solidFill>
              <a:ln w="19050">
                <a:noFill/>
              </a:ln>
              <a:effectLst/>
            </c:spPr>
            <c:extLst>
              <c:ext xmlns:c16="http://schemas.microsoft.com/office/drawing/2014/chart" uri="{C3380CC4-5D6E-409C-BE32-E72D297353CC}">
                <c16:uniqueId val="{0000000B-7461-4CA0-9C5F-3894BF1E1F1A}"/>
              </c:ext>
            </c:extLst>
          </c:dPt>
          <c:dPt>
            <c:idx val="6"/>
            <c:invertIfNegative val="0"/>
            <c:bubble3D val="0"/>
            <c:spPr>
              <a:solidFill>
                <a:schemeClr val="accent3">
                  <a:lumMod val="75000"/>
                </a:schemeClr>
              </a:solidFill>
              <a:ln w="19050">
                <a:noFill/>
              </a:ln>
              <a:effectLst/>
            </c:spPr>
            <c:extLst>
              <c:ext xmlns:c16="http://schemas.microsoft.com/office/drawing/2014/chart" uri="{C3380CC4-5D6E-409C-BE32-E72D297353CC}">
                <c16:uniqueId val="{0000000D-7461-4CA0-9C5F-3894BF1E1F1A}"/>
              </c:ext>
            </c:extLst>
          </c:dPt>
          <c:dPt>
            <c:idx val="7"/>
            <c:invertIfNegative val="0"/>
            <c:bubble3D val="0"/>
            <c:spPr>
              <a:solidFill>
                <a:schemeClr val="tx2">
                  <a:lumMod val="75000"/>
                </a:schemeClr>
              </a:solidFill>
              <a:ln w="19050">
                <a:noFill/>
              </a:ln>
              <a:effectLst/>
            </c:spPr>
            <c:extLst>
              <c:ext xmlns:c16="http://schemas.microsoft.com/office/drawing/2014/chart" uri="{C3380CC4-5D6E-409C-BE32-E72D297353CC}">
                <c16:uniqueId val="{0000000F-7461-4CA0-9C5F-3894BF1E1F1A}"/>
              </c:ext>
            </c:extLst>
          </c:dPt>
          <c:dPt>
            <c:idx val="8"/>
            <c:invertIfNegative val="0"/>
            <c:bubble3D val="0"/>
            <c:spPr>
              <a:solidFill>
                <a:schemeClr val="tx2">
                  <a:lumMod val="75000"/>
                </a:schemeClr>
              </a:solidFill>
              <a:ln w="19050">
                <a:noFill/>
              </a:ln>
              <a:effectLst/>
            </c:spPr>
            <c:extLst>
              <c:ext xmlns:c16="http://schemas.microsoft.com/office/drawing/2014/chart" uri="{C3380CC4-5D6E-409C-BE32-E72D297353CC}">
                <c16:uniqueId val="{00000011-7461-4CA0-9C5F-3894BF1E1F1A}"/>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Unsure</c:v>
                </c:pt>
                <c:pt idx="1">
                  <c:v>Not likely at all</c:v>
                </c:pt>
                <c:pt idx="2">
                  <c:v>Not that likely</c:v>
                </c:pt>
                <c:pt idx="3">
                  <c:v>Somewhat likely</c:v>
                </c:pt>
                <c:pt idx="4">
                  <c:v>Very likely</c:v>
                </c:pt>
                <c:pt idx="6">
                  <c:v>Total not likely</c:v>
                </c:pt>
                <c:pt idx="7">
                  <c:v>Total likely</c:v>
                </c:pt>
              </c:strCache>
            </c:strRef>
          </c:cat>
          <c:val>
            <c:numRef>
              <c:f>Sheet1!$B$2:$B$9</c:f>
              <c:numCache>
                <c:formatCode>0</c:formatCode>
                <c:ptCount val="8"/>
                <c:pt idx="0">
                  <c:v>2.6642415311519998</c:v>
                </c:pt>
                <c:pt idx="1">
                  <c:v>38.179660970290001</c:v>
                </c:pt>
                <c:pt idx="2">
                  <c:v>29.362825976389999</c:v>
                </c:pt>
                <c:pt idx="3">
                  <c:v>21.669400643189999</c:v>
                </c:pt>
                <c:pt idx="4">
                  <c:v>8.1238708789830003</c:v>
                </c:pt>
                <c:pt idx="6">
                  <c:v>67.54248694668</c:v>
                </c:pt>
                <c:pt idx="7">
                  <c:v>29.793271522173001</c:v>
                </c:pt>
              </c:numCache>
            </c:numRef>
          </c:val>
          <c:extLst>
            <c:ext xmlns:c16="http://schemas.microsoft.com/office/drawing/2014/chart" uri="{C3380CC4-5D6E-409C-BE32-E72D297353CC}">
              <c16:uniqueId val="{00000012-7461-4CA0-9C5F-3894BF1E1F1A}"/>
            </c:ext>
          </c:extLst>
        </c:ser>
        <c:dLbls>
          <c:showLegendKey val="0"/>
          <c:showVal val="0"/>
          <c:showCatName val="0"/>
          <c:showSerName val="0"/>
          <c:showPercent val="0"/>
          <c:showBubbleSize val="0"/>
        </c:dLbls>
        <c:gapWidth val="40"/>
        <c:axId val="569039928"/>
        <c:axId val="569035664"/>
      </c:barChart>
      <c:catAx>
        <c:axId val="569039928"/>
        <c:scaling>
          <c:orientation val="minMax"/>
        </c:scaling>
        <c:delete val="0"/>
        <c:axPos val="l"/>
        <c:numFmt formatCode="General" sourceLinked="0"/>
        <c:majorTickMark val="none"/>
        <c:minorTickMark val="none"/>
        <c:tickLblPos val="nextTo"/>
        <c:spPr>
          <a:noFill/>
          <a:ln w="6350" cap="rnd" cmpd="sng" algn="ctr">
            <a:solidFill>
              <a:schemeClr val="bg1">
                <a:lumMod val="50000"/>
              </a:schemeClr>
            </a:solidFill>
            <a:round/>
          </a:ln>
          <a:effectLst/>
        </c:spPr>
        <c:txPr>
          <a:bodyPr rot="0" spcFirstLastPara="1" vertOverflow="ellipsis" wrap="square" anchor="ctr" anchorCtr="1"/>
          <a:lstStyle/>
          <a:p>
            <a:pPr algn="just">
              <a:defRPr sz="1500" b="0" i="0" u="none" strike="noStrike" kern="1200" baseline="0">
                <a:solidFill>
                  <a:schemeClr val="tx1"/>
                </a:solidFill>
                <a:latin typeface="+mn-lt"/>
                <a:ea typeface="+mn-ea"/>
                <a:cs typeface="+mn-cs"/>
              </a:defRPr>
            </a:pPr>
            <a:endParaRPr lang="en-US"/>
          </a:p>
        </c:txPr>
        <c:crossAx val="569035664"/>
        <c:crosses val="autoZero"/>
        <c:auto val="0"/>
        <c:lblAlgn val="ctr"/>
        <c:lblOffset val="100"/>
        <c:noMultiLvlLbl val="0"/>
      </c:catAx>
      <c:valAx>
        <c:axId val="569035664"/>
        <c:scaling>
          <c:orientation val="minMax"/>
          <c:max val="100"/>
        </c:scaling>
        <c:delete val="0"/>
        <c:axPos val="b"/>
        <c:numFmt formatCode="General\%" sourceLinked="0"/>
        <c:majorTickMark val="none"/>
        <c:minorTickMark val="none"/>
        <c:tickLblPos val="nextTo"/>
        <c:spPr>
          <a:noFill/>
          <a:ln w="6350" cap="sq">
            <a:solidFill>
              <a:schemeClr val="bg1">
                <a:lumMod val="50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9039928"/>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693"/>
          </a:xfrm>
          <a:prstGeom prst="rect">
            <a:avLst/>
          </a:prstGeom>
        </p:spPr>
        <p:txBody>
          <a:bodyPr vert="horz" lIns="91550" tIns="45775" rIns="91550" bIns="45775" rtlCol="0"/>
          <a:lstStyle>
            <a:lvl1pPr algn="l">
              <a:defRPr sz="1200"/>
            </a:lvl1pPr>
          </a:lstStyle>
          <a:p>
            <a:endParaRPr lang="en-US"/>
          </a:p>
        </p:txBody>
      </p:sp>
      <p:sp>
        <p:nvSpPr>
          <p:cNvPr id="3" name="Date Placeholder 2"/>
          <p:cNvSpPr>
            <a:spLocks noGrp="1"/>
          </p:cNvSpPr>
          <p:nvPr>
            <p:ph type="dt" idx="1"/>
          </p:nvPr>
        </p:nvSpPr>
        <p:spPr>
          <a:xfrm>
            <a:off x="3854940" y="0"/>
            <a:ext cx="2949099" cy="498693"/>
          </a:xfrm>
          <a:prstGeom prst="rect">
            <a:avLst/>
          </a:prstGeom>
        </p:spPr>
        <p:txBody>
          <a:bodyPr vert="horz" lIns="91550" tIns="45775" rIns="91550" bIns="45775" rtlCol="0"/>
          <a:lstStyle>
            <a:lvl1pPr algn="r">
              <a:defRPr sz="1200"/>
            </a:lvl1pPr>
          </a:lstStyle>
          <a:p>
            <a:fld id="{C4EEDDEB-51EE-254A-9A2C-1F2561225A02}" type="datetimeFigureOut">
              <a:rPr lang="en-US" smtClean="0"/>
              <a:t>12/3/2019</a:t>
            </a:fld>
            <a:endParaRPr lang="en-US"/>
          </a:p>
        </p:txBody>
      </p:sp>
      <p:sp>
        <p:nvSpPr>
          <p:cNvPr id="4" name="Slide Image Placeholder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550" tIns="45775" rIns="91550" bIns="45775" rtlCol="0" anchor="ctr"/>
          <a:lstStyle/>
          <a:p>
            <a:endParaRPr lang="en-US"/>
          </a:p>
        </p:txBody>
      </p:sp>
      <p:sp>
        <p:nvSpPr>
          <p:cNvPr id="5" name="Notes Placeholder 4"/>
          <p:cNvSpPr>
            <a:spLocks noGrp="1"/>
          </p:cNvSpPr>
          <p:nvPr>
            <p:ph type="body" sz="quarter" idx="3"/>
          </p:nvPr>
        </p:nvSpPr>
        <p:spPr>
          <a:xfrm>
            <a:off x="680562" y="4783306"/>
            <a:ext cx="5444490" cy="3913615"/>
          </a:xfrm>
          <a:prstGeom prst="rect">
            <a:avLst/>
          </a:prstGeom>
        </p:spPr>
        <p:txBody>
          <a:bodyPr vert="horz" lIns="91550" tIns="45775" rIns="91550" bIns="4577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0647"/>
            <a:ext cx="2949099" cy="498692"/>
          </a:xfrm>
          <a:prstGeom prst="rect">
            <a:avLst/>
          </a:prstGeom>
        </p:spPr>
        <p:txBody>
          <a:bodyPr vert="horz" lIns="91550" tIns="45775" rIns="91550" bIns="45775" rtlCol="0" anchor="b"/>
          <a:lstStyle>
            <a:lvl1pPr algn="l">
              <a:defRPr sz="1200"/>
            </a:lvl1pPr>
          </a:lstStyle>
          <a:p>
            <a:endParaRPr lang="en-US"/>
          </a:p>
        </p:txBody>
      </p:sp>
      <p:sp>
        <p:nvSpPr>
          <p:cNvPr id="7" name="Slide Number Placeholder 6"/>
          <p:cNvSpPr>
            <a:spLocks noGrp="1"/>
          </p:cNvSpPr>
          <p:nvPr>
            <p:ph type="sldNum" sz="quarter" idx="5"/>
          </p:nvPr>
        </p:nvSpPr>
        <p:spPr>
          <a:xfrm>
            <a:off x="3854940" y="9440647"/>
            <a:ext cx="2949099" cy="498692"/>
          </a:xfrm>
          <a:prstGeom prst="rect">
            <a:avLst/>
          </a:prstGeom>
        </p:spPr>
        <p:txBody>
          <a:bodyPr vert="horz" lIns="91550" tIns="45775" rIns="91550" bIns="45775" rtlCol="0" anchor="b"/>
          <a:lstStyle>
            <a:lvl1pPr algn="r">
              <a:defRPr sz="1200"/>
            </a:lvl1pPr>
          </a:lstStyle>
          <a:p>
            <a:fld id="{D35B947C-CA44-814C-92A9-602EAF2F580C}" type="slidenum">
              <a:rPr lang="en-US" smtClean="0"/>
              <a:t>‹#›</a:t>
            </a:fld>
            <a:endParaRPr lang="en-US"/>
          </a:p>
        </p:txBody>
      </p:sp>
    </p:spTree>
    <p:extLst>
      <p:ext uri="{BB962C8B-B14F-4D97-AF65-F5344CB8AC3E}">
        <p14:creationId xmlns:p14="http://schemas.microsoft.com/office/powerpoint/2010/main" val="84979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1</a:t>
            </a:fld>
            <a:endParaRPr lang="en-US"/>
          </a:p>
        </p:txBody>
      </p:sp>
    </p:spTree>
    <p:extLst>
      <p:ext uri="{BB962C8B-B14F-4D97-AF65-F5344CB8AC3E}">
        <p14:creationId xmlns:p14="http://schemas.microsoft.com/office/powerpoint/2010/main" val="534354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15</a:t>
            </a:fld>
            <a:endParaRPr lang="en-US"/>
          </a:p>
        </p:txBody>
      </p:sp>
    </p:spTree>
    <p:extLst>
      <p:ext uri="{BB962C8B-B14F-4D97-AF65-F5344CB8AC3E}">
        <p14:creationId xmlns:p14="http://schemas.microsoft.com/office/powerpoint/2010/main" val="2297049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16</a:t>
            </a:fld>
            <a:endParaRPr lang="en-US"/>
          </a:p>
        </p:txBody>
      </p:sp>
    </p:spTree>
    <p:extLst>
      <p:ext uri="{BB962C8B-B14F-4D97-AF65-F5344CB8AC3E}">
        <p14:creationId xmlns:p14="http://schemas.microsoft.com/office/powerpoint/2010/main" val="1031475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17</a:t>
            </a:fld>
            <a:endParaRPr lang="en-US"/>
          </a:p>
        </p:txBody>
      </p:sp>
    </p:spTree>
    <p:extLst>
      <p:ext uri="{BB962C8B-B14F-4D97-AF65-F5344CB8AC3E}">
        <p14:creationId xmlns:p14="http://schemas.microsoft.com/office/powerpoint/2010/main" val="3263683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18</a:t>
            </a:fld>
            <a:endParaRPr lang="en-US"/>
          </a:p>
        </p:txBody>
      </p:sp>
    </p:spTree>
    <p:extLst>
      <p:ext uri="{BB962C8B-B14F-4D97-AF65-F5344CB8AC3E}">
        <p14:creationId xmlns:p14="http://schemas.microsoft.com/office/powerpoint/2010/main" val="2794508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19</a:t>
            </a:fld>
            <a:endParaRPr lang="en-US"/>
          </a:p>
        </p:txBody>
      </p:sp>
    </p:spTree>
    <p:extLst>
      <p:ext uri="{BB962C8B-B14F-4D97-AF65-F5344CB8AC3E}">
        <p14:creationId xmlns:p14="http://schemas.microsoft.com/office/powerpoint/2010/main" val="3357171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20</a:t>
            </a:fld>
            <a:endParaRPr lang="en-US"/>
          </a:p>
        </p:txBody>
      </p:sp>
    </p:spTree>
    <p:extLst>
      <p:ext uri="{BB962C8B-B14F-4D97-AF65-F5344CB8AC3E}">
        <p14:creationId xmlns:p14="http://schemas.microsoft.com/office/powerpoint/2010/main" val="3934039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21</a:t>
            </a:fld>
            <a:endParaRPr lang="en-US"/>
          </a:p>
        </p:txBody>
      </p:sp>
    </p:spTree>
    <p:extLst>
      <p:ext uri="{BB962C8B-B14F-4D97-AF65-F5344CB8AC3E}">
        <p14:creationId xmlns:p14="http://schemas.microsoft.com/office/powerpoint/2010/main" val="3308939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22</a:t>
            </a:fld>
            <a:endParaRPr lang="en-US"/>
          </a:p>
        </p:txBody>
      </p:sp>
    </p:spTree>
    <p:extLst>
      <p:ext uri="{BB962C8B-B14F-4D97-AF65-F5344CB8AC3E}">
        <p14:creationId xmlns:p14="http://schemas.microsoft.com/office/powerpoint/2010/main" val="1334612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23</a:t>
            </a:fld>
            <a:endParaRPr lang="en-US"/>
          </a:p>
        </p:txBody>
      </p:sp>
    </p:spTree>
    <p:extLst>
      <p:ext uri="{BB962C8B-B14F-4D97-AF65-F5344CB8AC3E}">
        <p14:creationId xmlns:p14="http://schemas.microsoft.com/office/powerpoint/2010/main" val="3154764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24</a:t>
            </a:fld>
            <a:endParaRPr lang="en-US"/>
          </a:p>
        </p:txBody>
      </p:sp>
    </p:spTree>
    <p:extLst>
      <p:ext uri="{BB962C8B-B14F-4D97-AF65-F5344CB8AC3E}">
        <p14:creationId xmlns:p14="http://schemas.microsoft.com/office/powerpoint/2010/main" val="2936159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2</a:t>
            </a:fld>
            <a:endParaRPr lang="en-US"/>
          </a:p>
        </p:txBody>
      </p:sp>
    </p:spTree>
    <p:extLst>
      <p:ext uri="{BB962C8B-B14F-4D97-AF65-F5344CB8AC3E}">
        <p14:creationId xmlns:p14="http://schemas.microsoft.com/office/powerpoint/2010/main" val="2774889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25</a:t>
            </a:fld>
            <a:endParaRPr lang="en-US"/>
          </a:p>
        </p:txBody>
      </p:sp>
    </p:spTree>
    <p:extLst>
      <p:ext uri="{BB962C8B-B14F-4D97-AF65-F5344CB8AC3E}">
        <p14:creationId xmlns:p14="http://schemas.microsoft.com/office/powerpoint/2010/main" val="2346786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26</a:t>
            </a:fld>
            <a:endParaRPr lang="en-US"/>
          </a:p>
        </p:txBody>
      </p:sp>
    </p:spTree>
    <p:extLst>
      <p:ext uri="{BB962C8B-B14F-4D97-AF65-F5344CB8AC3E}">
        <p14:creationId xmlns:p14="http://schemas.microsoft.com/office/powerpoint/2010/main" val="1035531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27</a:t>
            </a:fld>
            <a:endParaRPr lang="en-US"/>
          </a:p>
        </p:txBody>
      </p:sp>
    </p:spTree>
    <p:extLst>
      <p:ext uri="{BB962C8B-B14F-4D97-AF65-F5344CB8AC3E}">
        <p14:creationId xmlns:p14="http://schemas.microsoft.com/office/powerpoint/2010/main" val="1179509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28</a:t>
            </a:fld>
            <a:endParaRPr lang="en-US"/>
          </a:p>
        </p:txBody>
      </p:sp>
    </p:spTree>
    <p:extLst>
      <p:ext uri="{BB962C8B-B14F-4D97-AF65-F5344CB8AC3E}">
        <p14:creationId xmlns:p14="http://schemas.microsoft.com/office/powerpoint/2010/main" val="2060384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29</a:t>
            </a:fld>
            <a:endParaRPr lang="en-US"/>
          </a:p>
        </p:txBody>
      </p:sp>
    </p:spTree>
    <p:extLst>
      <p:ext uri="{BB962C8B-B14F-4D97-AF65-F5344CB8AC3E}">
        <p14:creationId xmlns:p14="http://schemas.microsoft.com/office/powerpoint/2010/main" val="12464141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30</a:t>
            </a:fld>
            <a:endParaRPr lang="en-US"/>
          </a:p>
        </p:txBody>
      </p:sp>
    </p:spTree>
    <p:extLst>
      <p:ext uri="{BB962C8B-B14F-4D97-AF65-F5344CB8AC3E}">
        <p14:creationId xmlns:p14="http://schemas.microsoft.com/office/powerpoint/2010/main" val="21806322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31</a:t>
            </a:fld>
            <a:endParaRPr lang="en-US"/>
          </a:p>
        </p:txBody>
      </p:sp>
    </p:spTree>
    <p:extLst>
      <p:ext uri="{BB962C8B-B14F-4D97-AF65-F5344CB8AC3E}">
        <p14:creationId xmlns:p14="http://schemas.microsoft.com/office/powerpoint/2010/main" val="16137109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32</a:t>
            </a:fld>
            <a:endParaRPr lang="en-US"/>
          </a:p>
        </p:txBody>
      </p:sp>
    </p:spTree>
    <p:extLst>
      <p:ext uri="{BB962C8B-B14F-4D97-AF65-F5344CB8AC3E}">
        <p14:creationId xmlns:p14="http://schemas.microsoft.com/office/powerpoint/2010/main" val="25630454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33</a:t>
            </a:fld>
            <a:endParaRPr lang="en-US"/>
          </a:p>
        </p:txBody>
      </p:sp>
    </p:spTree>
    <p:extLst>
      <p:ext uri="{BB962C8B-B14F-4D97-AF65-F5344CB8AC3E}">
        <p14:creationId xmlns:p14="http://schemas.microsoft.com/office/powerpoint/2010/main" val="30643791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34</a:t>
            </a:fld>
            <a:endParaRPr lang="en-US"/>
          </a:p>
        </p:txBody>
      </p:sp>
    </p:spTree>
    <p:extLst>
      <p:ext uri="{BB962C8B-B14F-4D97-AF65-F5344CB8AC3E}">
        <p14:creationId xmlns:p14="http://schemas.microsoft.com/office/powerpoint/2010/main" val="3050388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4</a:t>
            </a:fld>
            <a:endParaRPr lang="en-US"/>
          </a:p>
        </p:txBody>
      </p:sp>
    </p:spTree>
    <p:extLst>
      <p:ext uri="{BB962C8B-B14F-4D97-AF65-F5344CB8AC3E}">
        <p14:creationId xmlns:p14="http://schemas.microsoft.com/office/powerpoint/2010/main" val="753168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35</a:t>
            </a:fld>
            <a:endParaRPr lang="en-US"/>
          </a:p>
        </p:txBody>
      </p:sp>
    </p:spTree>
    <p:extLst>
      <p:ext uri="{BB962C8B-B14F-4D97-AF65-F5344CB8AC3E}">
        <p14:creationId xmlns:p14="http://schemas.microsoft.com/office/powerpoint/2010/main" val="11299871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36</a:t>
            </a:fld>
            <a:endParaRPr lang="en-US"/>
          </a:p>
        </p:txBody>
      </p:sp>
    </p:spTree>
    <p:extLst>
      <p:ext uri="{BB962C8B-B14F-4D97-AF65-F5344CB8AC3E}">
        <p14:creationId xmlns:p14="http://schemas.microsoft.com/office/powerpoint/2010/main" val="4766574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37</a:t>
            </a:fld>
            <a:endParaRPr lang="en-US"/>
          </a:p>
        </p:txBody>
      </p:sp>
    </p:spTree>
    <p:extLst>
      <p:ext uri="{BB962C8B-B14F-4D97-AF65-F5344CB8AC3E}">
        <p14:creationId xmlns:p14="http://schemas.microsoft.com/office/powerpoint/2010/main" val="25794917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38</a:t>
            </a:fld>
            <a:endParaRPr lang="en-US"/>
          </a:p>
        </p:txBody>
      </p:sp>
    </p:spTree>
    <p:extLst>
      <p:ext uri="{BB962C8B-B14F-4D97-AF65-F5344CB8AC3E}">
        <p14:creationId xmlns:p14="http://schemas.microsoft.com/office/powerpoint/2010/main" val="41166501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39</a:t>
            </a:fld>
            <a:endParaRPr lang="en-US"/>
          </a:p>
        </p:txBody>
      </p:sp>
    </p:spTree>
    <p:extLst>
      <p:ext uri="{BB962C8B-B14F-4D97-AF65-F5344CB8AC3E}">
        <p14:creationId xmlns:p14="http://schemas.microsoft.com/office/powerpoint/2010/main" val="32257664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40</a:t>
            </a:fld>
            <a:endParaRPr lang="en-US"/>
          </a:p>
        </p:txBody>
      </p:sp>
    </p:spTree>
    <p:extLst>
      <p:ext uri="{BB962C8B-B14F-4D97-AF65-F5344CB8AC3E}">
        <p14:creationId xmlns:p14="http://schemas.microsoft.com/office/powerpoint/2010/main" val="25283853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41</a:t>
            </a:fld>
            <a:endParaRPr lang="en-US"/>
          </a:p>
        </p:txBody>
      </p:sp>
    </p:spTree>
    <p:extLst>
      <p:ext uri="{BB962C8B-B14F-4D97-AF65-F5344CB8AC3E}">
        <p14:creationId xmlns:p14="http://schemas.microsoft.com/office/powerpoint/2010/main" val="37370808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42</a:t>
            </a:fld>
            <a:endParaRPr lang="en-US"/>
          </a:p>
        </p:txBody>
      </p:sp>
    </p:spTree>
    <p:extLst>
      <p:ext uri="{BB962C8B-B14F-4D97-AF65-F5344CB8AC3E}">
        <p14:creationId xmlns:p14="http://schemas.microsoft.com/office/powerpoint/2010/main" val="14090425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43</a:t>
            </a:fld>
            <a:endParaRPr lang="en-US"/>
          </a:p>
        </p:txBody>
      </p:sp>
    </p:spTree>
    <p:extLst>
      <p:ext uri="{BB962C8B-B14F-4D97-AF65-F5344CB8AC3E}">
        <p14:creationId xmlns:p14="http://schemas.microsoft.com/office/powerpoint/2010/main" val="13216522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44</a:t>
            </a:fld>
            <a:endParaRPr lang="en-US"/>
          </a:p>
        </p:txBody>
      </p:sp>
    </p:spTree>
    <p:extLst>
      <p:ext uri="{BB962C8B-B14F-4D97-AF65-F5344CB8AC3E}">
        <p14:creationId xmlns:p14="http://schemas.microsoft.com/office/powerpoint/2010/main" val="3048044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9</a:t>
            </a:fld>
            <a:endParaRPr lang="en-US"/>
          </a:p>
        </p:txBody>
      </p:sp>
    </p:spTree>
    <p:extLst>
      <p:ext uri="{BB962C8B-B14F-4D97-AF65-F5344CB8AC3E}">
        <p14:creationId xmlns:p14="http://schemas.microsoft.com/office/powerpoint/2010/main" val="15940987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45</a:t>
            </a:fld>
            <a:endParaRPr lang="en-US"/>
          </a:p>
        </p:txBody>
      </p:sp>
    </p:spTree>
    <p:extLst>
      <p:ext uri="{BB962C8B-B14F-4D97-AF65-F5344CB8AC3E}">
        <p14:creationId xmlns:p14="http://schemas.microsoft.com/office/powerpoint/2010/main" val="2736936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46</a:t>
            </a:fld>
            <a:endParaRPr lang="en-US"/>
          </a:p>
        </p:txBody>
      </p:sp>
    </p:spTree>
    <p:extLst>
      <p:ext uri="{BB962C8B-B14F-4D97-AF65-F5344CB8AC3E}">
        <p14:creationId xmlns:p14="http://schemas.microsoft.com/office/powerpoint/2010/main" val="29199626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47</a:t>
            </a:fld>
            <a:endParaRPr lang="en-US"/>
          </a:p>
        </p:txBody>
      </p:sp>
    </p:spTree>
    <p:extLst>
      <p:ext uri="{BB962C8B-B14F-4D97-AF65-F5344CB8AC3E}">
        <p14:creationId xmlns:p14="http://schemas.microsoft.com/office/powerpoint/2010/main" val="42437199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48</a:t>
            </a:fld>
            <a:endParaRPr lang="en-US"/>
          </a:p>
        </p:txBody>
      </p:sp>
    </p:spTree>
    <p:extLst>
      <p:ext uri="{BB962C8B-B14F-4D97-AF65-F5344CB8AC3E}">
        <p14:creationId xmlns:p14="http://schemas.microsoft.com/office/powerpoint/2010/main" val="27050267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49</a:t>
            </a:fld>
            <a:endParaRPr lang="en-US"/>
          </a:p>
        </p:txBody>
      </p:sp>
    </p:spTree>
    <p:extLst>
      <p:ext uri="{BB962C8B-B14F-4D97-AF65-F5344CB8AC3E}">
        <p14:creationId xmlns:p14="http://schemas.microsoft.com/office/powerpoint/2010/main" val="23172736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51</a:t>
            </a:fld>
            <a:endParaRPr lang="en-US"/>
          </a:p>
        </p:txBody>
      </p:sp>
    </p:spTree>
    <p:extLst>
      <p:ext uri="{BB962C8B-B14F-4D97-AF65-F5344CB8AC3E}">
        <p14:creationId xmlns:p14="http://schemas.microsoft.com/office/powerpoint/2010/main" val="15461541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52</a:t>
            </a:fld>
            <a:endParaRPr lang="en-US"/>
          </a:p>
        </p:txBody>
      </p:sp>
    </p:spTree>
    <p:extLst>
      <p:ext uri="{BB962C8B-B14F-4D97-AF65-F5344CB8AC3E}">
        <p14:creationId xmlns:p14="http://schemas.microsoft.com/office/powerpoint/2010/main" val="12376062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53</a:t>
            </a:fld>
            <a:endParaRPr lang="en-US"/>
          </a:p>
        </p:txBody>
      </p:sp>
    </p:spTree>
    <p:extLst>
      <p:ext uri="{BB962C8B-B14F-4D97-AF65-F5344CB8AC3E}">
        <p14:creationId xmlns:p14="http://schemas.microsoft.com/office/powerpoint/2010/main" val="3320196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54</a:t>
            </a:fld>
            <a:endParaRPr lang="en-US"/>
          </a:p>
        </p:txBody>
      </p:sp>
    </p:spTree>
    <p:extLst>
      <p:ext uri="{BB962C8B-B14F-4D97-AF65-F5344CB8AC3E}">
        <p14:creationId xmlns:p14="http://schemas.microsoft.com/office/powerpoint/2010/main" val="1092643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55</a:t>
            </a:fld>
            <a:endParaRPr lang="en-US"/>
          </a:p>
        </p:txBody>
      </p:sp>
    </p:spTree>
    <p:extLst>
      <p:ext uri="{BB962C8B-B14F-4D97-AF65-F5344CB8AC3E}">
        <p14:creationId xmlns:p14="http://schemas.microsoft.com/office/powerpoint/2010/main" val="4271066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10</a:t>
            </a:fld>
            <a:endParaRPr lang="en-US"/>
          </a:p>
        </p:txBody>
      </p:sp>
    </p:spTree>
    <p:extLst>
      <p:ext uri="{BB962C8B-B14F-4D97-AF65-F5344CB8AC3E}">
        <p14:creationId xmlns:p14="http://schemas.microsoft.com/office/powerpoint/2010/main" val="36934922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56</a:t>
            </a:fld>
            <a:endParaRPr lang="en-US"/>
          </a:p>
        </p:txBody>
      </p:sp>
    </p:spTree>
    <p:extLst>
      <p:ext uri="{BB962C8B-B14F-4D97-AF65-F5344CB8AC3E}">
        <p14:creationId xmlns:p14="http://schemas.microsoft.com/office/powerpoint/2010/main" val="49763833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57</a:t>
            </a:fld>
            <a:endParaRPr lang="en-US"/>
          </a:p>
        </p:txBody>
      </p:sp>
    </p:spTree>
    <p:extLst>
      <p:ext uri="{BB962C8B-B14F-4D97-AF65-F5344CB8AC3E}">
        <p14:creationId xmlns:p14="http://schemas.microsoft.com/office/powerpoint/2010/main" val="271427404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58</a:t>
            </a:fld>
            <a:endParaRPr lang="en-US"/>
          </a:p>
        </p:txBody>
      </p:sp>
    </p:spTree>
    <p:extLst>
      <p:ext uri="{BB962C8B-B14F-4D97-AF65-F5344CB8AC3E}">
        <p14:creationId xmlns:p14="http://schemas.microsoft.com/office/powerpoint/2010/main" val="20844453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59</a:t>
            </a:fld>
            <a:endParaRPr lang="en-US"/>
          </a:p>
        </p:txBody>
      </p:sp>
    </p:spTree>
    <p:extLst>
      <p:ext uri="{BB962C8B-B14F-4D97-AF65-F5344CB8AC3E}">
        <p14:creationId xmlns:p14="http://schemas.microsoft.com/office/powerpoint/2010/main" val="38166170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60</a:t>
            </a:fld>
            <a:endParaRPr lang="en-US"/>
          </a:p>
        </p:txBody>
      </p:sp>
    </p:spTree>
    <p:extLst>
      <p:ext uri="{BB962C8B-B14F-4D97-AF65-F5344CB8AC3E}">
        <p14:creationId xmlns:p14="http://schemas.microsoft.com/office/powerpoint/2010/main" val="130411431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61</a:t>
            </a:fld>
            <a:endParaRPr lang="en-US"/>
          </a:p>
        </p:txBody>
      </p:sp>
    </p:spTree>
    <p:extLst>
      <p:ext uri="{BB962C8B-B14F-4D97-AF65-F5344CB8AC3E}">
        <p14:creationId xmlns:p14="http://schemas.microsoft.com/office/powerpoint/2010/main" val="15584855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62</a:t>
            </a:fld>
            <a:endParaRPr lang="en-US"/>
          </a:p>
        </p:txBody>
      </p:sp>
    </p:spTree>
    <p:extLst>
      <p:ext uri="{BB962C8B-B14F-4D97-AF65-F5344CB8AC3E}">
        <p14:creationId xmlns:p14="http://schemas.microsoft.com/office/powerpoint/2010/main" val="37985960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63</a:t>
            </a:fld>
            <a:endParaRPr lang="en-US"/>
          </a:p>
        </p:txBody>
      </p:sp>
    </p:spTree>
    <p:extLst>
      <p:ext uri="{BB962C8B-B14F-4D97-AF65-F5344CB8AC3E}">
        <p14:creationId xmlns:p14="http://schemas.microsoft.com/office/powerpoint/2010/main" val="330965086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64</a:t>
            </a:fld>
            <a:endParaRPr lang="en-US"/>
          </a:p>
        </p:txBody>
      </p:sp>
    </p:spTree>
    <p:extLst>
      <p:ext uri="{BB962C8B-B14F-4D97-AF65-F5344CB8AC3E}">
        <p14:creationId xmlns:p14="http://schemas.microsoft.com/office/powerpoint/2010/main" val="2054706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65</a:t>
            </a:fld>
            <a:endParaRPr lang="en-US"/>
          </a:p>
        </p:txBody>
      </p:sp>
    </p:spTree>
    <p:extLst>
      <p:ext uri="{BB962C8B-B14F-4D97-AF65-F5344CB8AC3E}">
        <p14:creationId xmlns:p14="http://schemas.microsoft.com/office/powerpoint/2010/main" val="3738506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11</a:t>
            </a:fld>
            <a:endParaRPr lang="en-US"/>
          </a:p>
        </p:txBody>
      </p:sp>
    </p:spTree>
    <p:extLst>
      <p:ext uri="{BB962C8B-B14F-4D97-AF65-F5344CB8AC3E}">
        <p14:creationId xmlns:p14="http://schemas.microsoft.com/office/powerpoint/2010/main" val="41193349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66</a:t>
            </a:fld>
            <a:endParaRPr lang="en-US"/>
          </a:p>
        </p:txBody>
      </p:sp>
    </p:spTree>
    <p:extLst>
      <p:ext uri="{BB962C8B-B14F-4D97-AF65-F5344CB8AC3E}">
        <p14:creationId xmlns:p14="http://schemas.microsoft.com/office/powerpoint/2010/main" val="301825646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D35B947C-CA44-814C-92A9-602EAF2F580C}" type="slidenum">
              <a:rPr lang="en-US" smtClean="0"/>
              <a:t>67</a:t>
            </a:fld>
            <a:endParaRPr lang="en-US"/>
          </a:p>
        </p:txBody>
      </p:sp>
    </p:spTree>
    <p:extLst>
      <p:ext uri="{BB962C8B-B14F-4D97-AF65-F5344CB8AC3E}">
        <p14:creationId xmlns:p14="http://schemas.microsoft.com/office/powerpoint/2010/main" val="34764307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68</a:t>
            </a:fld>
            <a:endParaRPr lang="en-US"/>
          </a:p>
        </p:txBody>
      </p:sp>
    </p:spTree>
    <p:extLst>
      <p:ext uri="{BB962C8B-B14F-4D97-AF65-F5344CB8AC3E}">
        <p14:creationId xmlns:p14="http://schemas.microsoft.com/office/powerpoint/2010/main" val="160435926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69</a:t>
            </a:fld>
            <a:endParaRPr lang="en-US"/>
          </a:p>
        </p:txBody>
      </p:sp>
    </p:spTree>
    <p:extLst>
      <p:ext uri="{BB962C8B-B14F-4D97-AF65-F5344CB8AC3E}">
        <p14:creationId xmlns:p14="http://schemas.microsoft.com/office/powerpoint/2010/main" val="7853614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70</a:t>
            </a:fld>
            <a:endParaRPr lang="en-US"/>
          </a:p>
        </p:txBody>
      </p:sp>
    </p:spTree>
    <p:extLst>
      <p:ext uri="{BB962C8B-B14F-4D97-AF65-F5344CB8AC3E}">
        <p14:creationId xmlns:p14="http://schemas.microsoft.com/office/powerpoint/2010/main" val="547266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12</a:t>
            </a:fld>
            <a:endParaRPr lang="en-US"/>
          </a:p>
        </p:txBody>
      </p:sp>
    </p:spTree>
    <p:extLst>
      <p:ext uri="{BB962C8B-B14F-4D97-AF65-F5344CB8AC3E}">
        <p14:creationId xmlns:p14="http://schemas.microsoft.com/office/powerpoint/2010/main" val="777871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13</a:t>
            </a:fld>
            <a:endParaRPr lang="en-US"/>
          </a:p>
        </p:txBody>
      </p:sp>
    </p:spTree>
    <p:extLst>
      <p:ext uri="{BB962C8B-B14F-4D97-AF65-F5344CB8AC3E}">
        <p14:creationId xmlns:p14="http://schemas.microsoft.com/office/powerpoint/2010/main" val="1202360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Among Males top three in line with the All figure: Housing, Poverty and Transportation</a:t>
            </a:r>
          </a:p>
          <a:p>
            <a:r>
              <a:rPr lang="en-NZ" dirty="0"/>
              <a:t>Among females top three were Housing, Poverty and Crime</a:t>
            </a:r>
          </a:p>
          <a:p>
            <a:endParaRPr lang="en-NZ" dirty="0"/>
          </a:p>
          <a:p>
            <a:r>
              <a:rPr lang="en-NZ" dirty="0"/>
              <a:t>Among those aged 18-29 – Housing, Poverty and Climate Change</a:t>
            </a:r>
          </a:p>
          <a:p>
            <a:r>
              <a:rPr lang="en-NZ" dirty="0"/>
              <a:t>Among those aged 30-39 – Housing, Poverty and Roading/ Traffic/ Transportation</a:t>
            </a:r>
          </a:p>
          <a:p>
            <a:r>
              <a:rPr lang="en-NZ" dirty="0"/>
              <a:t>Among those aged 40-49 – Housing, Poverty and Cost of living</a:t>
            </a:r>
          </a:p>
          <a:p>
            <a:r>
              <a:rPr lang="en-NZ" dirty="0"/>
              <a:t>Among those aged 50+ – Housing, Poverty and Crime</a:t>
            </a:r>
          </a:p>
          <a:p>
            <a:endParaRPr lang="en-NZ" dirty="0"/>
          </a:p>
          <a:p>
            <a:r>
              <a:rPr lang="en-NZ" dirty="0"/>
              <a:t>Aucklanders – Housing, Poverty and Roading/ Traffic/ Transportation</a:t>
            </a:r>
          </a:p>
          <a:p>
            <a:r>
              <a:rPr lang="en-NZ" dirty="0"/>
              <a:t>Wellingtonians – Housing, Poverty and Climate change</a:t>
            </a:r>
          </a:p>
          <a:p>
            <a:r>
              <a:rPr lang="en-NZ" dirty="0"/>
              <a:t>Cantabrians – Housing, Environment, Poverty</a:t>
            </a:r>
          </a:p>
          <a:p>
            <a:r>
              <a:rPr lang="en-NZ" dirty="0"/>
              <a:t> </a:t>
            </a:r>
          </a:p>
          <a:p>
            <a:r>
              <a:rPr lang="en-NZ" dirty="0"/>
              <a:t>Labour supporters – Housing, Poverty, Climate change</a:t>
            </a:r>
          </a:p>
          <a:p>
            <a:r>
              <a:rPr lang="en-NZ" dirty="0"/>
              <a:t>National supporters – Housing, Crime, Government/ PM</a:t>
            </a:r>
          </a:p>
          <a:p>
            <a:endParaRPr lang="en-NZ" dirty="0"/>
          </a:p>
          <a:p>
            <a:endParaRPr lang="en-NZ" dirty="0"/>
          </a:p>
        </p:txBody>
      </p:sp>
      <p:sp>
        <p:nvSpPr>
          <p:cNvPr id="4" name="Slide Number Placeholder 3"/>
          <p:cNvSpPr>
            <a:spLocks noGrp="1"/>
          </p:cNvSpPr>
          <p:nvPr>
            <p:ph type="sldNum" sz="quarter" idx="5"/>
          </p:nvPr>
        </p:nvSpPr>
        <p:spPr/>
        <p:txBody>
          <a:bodyPr/>
          <a:lstStyle/>
          <a:p>
            <a:fld id="{D35B947C-CA44-814C-92A9-602EAF2F580C}" type="slidenum">
              <a:rPr lang="en-US" smtClean="0"/>
              <a:t>14</a:t>
            </a:fld>
            <a:endParaRPr lang="en-US"/>
          </a:p>
        </p:txBody>
      </p:sp>
    </p:spTree>
    <p:extLst>
      <p:ext uri="{BB962C8B-B14F-4D97-AF65-F5344CB8AC3E}">
        <p14:creationId xmlns:p14="http://schemas.microsoft.com/office/powerpoint/2010/main" val="7666269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Click to add project title here</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Client name</a:t>
            </a:r>
          </a:p>
        </p:txBody>
      </p:sp>
      <p:sp>
        <p:nvSpPr>
          <p:cNvPr id="9" name="Text Placeholder 8"/>
          <p:cNvSpPr>
            <a:spLocks noGrp="1"/>
          </p:cNvSpPr>
          <p:nvPr>
            <p:ph type="body" sz="quarter" idx="11" hasCustomPrompt="1"/>
          </p:nvPr>
        </p:nvSpPr>
        <p:spPr>
          <a:xfrm>
            <a:off x="647700" y="5612751"/>
            <a:ext cx="3162300" cy="914400"/>
          </a:xfrm>
        </p:spPr>
        <p:txBody>
          <a:bodyPr>
            <a:normAutofit/>
          </a:bodyPr>
          <a:lstStyle>
            <a:lvl1pPr marL="0" indent="0">
              <a:buFontTx/>
              <a:buNone/>
              <a:defRPr sz="1800">
                <a:solidFill>
                  <a:schemeClr val="tx1"/>
                </a:solidFill>
              </a:defRPr>
            </a:lvl1pPr>
          </a:lstStyle>
          <a:p>
            <a:pPr lvl="0"/>
            <a:r>
              <a:rPr lang="en-US" dirty="0"/>
              <a:t>Click to edit date</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55920"/>
            <a:ext cx="1566332" cy="729587"/>
          </a:xfrm>
          <a:prstGeom prst="rect">
            <a:avLst/>
          </a:prstGeom>
        </p:spPr>
      </p:pic>
      <p:sp>
        <p:nvSpPr>
          <p:cNvPr id="3" name="Picture Placeholder 2"/>
          <p:cNvSpPr>
            <a:spLocks noGrp="1"/>
          </p:cNvSpPr>
          <p:nvPr>
            <p:ph type="pic" sz="quarter" idx="12" hasCustomPrompt="1"/>
          </p:nvPr>
        </p:nvSpPr>
        <p:spPr>
          <a:xfrm>
            <a:off x="9296402" y="3923665"/>
            <a:ext cx="2438398" cy="1257300"/>
          </a:xfrm>
        </p:spPr>
        <p:txBody>
          <a:bodyPr>
            <a:normAutofit/>
          </a:bodyPr>
          <a:lstStyle>
            <a:lvl1pPr marL="0" indent="0" algn="ctr">
              <a:buFontTx/>
              <a:buNone/>
              <a:defRPr sz="2400"/>
            </a:lvl1pPr>
          </a:lstStyle>
          <a:p>
            <a:r>
              <a:rPr lang="en-US"/>
              <a:t>Client logo here</a:t>
            </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Question and chart">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53F603A-4D9B-4257-9D84-1A1652F9F858}"/>
              </a:ext>
            </a:extLst>
          </p:cNvPr>
          <p:cNvSpPr>
            <a:spLocks noGrp="1"/>
          </p:cNvSpPr>
          <p:nvPr>
            <p:ph sz="quarter" idx="15"/>
          </p:nvPr>
        </p:nvSpPr>
        <p:spPr>
          <a:xfrm>
            <a:off x="635000" y="2257425"/>
            <a:ext cx="10515600" cy="3848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2" name="Title 1"/>
          <p:cNvSpPr>
            <a:spLocks noGrp="1"/>
          </p:cNvSpPr>
          <p:nvPr>
            <p:ph type="title"/>
          </p:nvPr>
        </p:nvSpPr>
        <p:spPr>
          <a:xfrm>
            <a:off x="635000" y="365125"/>
            <a:ext cx="10515600" cy="777875"/>
          </a:xfrm>
          <a:prstGeom prst="rect">
            <a:avLst/>
          </a:prstGeom>
        </p:spPr>
        <p:txBody>
          <a:bodyPr/>
          <a:lstStyle/>
          <a:p>
            <a:r>
              <a:rPr lang="en-US"/>
              <a:t>Click to edit Master title style</a:t>
            </a:r>
          </a:p>
        </p:txBody>
      </p:sp>
      <p:sp>
        <p:nvSpPr>
          <p:cNvPr id="7" name="Text Placeholder 2"/>
          <p:cNvSpPr>
            <a:spLocks noGrp="1"/>
          </p:cNvSpPr>
          <p:nvPr>
            <p:ph type="body" idx="13" hasCustomPrompt="1"/>
          </p:nvPr>
        </p:nvSpPr>
        <p:spPr>
          <a:xfrm>
            <a:off x="1142320" y="1326745"/>
            <a:ext cx="10008279" cy="795421"/>
          </a:xfrm>
        </p:spPr>
        <p:txBody>
          <a:bodyPr lIns="0" tIns="0" rIns="90000" bIns="46800">
            <a:noAutofit/>
          </a:bodyPr>
          <a:lstStyle>
            <a:lvl1pPr marL="0" indent="0">
              <a:lnSpc>
                <a:spcPct val="100000"/>
              </a:lnSpc>
              <a:spcBef>
                <a:spcPts val="0"/>
              </a:spcBef>
              <a:buNone/>
              <a:defRPr sz="1600" b="0" i="1"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question text</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4999" y="1356909"/>
            <a:ext cx="415925" cy="401584"/>
          </a:xfrm>
          <a:prstGeom prst="rect">
            <a:avLst/>
          </a:prstGeom>
        </p:spPr>
      </p:pic>
      <p:sp>
        <p:nvSpPr>
          <p:cNvPr id="8" name="Text Placeholder 2">
            <a:extLst>
              <a:ext uri="{FF2B5EF4-FFF2-40B4-BE49-F238E27FC236}">
                <a16:creationId xmlns:a16="http://schemas.microsoft.com/office/drawing/2014/main" id="{EF3241AE-29EC-4D66-8B9D-C4D1C3E4F0FD}"/>
              </a:ext>
            </a:extLst>
          </p:cNvPr>
          <p:cNvSpPr>
            <a:spLocks noGrp="1"/>
          </p:cNvSpPr>
          <p:nvPr>
            <p:ph idx="1" hasCustomPrompt="1"/>
          </p:nvPr>
        </p:nvSpPr>
        <p:spPr>
          <a:xfrm>
            <a:off x="635000" y="6085488"/>
            <a:ext cx="11362560" cy="204705"/>
          </a:xfrm>
          <a:prstGeom prst="rect">
            <a:avLst/>
          </a:prstGeom>
        </p:spPr>
        <p:txBody>
          <a:bodyPr vert="horz" lIns="0" tIns="0" rIns="0" bIns="0" rtlCol="0">
            <a:normAutofit/>
          </a:bodyPr>
          <a:lstStyle>
            <a:lvl1pPr marL="0" indent="0" algn="r">
              <a:spcBef>
                <a:spcPts val="0"/>
              </a:spcBef>
              <a:buNone/>
              <a:defRPr sz="1200" i="1">
                <a:solidFill>
                  <a:schemeClr val="bg2">
                    <a:lumMod val="50000"/>
                  </a:schemeClr>
                </a:solidFill>
              </a:defRPr>
            </a:lvl1pPr>
          </a:lstStyle>
          <a:p>
            <a:pPr lvl="0"/>
            <a:r>
              <a:rPr lang="en-US" dirty="0"/>
              <a:t>Click to edit notes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wo charts">
    <p:spTree>
      <p:nvGrpSpPr>
        <p:cNvPr id="1" name=""/>
        <p:cNvGrpSpPr/>
        <p:nvPr/>
      </p:nvGrpSpPr>
      <p:grpSpPr>
        <a:xfrm>
          <a:off x="0" y="0"/>
          <a:ext cx="0" cy="0"/>
          <a:chOff x="0" y="0"/>
          <a:chExt cx="0" cy="0"/>
        </a:xfrm>
      </p:grpSpPr>
      <p:sp>
        <p:nvSpPr>
          <p:cNvPr id="10" name="Title 9"/>
          <p:cNvSpPr>
            <a:spLocks noGrp="1"/>
          </p:cNvSpPr>
          <p:nvPr>
            <p:ph type="title"/>
          </p:nvPr>
        </p:nvSpPr>
        <p:spPr>
          <a:xfrm>
            <a:off x="635000" y="365125"/>
            <a:ext cx="10515600" cy="777875"/>
          </a:xfrm>
          <a:prstGeom prst="rect">
            <a:avLst/>
          </a:prstGeom>
        </p:spPr>
        <p:txBody>
          <a:bodyPr/>
          <a:lstStyle/>
          <a:p>
            <a:r>
              <a:rPr lang="en-US"/>
              <a:t>Click to edit Master title style</a:t>
            </a:r>
          </a:p>
        </p:txBody>
      </p:sp>
      <p:sp>
        <p:nvSpPr>
          <p:cNvPr id="7" name="Chart Placeholder 6"/>
          <p:cNvSpPr>
            <a:spLocks noGrp="1"/>
          </p:cNvSpPr>
          <p:nvPr>
            <p:ph type="chart" sz="quarter" idx="13"/>
          </p:nvPr>
        </p:nvSpPr>
        <p:spPr>
          <a:xfrm>
            <a:off x="973044" y="2397498"/>
            <a:ext cx="4648518" cy="3207426"/>
          </a:xfrm>
        </p:spPr>
        <p:txBody>
          <a:bodyPr/>
          <a:lstStyle/>
          <a:p>
            <a:r>
              <a:rPr lang="en-US"/>
              <a:t>Click icon to add chart</a:t>
            </a:r>
          </a:p>
        </p:txBody>
      </p:sp>
      <p:sp>
        <p:nvSpPr>
          <p:cNvPr id="14" name="Chart Placeholder 6"/>
          <p:cNvSpPr>
            <a:spLocks noGrp="1"/>
          </p:cNvSpPr>
          <p:nvPr>
            <p:ph type="chart" sz="quarter" idx="15"/>
          </p:nvPr>
        </p:nvSpPr>
        <p:spPr>
          <a:xfrm>
            <a:off x="6568153" y="2397498"/>
            <a:ext cx="4667112" cy="3207426"/>
          </a:xfrm>
        </p:spPr>
        <p:txBody>
          <a:bodyPr/>
          <a:lstStyle/>
          <a:p>
            <a:r>
              <a:rPr lang="en-US"/>
              <a:t>Click icon to add chart</a:t>
            </a:r>
          </a:p>
        </p:txBody>
      </p:sp>
      <p:sp>
        <p:nvSpPr>
          <p:cNvPr id="16" name="Text Placeholder 2"/>
          <p:cNvSpPr>
            <a:spLocks noGrp="1"/>
          </p:cNvSpPr>
          <p:nvPr>
            <p:ph type="body" idx="17" hasCustomPrompt="1"/>
          </p:nvPr>
        </p:nvSpPr>
        <p:spPr>
          <a:xfrm>
            <a:off x="970117" y="1580740"/>
            <a:ext cx="4615763" cy="579155"/>
          </a:xfrm>
        </p:spPr>
        <p:txBody>
          <a:bodyPr lIns="0" tIns="0" rIns="90000" bIns="46800">
            <a:noAutofit/>
          </a:bodyPr>
          <a:lstStyle>
            <a:lvl1pPr marL="0" indent="0">
              <a:lnSpc>
                <a:spcPct val="100000"/>
              </a:lnSpc>
              <a:spcBef>
                <a:spcPts val="0"/>
              </a:spcBef>
              <a:buNone/>
              <a:defRPr sz="1600" b="0" i="1"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question text</a:t>
            </a:r>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5000" y="1610904"/>
            <a:ext cx="212519" cy="205191"/>
          </a:xfrm>
          <a:prstGeom prst="rect">
            <a:avLst/>
          </a:prstGeom>
        </p:spPr>
      </p:pic>
      <p:sp>
        <p:nvSpPr>
          <p:cNvPr id="18" name="Text Placeholder 2"/>
          <p:cNvSpPr>
            <a:spLocks noGrp="1"/>
          </p:cNvSpPr>
          <p:nvPr>
            <p:ph type="body" idx="18" hasCustomPrompt="1"/>
          </p:nvPr>
        </p:nvSpPr>
        <p:spPr>
          <a:xfrm>
            <a:off x="6560005" y="1580740"/>
            <a:ext cx="4590595" cy="579155"/>
          </a:xfrm>
        </p:spPr>
        <p:txBody>
          <a:bodyPr lIns="0" tIns="0" rIns="90000" bIns="46800">
            <a:noAutofit/>
          </a:bodyPr>
          <a:lstStyle>
            <a:lvl1pPr marL="0" indent="0">
              <a:lnSpc>
                <a:spcPct val="100000"/>
              </a:lnSpc>
              <a:spcBef>
                <a:spcPts val="0"/>
              </a:spcBef>
              <a:buNone/>
              <a:defRPr sz="1600" b="0" i="1"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question text</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46740" y="1610904"/>
            <a:ext cx="212519" cy="205191"/>
          </a:xfrm>
          <a:prstGeom prst="rect">
            <a:avLst/>
          </a:prstGeom>
        </p:spPr>
      </p:pic>
      <p:sp>
        <p:nvSpPr>
          <p:cNvPr id="15" name="Text Placeholder 2"/>
          <p:cNvSpPr>
            <a:spLocks noGrp="1"/>
          </p:cNvSpPr>
          <p:nvPr>
            <p:ph idx="1" hasCustomPrompt="1"/>
          </p:nvPr>
        </p:nvSpPr>
        <p:spPr>
          <a:xfrm>
            <a:off x="6568153" y="6085488"/>
            <a:ext cx="5429407" cy="204705"/>
          </a:xfrm>
          <a:prstGeom prst="rect">
            <a:avLst/>
          </a:prstGeom>
        </p:spPr>
        <p:txBody>
          <a:bodyPr vert="horz" lIns="0" tIns="0" rIns="0" bIns="0" rtlCol="0">
            <a:normAutofit/>
          </a:bodyPr>
          <a:lstStyle>
            <a:lvl1pPr marL="0" indent="0" algn="r">
              <a:spcBef>
                <a:spcPts val="0"/>
              </a:spcBef>
              <a:buNone/>
              <a:defRPr sz="1200" i="1">
                <a:solidFill>
                  <a:schemeClr val="bg2">
                    <a:lumMod val="50000"/>
                  </a:schemeClr>
                </a:solidFill>
              </a:defRPr>
            </a:lvl1pPr>
          </a:lstStyle>
          <a:p>
            <a:pPr lvl="0"/>
            <a:r>
              <a:rPr lang="en-US" dirty="0"/>
              <a:t>Click to edit notes</a:t>
            </a:r>
          </a:p>
        </p:txBody>
      </p:sp>
      <p:sp>
        <p:nvSpPr>
          <p:cNvPr id="12" name="Text Placeholder 2">
            <a:extLst>
              <a:ext uri="{FF2B5EF4-FFF2-40B4-BE49-F238E27FC236}">
                <a16:creationId xmlns:a16="http://schemas.microsoft.com/office/drawing/2014/main" id="{C6C05941-B676-48B8-A76A-A1467A520058}"/>
              </a:ext>
            </a:extLst>
          </p:cNvPr>
          <p:cNvSpPr>
            <a:spLocks noGrp="1"/>
          </p:cNvSpPr>
          <p:nvPr>
            <p:ph idx="19" hasCustomPrompt="1"/>
          </p:nvPr>
        </p:nvSpPr>
        <p:spPr>
          <a:xfrm>
            <a:off x="973044" y="6085488"/>
            <a:ext cx="5122956" cy="204705"/>
          </a:xfrm>
          <a:prstGeom prst="rect">
            <a:avLst/>
          </a:prstGeom>
        </p:spPr>
        <p:txBody>
          <a:bodyPr vert="horz" lIns="0" tIns="0" rIns="0" bIns="0" rtlCol="0">
            <a:normAutofit/>
          </a:bodyPr>
          <a:lstStyle>
            <a:lvl1pPr marL="0" indent="0" algn="r">
              <a:spcBef>
                <a:spcPts val="0"/>
              </a:spcBef>
              <a:buNone/>
              <a:defRPr sz="1200" i="1">
                <a:solidFill>
                  <a:schemeClr val="bg2">
                    <a:lumMod val="50000"/>
                  </a:schemeClr>
                </a:solidFill>
              </a:defRPr>
            </a:lvl1pPr>
          </a:lstStyle>
          <a:p>
            <a:pPr lvl="0"/>
            <a:r>
              <a:rPr lang="en-US" dirty="0"/>
              <a:t>Click to edit notes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ext content and char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5000" y="1580739"/>
            <a:ext cx="4914900" cy="41855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0"/>
          <p:cNvSpPr>
            <a:spLocks noGrp="1"/>
          </p:cNvSpPr>
          <p:nvPr>
            <p:ph type="title"/>
          </p:nvPr>
        </p:nvSpPr>
        <p:spPr>
          <a:xfrm>
            <a:off x="635000" y="365125"/>
            <a:ext cx="10515600" cy="777875"/>
          </a:xfrm>
          <a:prstGeom prst="rect">
            <a:avLst/>
          </a:prstGeom>
        </p:spPr>
        <p:txBody>
          <a:bodyPr/>
          <a:lstStyle/>
          <a:p>
            <a:r>
              <a:rPr lang="en-US"/>
              <a:t>Click to edit Master title style</a:t>
            </a:r>
          </a:p>
        </p:txBody>
      </p:sp>
      <p:sp>
        <p:nvSpPr>
          <p:cNvPr id="5" name="Chart Placeholder 6">
            <a:extLst>
              <a:ext uri="{FF2B5EF4-FFF2-40B4-BE49-F238E27FC236}">
                <a16:creationId xmlns:a16="http://schemas.microsoft.com/office/drawing/2014/main" id="{50B4213B-EECF-472E-ADEC-CE764CD2C962}"/>
              </a:ext>
            </a:extLst>
          </p:cNvPr>
          <p:cNvSpPr>
            <a:spLocks noGrp="1"/>
          </p:cNvSpPr>
          <p:nvPr>
            <p:ph type="chart" sz="quarter" idx="15"/>
          </p:nvPr>
        </p:nvSpPr>
        <p:spPr>
          <a:xfrm>
            <a:off x="6568153" y="2397498"/>
            <a:ext cx="4667112" cy="3368820"/>
          </a:xfrm>
        </p:spPr>
        <p:txBody>
          <a:bodyPr/>
          <a:lstStyle/>
          <a:p>
            <a:r>
              <a:rPr lang="en-US"/>
              <a:t>Click icon to add chart</a:t>
            </a:r>
          </a:p>
        </p:txBody>
      </p:sp>
      <p:sp>
        <p:nvSpPr>
          <p:cNvPr id="6" name="Text Placeholder 2">
            <a:extLst>
              <a:ext uri="{FF2B5EF4-FFF2-40B4-BE49-F238E27FC236}">
                <a16:creationId xmlns:a16="http://schemas.microsoft.com/office/drawing/2014/main" id="{234BC34C-4DC7-4027-B0CF-48E7663E5845}"/>
              </a:ext>
            </a:extLst>
          </p:cNvPr>
          <p:cNvSpPr>
            <a:spLocks noGrp="1"/>
          </p:cNvSpPr>
          <p:nvPr>
            <p:ph type="body" idx="18" hasCustomPrompt="1"/>
          </p:nvPr>
        </p:nvSpPr>
        <p:spPr>
          <a:xfrm>
            <a:off x="6560005" y="1580740"/>
            <a:ext cx="4590595" cy="579155"/>
          </a:xfrm>
        </p:spPr>
        <p:txBody>
          <a:bodyPr lIns="0" tIns="0" rIns="90000" bIns="46800">
            <a:noAutofit/>
          </a:bodyPr>
          <a:lstStyle>
            <a:lvl1pPr marL="0" indent="0">
              <a:lnSpc>
                <a:spcPct val="100000"/>
              </a:lnSpc>
              <a:spcBef>
                <a:spcPts val="0"/>
              </a:spcBef>
              <a:buNone/>
              <a:defRPr sz="1600" b="0" i="1"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question text</a:t>
            </a:r>
          </a:p>
        </p:txBody>
      </p:sp>
      <p:pic>
        <p:nvPicPr>
          <p:cNvPr id="7" name="Picture 6">
            <a:extLst>
              <a:ext uri="{FF2B5EF4-FFF2-40B4-BE49-F238E27FC236}">
                <a16:creationId xmlns:a16="http://schemas.microsoft.com/office/drawing/2014/main" id="{BD7DA37C-16BB-4142-9205-CE6B423814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46740" y="1610904"/>
            <a:ext cx="212519" cy="205191"/>
          </a:xfrm>
          <a:prstGeom prst="rect">
            <a:avLst/>
          </a:prstGeom>
        </p:spPr>
      </p:pic>
      <p:sp>
        <p:nvSpPr>
          <p:cNvPr id="9" name="Text Placeholder 2">
            <a:extLst>
              <a:ext uri="{FF2B5EF4-FFF2-40B4-BE49-F238E27FC236}">
                <a16:creationId xmlns:a16="http://schemas.microsoft.com/office/drawing/2014/main" id="{086D92B0-13E0-43DF-AD92-4A9D3B639757}"/>
              </a:ext>
            </a:extLst>
          </p:cNvPr>
          <p:cNvSpPr>
            <a:spLocks noGrp="1"/>
          </p:cNvSpPr>
          <p:nvPr>
            <p:ph idx="19" hasCustomPrompt="1"/>
          </p:nvPr>
        </p:nvSpPr>
        <p:spPr>
          <a:xfrm>
            <a:off x="635000" y="6085488"/>
            <a:ext cx="11362560" cy="204705"/>
          </a:xfrm>
          <a:prstGeom prst="rect">
            <a:avLst/>
          </a:prstGeom>
        </p:spPr>
        <p:txBody>
          <a:bodyPr vert="horz" lIns="0" tIns="0" rIns="0" bIns="0" rtlCol="0">
            <a:normAutofit/>
          </a:bodyPr>
          <a:lstStyle>
            <a:lvl1pPr marL="0" indent="0" algn="r">
              <a:spcBef>
                <a:spcPts val="0"/>
              </a:spcBef>
              <a:buNone/>
              <a:defRPr sz="1200" i="1">
                <a:solidFill>
                  <a:schemeClr val="bg2">
                    <a:lumMod val="50000"/>
                  </a:schemeClr>
                </a:solidFill>
              </a:defRPr>
            </a:lvl1pPr>
          </a:lstStyle>
          <a:p>
            <a:pPr lvl="0"/>
            <a:r>
              <a:rPr lang="en-US" dirty="0"/>
              <a:t>Click to edit notes</a:t>
            </a:r>
          </a:p>
        </p:txBody>
      </p:sp>
    </p:spTree>
    <p:extLst>
      <p:ext uri="{BB962C8B-B14F-4D97-AF65-F5344CB8AC3E}">
        <p14:creationId xmlns:p14="http://schemas.microsoft.com/office/powerpoint/2010/main" val="400056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ext content - 2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35000" y="1270000"/>
            <a:ext cx="5181600" cy="4906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270000"/>
            <a:ext cx="5181600" cy="4906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p:cNvSpPr>
            <a:spLocks noGrp="1"/>
          </p:cNvSpPr>
          <p:nvPr>
            <p:ph type="title"/>
          </p:nvPr>
        </p:nvSpPr>
        <p:spPr>
          <a:xfrm>
            <a:off x="635000" y="365125"/>
            <a:ext cx="10515600" cy="777875"/>
          </a:xfrm>
          <a:prstGeom prst="rect">
            <a:avLst/>
          </a:prstGeom>
        </p:spPr>
        <p:txBody>
          <a:bodyPr/>
          <a:lstStyle/>
          <a:p>
            <a:r>
              <a:rPr lang="en-US"/>
              <a:t>Click to edit Master 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text content - 2 col subhea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50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50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35000" y="365125"/>
            <a:ext cx="10515600" cy="777875"/>
          </a:xfrm>
          <a:prstGeom prst="rect">
            <a:avLst/>
          </a:prstGeom>
        </p:spPr>
        <p:txBody>
          <a:bodyPr/>
          <a:lstStyle/>
          <a:p>
            <a:r>
              <a:rPr lang="en-US"/>
              <a:t>Click to edit Master 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 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5000" y="365125"/>
            <a:ext cx="10515600" cy="777875"/>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95492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Element holder DO NOT US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C058673-6A0E-4193-ACCF-A5B53C9D7435}"/>
              </a:ext>
            </a:extLst>
          </p:cNvPr>
          <p:cNvPicPr>
            <a:picLocks noChangeAspect="1"/>
          </p:cNvPicPr>
          <p:nvPr userDrawn="1"/>
        </p:nvPicPr>
        <p:blipFill>
          <a:blip r:embed="rId2">
            <a:alphaModFix amt="63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Rectangle 20">
            <a:extLst>
              <a:ext uri="{FF2B5EF4-FFF2-40B4-BE49-F238E27FC236}">
                <a16:creationId xmlns:a16="http://schemas.microsoft.com/office/drawing/2014/main" id="{929E28AB-ACB0-449E-AC54-3F96BF4A5D07}"/>
              </a:ext>
            </a:extLst>
          </p:cNvPr>
          <p:cNvSpPr/>
          <p:nvPr userDrawn="1"/>
        </p:nvSpPr>
        <p:spPr>
          <a:xfrm>
            <a:off x="8370" y="2445358"/>
            <a:ext cx="12499109" cy="4445000"/>
          </a:xfrm>
          <a:custGeom>
            <a:avLst/>
            <a:gdLst>
              <a:gd name="connsiteX0" fmla="*/ 0 w 11087100"/>
              <a:gd name="connsiteY0" fmla="*/ 0 h 3530600"/>
              <a:gd name="connsiteX1" fmla="*/ 11087100 w 11087100"/>
              <a:gd name="connsiteY1" fmla="*/ 0 h 3530600"/>
              <a:gd name="connsiteX2" fmla="*/ 11087100 w 11087100"/>
              <a:gd name="connsiteY2" fmla="*/ 3530600 h 3530600"/>
              <a:gd name="connsiteX3" fmla="*/ 0 w 11087100"/>
              <a:gd name="connsiteY3" fmla="*/ 3530600 h 3530600"/>
              <a:gd name="connsiteX4" fmla="*/ 0 w 11087100"/>
              <a:gd name="connsiteY4" fmla="*/ 0 h 3530600"/>
              <a:gd name="connsiteX0" fmla="*/ 0 w 11087100"/>
              <a:gd name="connsiteY0" fmla="*/ 0 h 3530600"/>
              <a:gd name="connsiteX1" fmla="*/ 11087100 w 11087100"/>
              <a:gd name="connsiteY1" fmla="*/ 0 h 3530600"/>
              <a:gd name="connsiteX2" fmla="*/ 9969500 w 11087100"/>
              <a:gd name="connsiteY2" fmla="*/ 3479800 h 3530600"/>
              <a:gd name="connsiteX3" fmla="*/ 0 w 11087100"/>
              <a:gd name="connsiteY3" fmla="*/ 3530600 h 3530600"/>
              <a:gd name="connsiteX4" fmla="*/ 0 w 11087100"/>
              <a:gd name="connsiteY4" fmla="*/ 0 h 3530600"/>
              <a:gd name="connsiteX0" fmla="*/ 0 w 11811000"/>
              <a:gd name="connsiteY0" fmla="*/ 0 h 3530600"/>
              <a:gd name="connsiteX1" fmla="*/ 11811000 w 11811000"/>
              <a:gd name="connsiteY1" fmla="*/ 0 h 3530600"/>
              <a:gd name="connsiteX2" fmla="*/ 9969500 w 11811000"/>
              <a:gd name="connsiteY2" fmla="*/ 3479800 h 3530600"/>
              <a:gd name="connsiteX3" fmla="*/ 0 w 11811000"/>
              <a:gd name="connsiteY3" fmla="*/ 3530600 h 3530600"/>
              <a:gd name="connsiteX4" fmla="*/ 0 w 11811000"/>
              <a:gd name="connsiteY4" fmla="*/ 0 h 3530600"/>
              <a:gd name="connsiteX0" fmla="*/ 0 w 11811000"/>
              <a:gd name="connsiteY0" fmla="*/ 0 h 3530600"/>
              <a:gd name="connsiteX1" fmla="*/ 11811000 w 11811000"/>
              <a:gd name="connsiteY1" fmla="*/ 0 h 3530600"/>
              <a:gd name="connsiteX2" fmla="*/ 10007600 w 11811000"/>
              <a:gd name="connsiteY2" fmla="*/ 3530600 h 3530600"/>
              <a:gd name="connsiteX3" fmla="*/ 0 w 11811000"/>
              <a:gd name="connsiteY3" fmla="*/ 3530600 h 3530600"/>
              <a:gd name="connsiteX4" fmla="*/ 0 w 11811000"/>
              <a:gd name="connsiteY4" fmla="*/ 0 h 3530600"/>
              <a:gd name="connsiteX0" fmla="*/ 0 w 12433300"/>
              <a:gd name="connsiteY0" fmla="*/ 0 h 3530600"/>
              <a:gd name="connsiteX1" fmla="*/ 12433300 w 12433300"/>
              <a:gd name="connsiteY1" fmla="*/ 20349 h 3530600"/>
              <a:gd name="connsiteX2" fmla="*/ 10007600 w 12433300"/>
              <a:gd name="connsiteY2" fmla="*/ 3530600 h 3530600"/>
              <a:gd name="connsiteX3" fmla="*/ 0 w 12433300"/>
              <a:gd name="connsiteY3" fmla="*/ 3530600 h 3530600"/>
              <a:gd name="connsiteX4" fmla="*/ 0 w 12433300"/>
              <a:gd name="connsiteY4" fmla="*/ 0 h 3530600"/>
              <a:gd name="connsiteX0" fmla="*/ 0 w 12433300"/>
              <a:gd name="connsiteY0" fmla="*/ 0 h 3540775"/>
              <a:gd name="connsiteX1" fmla="*/ 12433300 w 12433300"/>
              <a:gd name="connsiteY1" fmla="*/ 20349 h 3540775"/>
              <a:gd name="connsiteX2" fmla="*/ 10248900 w 12433300"/>
              <a:gd name="connsiteY2" fmla="*/ 3540775 h 3540775"/>
              <a:gd name="connsiteX3" fmla="*/ 0 w 12433300"/>
              <a:gd name="connsiteY3" fmla="*/ 3530600 h 3540775"/>
              <a:gd name="connsiteX4" fmla="*/ 0 w 12433300"/>
              <a:gd name="connsiteY4" fmla="*/ 0 h 3540775"/>
              <a:gd name="connsiteX0" fmla="*/ 0 w 12611100"/>
              <a:gd name="connsiteY0" fmla="*/ 0 h 3540775"/>
              <a:gd name="connsiteX1" fmla="*/ 12611100 w 12611100"/>
              <a:gd name="connsiteY1" fmla="*/ 30524 h 3540775"/>
              <a:gd name="connsiteX2" fmla="*/ 10248900 w 12611100"/>
              <a:gd name="connsiteY2" fmla="*/ 3540775 h 3540775"/>
              <a:gd name="connsiteX3" fmla="*/ 0 w 12611100"/>
              <a:gd name="connsiteY3" fmla="*/ 3530600 h 3540775"/>
              <a:gd name="connsiteX4" fmla="*/ 0 w 12611100"/>
              <a:gd name="connsiteY4" fmla="*/ 0 h 3540775"/>
              <a:gd name="connsiteX0" fmla="*/ 0 w 12636500"/>
              <a:gd name="connsiteY0" fmla="*/ 10175 h 3550950"/>
              <a:gd name="connsiteX1" fmla="*/ 12636500 w 12636500"/>
              <a:gd name="connsiteY1" fmla="*/ 0 h 3550950"/>
              <a:gd name="connsiteX2" fmla="*/ 10248900 w 12636500"/>
              <a:gd name="connsiteY2" fmla="*/ 3550950 h 3550950"/>
              <a:gd name="connsiteX3" fmla="*/ 0 w 12636500"/>
              <a:gd name="connsiteY3" fmla="*/ 3540775 h 3550950"/>
              <a:gd name="connsiteX4" fmla="*/ 0 w 12636500"/>
              <a:gd name="connsiteY4" fmla="*/ 10175 h 3550950"/>
              <a:gd name="connsiteX0" fmla="*/ 0 w 12544136"/>
              <a:gd name="connsiteY0" fmla="*/ 30524 h 3571299"/>
              <a:gd name="connsiteX1" fmla="*/ 12544136 w 12544136"/>
              <a:gd name="connsiteY1" fmla="*/ 0 h 3571299"/>
              <a:gd name="connsiteX2" fmla="*/ 10248900 w 12544136"/>
              <a:gd name="connsiteY2" fmla="*/ 3571299 h 3571299"/>
              <a:gd name="connsiteX3" fmla="*/ 0 w 12544136"/>
              <a:gd name="connsiteY3" fmla="*/ 3561124 h 3571299"/>
              <a:gd name="connsiteX4" fmla="*/ 0 w 12544136"/>
              <a:gd name="connsiteY4" fmla="*/ 30524 h 3571299"/>
              <a:gd name="connsiteX0" fmla="*/ 0 w 12544136"/>
              <a:gd name="connsiteY0" fmla="*/ 30524 h 3622172"/>
              <a:gd name="connsiteX1" fmla="*/ 12544136 w 12544136"/>
              <a:gd name="connsiteY1" fmla="*/ 0 h 3622172"/>
              <a:gd name="connsiteX2" fmla="*/ 10248900 w 12544136"/>
              <a:gd name="connsiteY2" fmla="*/ 3571299 h 3622172"/>
              <a:gd name="connsiteX3" fmla="*/ 611909 w 12544136"/>
              <a:gd name="connsiteY3" fmla="*/ 3622172 h 3622172"/>
              <a:gd name="connsiteX4" fmla="*/ 0 w 12544136"/>
              <a:gd name="connsiteY4" fmla="*/ 30524 h 3622172"/>
              <a:gd name="connsiteX0" fmla="*/ 80818 w 11932227"/>
              <a:gd name="connsiteY0" fmla="*/ 20349 h 3622172"/>
              <a:gd name="connsiteX1" fmla="*/ 11932227 w 11932227"/>
              <a:gd name="connsiteY1" fmla="*/ 0 h 3622172"/>
              <a:gd name="connsiteX2" fmla="*/ 9636991 w 11932227"/>
              <a:gd name="connsiteY2" fmla="*/ 3571299 h 3622172"/>
              <a:gd name="connsiteX3" fmla="*/ 0 w 11932227"/>
              <a:gd name="connsiteY3" fmla="*/ 3622172 h 3622172"/>
              <a:gd name="connsiteX4" fmla="*/ 80818 w 11932227"/>
              <a:gd name="connsiteY4" fmla="*/ 20349 h 3622172"/>
              <a:gd name="connsiteX0" fmla="*/ 436418 w 12287827"/>
              <a:gd name="connsiteY0" fmla="*/ 20349 h 3571299"/>
              <a:gd name="connsiteX1" fmla="*/ 12287827 w 12287827"/>
              <a:gd name="connsiteY1" fmla="*/ 0 h 3571299"/>
              <a:gd name="connsiteX2" fmla="*/ 9992591 w 12287827"/>
              <a:gd name="connsiteY2" fmla="*/ 3571299 h 3571299"/>
              <a:gd name="connsiteX3" fmla="*/ 0 w 12287827"/>
              <a:gd name="connsiteY3" fmla="*/ 3550950 h 3571299"/>
              <a:gd name="connsiteX4" fmla="*/ 436418 w 12287827"/>
              <a:gd name="connsiteY4" fmla="*/ 20349 h 3571299"/>
              <a:gd name="connsiteX0" fmla="*/ 0 w 12295909"/>
              <a:gd name="connsiteY0" fmla="*/ 30524 h 3571299"/>
              <a:gd name="connsiteX1" fmla="*/ 12295909 w 12295909"/>
              <a:gd name="connsiteY1" fmla="*/ 0 h 3571299"/>
              <a:gd name="connsiteX2" fmla="*/ 10000673 w 12295909"/>
              <a:gd name="connsiteY2" fmla="*/ 3571299 h 3571299"/>
              <a:gd name="connsiteX3" fmla="*/ 8082 w 12295909"/>
              <a:gd name="connsiteY3" fmla="*/ 3550950 h 3571299"/>
              <a:gd name="connsiteX4" fmla="*/ 0 w 12295909"/>
              <a:gd name="connsiteY4" fmla="*/ 30524 h 3571299"/>
              <a:gd name="connsiteX0" fmla="*/ 0 w 12295909"/>
              <a:gd name="connsiteY0" fmla="*/ 30524 h 3581474"/>
              <a:gd name="connsiteX1" fmla="*/ 12295909 w 12295909"/>
              <a:gd name="connsiteY1" fmla="*/ 0 h 3581474"/>
              <a:gd name="connsiteX2" fmla="*/ 9987973 w 12295909"/>
              <a:gd name="connsiteY2" fmla="*/ 3581474 h 3581474"/>
              <a:gd name="connsiteX3" fmla="*/ 8082 w 12295909"/>
              <a:gd name="connsiteY3" fmla="*/ 3550950 h 3581474"/>
              <a:gd name="connsiteX4" fmla="*/ 0 w 12295909"/>
              <a:gd name="connsiteY4" fmla="*/ 30524 h 3581474"/>
              <a:gd name="connsiteX0" fmla="*/ 0 w 12295909"/>
              <a:gd name="connsiteY0" fmla="*/ 30524 h 3561125"/>
              <a:gd name="connsiteX1" fmla="*/ 12295909 w 12295909"/>
              <a:gd name="connsiteY1" fmla="*/ 0 h 3561125"/>
              <a:gd name="connsiteX2" fmla="*/ 9975273 w 12295909"/>
              <a:gd name="connsiteY2" fmla="*/ 3561125 h 3561125"/>
              <a:gd name="connsiteX3" fmla="*/ 8082 w 12295909"/>
              <a:gd name="connsiteY3" fmla="*/ 3550950 h 3561125"/>
              <a:gd name="connsiteX4" fmla="*/ 0 w 12295909"/>
              <a:gd name="connsiteY4" fmla="*/ 30524 h 3561125"/>
              <a:gd name="connsiteX0" fmla="*/ 0 w 12499109"/>
              <a:gd name="connsiteY0" fmla="*/ 30524 h 3561125"/>
              <a:gd name="connsiteX1" fmla="*/ 12499109 w 12499109"/>
              <a:gd name="connsiteY1" fmla="*/ 0 h 3561125"/>
              <a:gd name="connsiteX2" fmla="*/ 9975273 w 12499109"/>
              <a:gd name="connsiteY2" fmla="*/ 3561125 h 3561125"/>
              <a:gd name="connsiteX3" fmla="*/ 8082 w 12499109"/>
              <a:gd name="connsiteY3" fmla="*/ 3550950 h 3561125"/>
              <a:gd name="connsiteX4" fmla="*/ 0 w 12499109"/>
              <a:gd name="connsiteY4" fmla="*/ 30524 h 3561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99109" h="3561125">
                <a:moveTo>
                  <a:pt x="0" y="30524"/>
                </a:moveTo>
                <a:lnTo>
                  <a:pt x="12499109" y="0"/>
                </a:lnTo>
                <a:lnTo>
                  <a:pt x="9975273" y="3561125"/>
                </a:lnTo>
                <a:lnTo>
                  <a:pt x="8082" y="3550950"/>
                </a:lnTo>
                <a:lnTo>
                  <a:pt x="0" y="30524"/>
                </a:lnTo>
                <a:close/>
              </a:path>
            </a:pathLst>
          </a:custGeom>
          <a:gradFill>
            <a:gsLst>
              <a:gs pos="0">
                <a:schemeClr val="accent1">
                  <a:lumMod val="5000"/>
                  <a:lumOff val="95000"/>
                  <a:alpha val="0"/>
                </a:schemeClr>
              </a:gs>
              <a:gs pos="100000">
                <a:srgbClr val="002060">
                  <a:alpha val="4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userDrawn="1"/>
        </p:nvSpPr>
        <p:spPr>
          <a:xfrm>
            <a:off x="4556127" y="2571815"/>
            <a:ext cx="6604000" cy="1573530"/>
          </a:xfrm>
          <a:custGeom>
            <a:avLst/>
            <a:gdLst>
              <a:gd name="connsiteX0" fmla="*/ 105676 w 4402826"/>
              <a:gd name="connsiteY0" fmla="*/ 0 h 737559"/>
              <a:gd name="connsiteX1" fmla="*/ 4297150 w 4402826"/>
              <a:gd name="connsiteY1" fmla="*/ 0 h 737559"/>
              <a:gd name="connsiteX2" fmla="*/ 4402826 w 4402826"/>
              <a:gd name="connsiteY2" fmla="*/ 105676 h 737559"/>
              <a:gd name="connsiteX3" fmla="*/ 4402826 w 4402826"/>
              <a:gd name="connsiteY3" fmla="*/ 528365 h 737559"/>
              <a:gd name="connsiteX4" fmla="*/ 4297150 w 4402826"/>
              <a:gd name="connsiteY4" fmla="*/ 634041 h 737559"/>
              <a:gd name="connsiteX5" fmla="*/ 3906808 w 4402826"/>
              <a:gd name="connsiteY5" fmla="*/ 634041 h 737559"/>
              <a:gd name="connsiteX6" fmla="*/ 3837796 w 4402826"/>
              <a:gd name="connsiteY6" fmla="*/ 737559 h 737559"/>
              <a:gd name="connsiteX7" fmla="*/ 3768784 w 4402826"/>
              <a:gd name="connsiteY7" fmla="*/ 634041 h 737559"/>
              <a:gd name="connsiteX8" fmla="*/ 105676 w 4402826"/>
              <a:gd name="connsiteY8" fmla="*/ 634041 h 737559"/>
              <a:gd name="connsiteX9" fmla="*/ 0 w 4402826"/>
              <a:gd name="connsiteY9" fmla="*/ 528365 h 737559"/>
              <a:gd name="connsiteX10" fmla="*/ 0 w 4402826"/>
              <a:gd name="connsiteY10" fmla="*/ 105676 h 737559"/>
              <a:gd name="connsiteX11" fmla="*/ 105676 w 4402826"/>
              <a:gd name="connsiteY11" fmla="*/ 0 h 737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26" h="737559">
                <a:moveTo>
                  <a:pt x="105676" y="0"/>
                </a:moveTo>
                <a:lnTo>
                  <a:pt x="4297150" y="0"/>
                </a:lnTo>
                <a:cubicBezTo>
                  <a:pt x="4355513" y="0"/>
                  <a:pt x="4402826" y="47313"/>
                  <a:pt x="4402826" y="105676"/>
                </a:cubicBezTo>
                <a:lnTo>
                  <a:pt x="4402826" y="528365"/>
                </a:lnTo>
                <a:cubicBezTo>
                  <a:pt x="4402826" y="586728"/>
                  <a:pt x="4355513" y="634041"/>
                  <a:pt x="4297150" y="634041"/>
                </a:cubicBezTo>
                <a:lnTo>
                  <a:pt x="3906808" y="634041"/>
                </a:lnTo>
                <a:lnTo>
                  <a:pt x="3837796" y="737559"/>
                </a:lnTo>
                <a:lnTo>
                  <a:pt x="3768784" y="634041"/>
                </a:lnTo>
                <a:lnTo>
                  <a:pt x="105676" y="634041"/>
                </a:lnTo>
                <a:cubicBezTo>
                  <a:pt x="47313" y="634041"/>
                  <a:pt x="0" y="586728"/>
                  <a:pt x="0" y="528365"/>
                </a:cubicBezTo>
                <a:lnTo>
                  <a:pt x="0" y="105676"/>
                </a:lnTo>
                <a:cubicBezTo>
                  <a:pt x="0" y="47313"/>
                  <a:pt x="47313" y="0"/>
                  <a:pt x="105676" y="0"/>
                </a:cubicBezTo>
                <a:close/>
              </a:path>
            </a:pathLst>
          </a:custGeom>
          <a:solidFill>
            <a:schemeClr val="accent4">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44000" rIns="216000" bIns="432000" rtlCol="0" anchor="t" anchorCtr="0"/>
          <a:lstStyle/>
          <a:p>
            <a:pPr algn="l"/>
            <a:r>
              <a:rPr lang="en-US" sz="1600" dirty="0">
                <a:solidFill>
                  <a:schemeClr val="bg2">
                    <a:lumMod val="25000"/>
                  </a:schemeClr>
                </a:solidFill>
              </a:rPr>
              <a:t>Lorem ipsum dolor sit </a:t>
            </a:r>
            <a:r>
              <a:rPr lang="en-US" sz="1600" dirty="0" err="1">
                <a:solidFill>
                  <a:schemeClr val="bg2">
                    <a:lumMod val="25000"/>
                  </a:schemeClr>
                </a:solidFill>
              </a:rPr>
              <a:t>amet</a:t>
            </a:r>
            <a:r>
              <a:rPr lang="en-US" sz="1600" dirty="0">
                <a:solidFill>
                  <a:schemeClr val="bg2">
                    <a:lumMod val="25000"/>
                  </a:schemeClr>
                </a:solidFill>
              </a:rPr>
              <a:t>, at </a:t>
            </a:r>
            <a:r>
              <a:rPr lang="en-US" sz="1600" dirty="0" err="1">
                <a:solidFill>
                  <a:schemeClr val="bg2">
                    <a:lumMod val="25000"/>
                  </a:schemeClr>
                </a:solidFill>
              </a:rPr>
              <a:t>mei</a:t>
            </a:r>
            <a:r>
              <a:rPr lang="en-US" sz="1600" dirty="0">
                <a:solidFill>
                  <a:schemeClr val="bg2">
                    <a:lumMod val="25000"/>
                  </a:schemeClr>
                </a:solidFill>
              </a:rPr>
              <a:t> </a:t>
            </a:r>
            <a:r>
              <a:rPr lang="en-US" sz="1600" dirty="0" err="1">
                <a:solidFill>
                  <a:schemeClr val="bg2">
                    <a:lumMod val="25000"/>
                  </a:schemeClr>
                </a:solidFill>
              </a:rPr>
              <a:t>admodum</a:t>
            </a:r>
            <a:r>
              <a:rPr lang="en-US" sz="1600" dirty="0">
                <a:solidFill>
                  <a:schemeClr val="bg2">
                    <a:lumMod val="25000"/>
                  </a:schemeClr>
                </a:solidFill>
              </a:rPr>
              <a:t> </a:t>
            </a:r>
            <a:r>
              <a:rPr lang="en-US" sz="1600" dirty="0" err="1">
                <a:solidFill>
                  <a:schemeClr val="bg2">
                    <a:lumMod val="25000"/>
                  </a:schemeClr>
                </a:solidFill>
              </a:rPr>
              <a:t>volumus</a:t>
            </a:r>
            <a:r>
              <a:rPr lang="en-US" sz="1600" dirty="0">
                <a:solidFill>
                  <a:schemeClr val="bg2">
                    <a:lumMod val="25000"/>
                  </a:schemeClr>
                </a:solidFill>
              </a:rPr>
              <a:t>. </a:t>
            </a:r>
            <a:r>
              <a:rPr lang="en-US" sz="1600" dirty="0" err="1">
                <a:solidFill>
                  <a:schemeClr val="bg2">
                    <a:lumMod val="25000"/>
                  </a:schemeClr>
                </a:solidFill>
              </a:rPr>
              <a:t>Eum</a:t>
            </a:r>
            <a:r>
              <a:rPr lang="en-US" sz="1600" dirty="0">
                <a:solidFill>
                  <a:schemeClr val="bg2">
                    <a:lumMod val="25000"/>
                  </a:schemeClr>
                </a:solidFill>
              </a:rPr>
              <a:t> an error semper </a:t>
            </a:r>
            <a:r>
              <a:rPr lang="en-US" sz="1600" dirty="0" err="1">
                <a:solidFill>
                  <a:schemeClr val="bg2">
                    <a:lumMod val="25000"/>
                  </a:schemeClr>
                </a:solidFill>
              </a:rPr>
              <a:t>definitiones</a:t>
            </a:r>
            <a:r>
              <a:rPr lang="en-US" sz="1600" dirty="0">
                <a:solidFill>
                  <a:schemeClr val="bg2">
                    <a:lumMod val="25000"/>
                  </a:schemeClr>
                </a:solidFill>
              </a:rPr>
              <a:t>, vis </a:t>
            </a:r>
            <a:r>
              <a:rPr lang="en-US" sz="1600" dirty="0" err="1">
                <a:solidFill>
                  <a:schemeClr val="bg2">
                    <a:lumMod val="25000"/>
                  </a:schemeClr>
                </a:solidFill>
              </a:rPr>
              <a:t>eius</a:t>
            </a:r>
            <a:r>
              <a:rPr lang="en-US" sz="1600" dirty="0">
                <a:solidFill>
                  <a:schemeClr val="bg2">
                    <a:lumMod val="25000"/>
                  </a:schemeClr>
                </a:solidFill>
              </a:rPr>
              <a:t> </a:t>
            </a:r>
            <a:r>
              <a:rPr lang="en-US" sz="1600" dirty="0" err="1">
                <a:solidFill>
                  <a:schemeClr val="bg2">
                    <a:lumMod val="25000"/>
                  </a:schemeClr>
                </a:solidFill>
              </a:rPr>
              <a:t>etiam</a:t>
            </a:r>
            <a:r>
              <a:rPr lang="en-US" sz="1600" dirty="0">
                <a:solidFill>
                  <a:schemeClr val="bg2">
                    <a:lumMod val="25000"/>
                  </a:schemeClr>
                </a:solidFill>
              </a:rPr>
              <a:t> </a:t>
            </a:r>
            <a:r>
              <a:rPr lang="en-US" sz="1600" dirty="0" err="1">
                <a:solidFill>
                  <a:schemeClr val="bg2">
                    <a:lumMod val="25000"/>
                  </a:schemeClr>
                </a:solidFill>
              </a:rPr>
              <a:t>officiis</a:t>
            </a:r>
            <a:r>
              <a:rPr lang="en-US" sz="1600" dirty="0">
                <a:solidFill>
                  <a:schemeClr val="bg2">
                    <a:lumMod val="25000"/>
                  </a:schemeClr>
                </a:solidFill>
              </a:rPr>
              <a:t> </a:t>
            </a:r>
            <a:r>
              <a:rPr lang="en-US" sz="1600" dirty="0" err="1">
                <a:solidFill>
                  <a:schemeClr val="bg2">
                    <a:lumMod val="25000"/>
                  </a:schemeClr>
                </a:solidFill>
              </a:rPr>
              <a:t>ut</a:t>
            </a:r>
            <a:r>
              <a:rPr lang="en-US" sz="1600" dirty="0">
                <a:solidFill>
                  <a:schemeClr val="bg2">
                    <a:lumMod val="25000"/>
                  </a:schemeClr>
                </a:solidFill>
              </a:rPr>
              <a:t>, ne </a:t>
            </a:r>
            <a:r>
              <a:rPr lang="en-US" sz="1600" dirty="0" err="1">
                <a:solidFill>
                  <a:schemeClr val="bg2">
                    <a:lumMod val="25000"/>
                  </a:schemeClr>
                </a:solidFill>
              </a:rPr>
              <a:t>nec</a:t>
            </a:r>
            <a:r>
              <a:rPr lang="en-US" sz="1600" dirty="0">
                <a:solidFill>
                  <a:schemeClr val="bg2">
                    <a:lumMod val="25000"/>
                  </a:schemeClr>
                </a:solidFill>
              </a:rPr>
              <a:t> </a:t>
            </a:r>
            <a:r>
              <a:rPr lang="en-US" sz="1600" dirty="0" err="1">
                <a:solidFill>
                  <a:schemeClr val="bg2">
                    <a:lumMod val="25000"/>
                  </a:schemeClr>
                </a:solidFill>
              </a:rPr>
              <a:t>feugait</a:t>
            </a:r>
            <a:r>
              <a:rPr lang="en-US" sz="1600" dirty="0">
                <a:solidFill>
                  <a:schemeClr val="bg2">
                    <a:lumMod val="25000"/>
                  </a:schemeClr>
                </a:solidFill>
              </a:rPr>
              <a:t> </a:t>
            </a:r>
            <a:r>
              <a:rPr lang="en-US" sz="1600" dirty="0" err="1">
                <a:solidFill>
                  <a:schemeClr val="bg2">
                    <a:lumMod val="25000"/>
                  </a:schemeClr>
                </a:solidFill>
              </a:rPr>
              <a:t>lobortis</a:t>
            </a:r>
            <a:r>
              <a:rPr lang="en-US" sz="1600" dirty="0">
                <a:solidFill>
                  <a:schemeClr val="bg2">
                    <a:lumMod val="25000"/>
                  </a:schemeClr>
                </a:solidFill>
              </a:rPr>
              <a:t>. Ad </a:t>
            </a:r>
            <a:r>
              <a:rPr lang="en-US" sz="1600" dirty="0" err="1">
                <a:solidFill>
                  <a:schemeClr val="bg2">
                    <a:lumMod val="25000"/>
                  </a:schemeClr>
                </a:solidFill>
              </a:rPr>
              <a:t>percipitur</a:t>
            </a:r>
            <a:r>
              <a:rPr lang="en-US" sz="1600" dirty="0">
                <a:solidFill>
                  <a:schemeClr val="bg2">
                    <a:lumMod val="25000"/>
                  </a:schemeClr>
                </a:solidFill>
              </a:rPr>
              <a:t> </a:t>
            </a:r>
            <a:r>
              <a:rPr lang="en-US" sz="1600" dirty="0" err="1">
                <a:solidFill>
                  <a:schemeClr val="bg2">
                    <a:lumMod val="25000"/>
                  </a:schemeClr>
                </a:solidFill>
              </a:rPr>
              <a:t>necessitatibus</a:t>
            </a:r>
            <a:r>
              <a:rPr lang="en-US" sz="1600" dirty="0">
                <a:solidFill>
                  <a:schemeClr val="bg2">
                    <a:lumMod val="25000"/>
                  </a:schemeClr>
                </a:solidFill>
              </a:rPr>
              <a:t> </a:t>
            </a:r>
            <a:r>
              <a:rPr lang="en-US" sz="1600" dirty="0" err="1">
                <a:solidFill>
                  <a:schemeClr val="bg2">
                    <a:lumMod val="25000"/>
                  </a:schemeClr>
                </a:solidFill>
              </a:rPr>
              <a:t>eum</a:t>
            </a:r>
            <a:r>
              <a:rPr lang="en-US" sz="1600" dirty="0">
                <a:solidFill>
                  <a:schemeClr val="bg2">
                    <a:lumMod val="25000"/>
                  </a:schemeClr>
                </a:solidFill>
              </a:rPr>
              <a:t>. Ne sea </a:t>
            </a:r>
            <a:r>
              <a:rPr lang="en-US" sz="1600" dirty="0" err="1">
                <a:solidFill>
                  <a:schemeClr val="bg2">
                    <a:lumMod val="25000"/>
                  </a:schemeClr>
                </a:solidFill>
              </a:rPr>
              <a:t>ullum</a:t>
            </a:r>
            <a:r>
              <a:rPr lang="en-US" sz="1600" dirty="0">
                <a:solidFill>
                  <a:schemeClr val="bg2">
                    <a:lumMod val="25000"/>
                  </a:schemeClr>
                </a:solidFill>
              </a:rPr>
              <a:t> choro </a:t>
            </a:r>
            <a:r>
              <a:rPr lang="en-US" sz="1600" dirty="0" err="1">
                <a:solidFill>
                  <a:schemeClr val="bg2">
                    <a:lumMod val="25000"/>
                  </a:schemeClr>
                </a:solidFill>
              </a:rPr>
              <a:t>complectitur</a:t>
            </a:r>
            <a:r>
              <a:rPr lang="en-US" sz="1600" dirty="0">
                <a:solidFill>
                  <a:schemeClr val="bg2">
                    <a:lumMod val="25000"/>
                  </a:schemeClr>
                </a:solidFill>
              </a:rPr>
              <a:t>.</a:t>
            </a:r>
            <a:endParaRPr lang="en-US" sz="1600" dirty="0">
              <a:solidFill>
                <a:schemeClr val="tx1"/>
              </a:solidFill>
            </a:endParaRPr>
          </a:p>
          <a:p>
            <a:pPr algn="l">
              <a:spcBef>
                <a:spcPts val="600"/>
              </a:spcBef>
            </a:pPr>
            <a:r>
              <a:rPr lang="en-US" sz="1600" b="1" dirty="0">
                <a:solidFill>
                  <a:schemeClr val="tx1"/>
                </a:solidFill>
              </a:rPr>
              <a:t>Name, title</a:t>
            </a:r>
          </a:p>
        </p:txBody>
      </p:sp>
      <p:sp>
        <p:nvSpPr>
          <p:cNvPr id="8" name="Freeform 7"/>
          <p:cNvSpPr/>
          <p:nvPr userDrawn="1"/>
        </p:nvSpPr>
        <p:spPr>
          <a:xfrm>
            <a:off x="635000" y="1832506"/>
            <a:ext cx="3698875" cy="1832500"/>
          </a:xfrm>
          <a:custGeom>
            <a:avLst/>
            <a:gdLst>
              <a:gd name="connsiteX0" fmla="*/ 174417 w 7137400"/>
              <a:gd name="connsiteY0" fmla="*/ 0 h 1219200"/>
              <a:gd name="connsiteX1" fmla="*/ 6962983 w 7137400"/>
              <a:gd name="connsiteY1" fmla="*/ 0 h 1219200"/>
              <a:gd name="connsiteX2" fmla="*/ 7137400 w 7137400"/>
              <a:gd name="connsiteY2" fmla="*/ 174417 h 1219200"/>
              <a:gd name="connsiteX3" fmla="*/ 7137400 w 7137400"/>
              <a:gd name="connsiteY3" fmla="*/ 872063 h 1219200"/>
              <a:gd name="connsiteX4" fmla="*/ 6962983 w 7137400"/>
              <a:gd name="connsiteY4" fmla="*/ 1046480 h 1219200"/>
              <a:gd name="connsiteX5" fmla="*/ 971897 w 7137400"/>
              <a:gd name="connsiteY5" fmla="*/ 1046480 h 1219200"/>
              <a:gd name="connsiteX6" fmla="*/ 873760 w 7137400"/>
              <a:gd name="connsiteY6" fmla="*/ 1219200 h 1219200"/>
              <a:gd name="connsiteX7" fmla="*/ 775624 w 7137400"/>
              <a:gd name="connsiteY7" fmla="*/ 1046480 h 1219200"/>
              <a:gd name="connsiteX8" fmla="*/ 174417 w 7137400"/>
              <a:gd name="connsiteY8" fmla="*/ 1046480 h 1219200"/>
              <a:gd name="connsiteX9" fmla="*/ 0 w 7137400"/>
              <a:gd name="connsiteY9" fmla="*/ 872063 h 1219200"/>
              <a:gd name="connsiteX10" fmla="*/ 0 w 7137400"/>
              <a:gd name="connsiteY10" fmla="*/ 174417 h 1219200"/>
              <a:gd name="connsiteX11" fmla="*/ 174417 w 7137400"/>
              <a:gd name="connsiteY11" fmla="*/ 0 h 1219200"/>
              <a:gd name="connsiteX0" fmla="*/ 174417 w 7137400"/>
              <a:gd name="connsiteY0" fmla="*/ 0 h 1219200"/>
              <a:gd name="connsiteX1" fmla="*/ 6962983 w 7137400"/>
              <a:gd name="connsiteY1" fmla="*/ 0 h 1219200"/>
              <a:gd name="connsiteX2" fmla="*/ 7137400 w 7137400"/>
              <a:gd name="connsiteY2" fmla="*/ 174417 h 1219200"/>
              <a:gd name="connsiteX3" fmla="*/ 7137400 w 7137400"/>
              <a:gd name="connsiteY3" fmla="*/ 872063 h 1219200"/>
              <a:gd name="connsiteX4" fmla="*/ 6962983 w 7137400"/>
              <a:gd name="connsiteY4" fmla="*/ 1046480 h 1219200"/>
              <a:gd name="connsiteX5" fmla="*/ 984597 w 7137400"/>
              <a:gd name="connsiteY5" fmla="*/ 1049655 h 1219200"/>
              <a:gd name="connsiteX6" fmla="*/ 873760 w 7137400"/>
              <a:gd name="connsiteY6" fmla="*/ 1219200 h 1219200"/>
              <a:gd name="connsiteX7" fmla="*/ 775624 w 7137400"/>
              <a:gd name="connsiteY7" fmla="*/ 1046480 h 1219200"/>
              <a:gd name="connsiteX8" fmla="*/ 174417 w 7137400"/>
              <a:gd name="connsiteY8" fmla="*/ 1046480 h 1219200"/>
              <a:gd name="connsiteX9" fmla="*/ 0 w 7137400"/>
              <a:gd name="connsiteY9" fmla="*/ 872063 h 1219200"/>
              <a:gd name="connsiteX10" fmla="*/ 0 w 7137400"/>
              <a:gd name="connsiteY10" fmla="*/ 174417 h 1219200"/>
              <a:gd name="connsiteX11" fmla="*/ 174417 w 7137400"/>
              <a:gd name="connsiteY11" fmla="*/ 0 h 1219200"/>
              <a:gd name="connsiteX0" fmla="*/ 174417 w 7137400"/>
              <a:gd name="connsiteY0" fmla="*/ 0 h 1219200"/>
              <a:gd name="connsiteX1" fmla="*/ 6962983 w 7137400"/>
              <a:gd name="connsiteY1" fmla="*/ 0 h 1219200"/>
              <a:gd name="connsiteX2" fmla="*/ 7137400 w 7137400"/>
              <a:gd name="connsiteY2" fmla="*/ 174417 h 1219200"/>
              <a:gd name="connsiteX3" fmla="*/ 7137400 w 7137400"/>
              <a:gd name="connsiteY3" fmla="*/ 872063 h 1219200"/>
              <a:gd name="connsiteX4" fmla="*/ 6962983 w 7137400"/>
              <a:gd name="connsiteY4" fmla="*/ 1046480 h 1219200"/>
              <a:gd name="connsiteX5" fmla="*/ 984597 w 7137400"/>
              <a:gd name="connsiteY5" fmla="*/ 1049655 h 1219200"/>
              <a:gd name="connsiteX6" fmla="*/ 873760 w 7137400"/>
              <a:gd name="connsiteY6" fmla="*/ 1219200 h 1219200"/>
              <a:gd name="connsiteX7" fmla="*/ 762924 w 7137400"/>
              <a:gd name="connsiteY7" fmla="*/ 1049655 h 1219200"/>
              <a:gd name="connsiteX8" fmla="*/ 174417 w 7137400"/>
              <a:gd name="connsiteY8" fmla="*/ 1046480 h 1219200"/>
              <a:gd name="connsiteX9" fmla="*/ 0 w 7137400"/>
              <a:gd name="connsiteY9" fmla="*/ 872063 h 1219200"/>
              <a:gd name="connsiteX10" fmla="*/ 0 w 7137400"/>
              <a:gd name="connsiteY10" fmla="*/ 174417 h 1219200"/>
              <a:gd name="connsiteX11" fmla="*/ 174417 w 7137400"/>
              <a:gd name="connsiteY11" fmla="*/ 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37400" h="1219200">
                <a:moveTo>
                  <a:pt x="174417" y="0"/>
                </a:moveTo>
                <a:lnTo>
                  <a:pt x="6962983" y="0"/>
                </a:lnTo>
                <a:cubicBezTo>
                  <a:pt x="7059311" y="0"/>
                  <a:pt x="7137400" y="78089"/>
                  <a:pt x="7137400" y="174417"/>
                </a:cubicBezTo>
                <a:lnTo>
                  <a:pt x="7137400" y="872063"/>
                </a:lnTo>
                <a:cubicBezTo>
                  <a:pt x="7137400" y="968391"/>
                  <a:pt x="7059311" y="1046480"/>
                  <a:pt x="6962983" y="1046480"/>
                </a:cubicBezTo>
                <a:lnTo>
                  <a:pt x="984597" y="1049655"/>
                </a:lnTo>
                <a:lnTo>
                  <a:pt x="873760" y="1219200"/>
                </a:lnTo>
                <a:lnTo>
                  <a:pt x="762924" y="1049655"/>
                </a:lnTo>
                <a:lnTo>
                  <a:pt x="174417" y="1046480"/>
                </a:lnTo>
                <a:cubicBezTo>
                  <a:pt x="78089" y="1046480"/>
                  <a:pt x="0" y="968391"/>
                  <a:pt x="0" y="872063"/>
                </a:cubicBezTo>
                <a:lnTo>
                  <a:pt x="0" y="174417"/>
                </a:lnTo>
                <a:cubicBezTo>
                  <a:pt x="0" y="78089"/>
                  <a:pt x="78089" y="0"/>
                  <a:pt x="174417" y="0"/>
                </a:cubicBezTo>
                <a:close/>
              </a:path>
            </a:pathLst>
          </a:custGeom>
          <a:solidFill>
            <a:schemeClr val="tx2">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6000" tIns="144000" rIns="216000" bIns="432000" rtlCol="0" anchor="t" anchorCtr="0"/>
          <a:lstStyle/>
          <a:p>
            <a:pPr algn="l"/>
            <a:r>
              <a:rPr lang="en-US" sz="1600">
                <a:solidFill>
                  <a:schemeClr val="bg2">
                    <a:lumMod val="25000"/>
                  </a:schemeClr>
                </a:solidFill>
              </a:rPr>
              <a:t>Don’t use this slide as a layout. </a:t>
            </a:r>
          </a:p>
          <a:p>
            <a:pPr algn="l"/>
            <a:r>
              <a:rPr lang="en-US" sz="1600">
                <a:solidFill>
                  <a:schemeClr val="bg2">
                    <a:lumMod val="25000"/>
                  </a:schemeClr>
                </a:solidFill>
              </a:rPr>
              <a:t>This just contains the speech bubble shapes you can use by copying and pasting to your slides</a:t>
            </a:r>
            <a:endParaRPr lang="en-US" sz="1600">
              <a:solidFill>
                <a:schemeClr val="tx1"/>
              </a:solidFill>
            </a:endParaRPr>
          </a:p>
          <a:p>
            <a:pPr algn="l">
              <a:spcBef>
                <a:spcPts val="600"/>
              </a:spcBef>
            </a:pPr>
            <a:r>
              <a:rPr lang="en-US" sz="1600" b="1">
                <a:solidFill>
                  <a:schemeClr val="tx1"/>
                </a:solidFill>
              </a:rPr>
              <a:t>Name, title</a:t>
            </a:r>
          </a:p>
        </p:txBody>
      </p:sp>
      <p:sp>
        <p:nvSpPr>
          <p:cNvPr id="6" name="Freeform 6">
            <a:extLst>
              <a:ext uri="{FF2B5EF4-FFF2-40B4-BE49-F238E27FC236}">
                <a16:creationId xmlns:a16="http://schemas.microsoft.com/office/drawing/2014/main" id="{CD6EE3AC-000B-4584-BFA2-939186BBE329}"/>
              </a:ext>
            </a:extLst>
          </p:cNvPr>
          <p:cNvSpPr/>
          <p:nvPr userDrawn="1"/>
        </p:nvSpPr>
        <p:spPr>
          <a:xfrm>
            <a:off x="1835148" y="3665006"/>
            <a:ext cx="9417569" cy="2469094"/>
          </a:xfrm>
          <a:custGeom>
            <a:avLst/>
            <a:gdLst>
              <a:gd name="connsiteX0" fmla="*/ 105676 w 4402826"/>
              <a:gd name="connsiteY0" fmla="*/ 0 h 737559"/>
              <a:gd name="connsiteX1" fmla="*/ 4297150 w 4402826"/>
              <a:gd name="connsiteY1" fmla="*/ 0 h 737559"/>
              <a:gd name="connsiteX2" fmla="*/ 4402826 w 4402826"/>
              <a:gd name="connsiteY2" fmla="*/ 105676 h 737559"/>
              <a:gd name="connsiteX3" fmla="*/ 4402826 w 4402826"/>
              <a:gd name="connsiteY3" fmla="*/ 528365 h 737559"/>
              <a:gd name="connsiteX4" fmla="*/ 4297150 w 4402826"/>
              <a:gd name="connsiteY4" fmla="*/ 634041 h 737559"/>
              <a:gd name="connsiteX5" fmla="*/ 3906808 w 4402826"/>
              <a:gd name="connsiteY5" fmla="*/ 634041 h 737559"/>
              <a:gd name="connsiteX6" fmla="*/ 3837796 w 4402826"/>
              <a:gd name="connsiteY6" fmla="*/ 737559 h 737559"/>
              <a:gd name="connsiteX7" fmla="*/ 3768784 w 4402826"/>
              <a:gd name="connsiteY7" fmla="*/ 634041 h 737559"/>
              <a:gd name="connsiteX8" fmla="*/ 105676 w 4402826"/>
              <a:gd name="connsiteY8" fmla="*/ 634041 h 737559"/>
              <a:gd name="connsiteX9" fmla="*/ 0 w 4402826"/>
              <a:gd name="connsiteY9" fmla="*/ 528365 h 737559"/>
              <a:gd name="connsiteX10" fmla="*/ 0 w 4402826"/>
              <a:gd name="connsiteY10" fmla="*/ 105676 h 737559"/>
              <a:gd name="connsiteX11" fmla="*/ 105676 w 4402826"/>
              <a:gd name="connsiteY11" fmla="*/ 0 h 737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26" h="737559">
                <a:moveTo>
                  <a:pt x="105676" y="0"/>
                </a:moveTo>
                <a:lnTo>
                  <a:pt x="4297150" y="0"/>
                </a:lnTo>
                <a:cubicBezTo>
                  <a:pt x="4355513" y="0"/>
                  <a:pt x="4402826" y="47313"/>
                  <a:pt x="4402826" y="105676"/>
                </a:cubicBezTo>
                <a:lnTo>
                  <a:pt x="4402826" y="528365"/>
                </a:lnTo>
                <a:cubicBezTo>
                  <a:pt x="4402826" y="586728"/>
                  <a:pt x="4355513" y="634041"/>
                  <a:pt x="4297150" y="634041"/>
                </a:cubicBezTo>
                <a:lnTo>
                  <a:pt x="3906808" y="634041"/>
                </a:lnTo>
                <a:lnTo>
                  <a:pt x="3837796" y="737559"/>
                </a:lnTo>
                <a:lnTo>
                  <a:pt x="3768784" y="634041"/>
                </a:lnTo>
                <a:lnTo>
                  <a:pt x="105676" y="634041"/>
                </a:lnTo>
                <a:cubicBezTo>
                  <a:pt x="47313" y="634041"/>
                  <a:pt x="0" y="586728"/>
                  <a:pt x="0" y="528365"/>
                </a:cubicBezTo>
                <a:lnTo>
                  <a:pt x="0" y="105676"/>
                </a:lnTo>
                <a:cubicBezTo>
                  <a:pt x="0" y="47313"/>
                  <a:pt x="47313" y="0"/>
                  <a:pt x="105676" y="0"/>
                </a:cubicBezTo>
                <a:close/>
              </a:path>
            </a:pathLst>
          </a:custGeom>
          <a:solidFill>
            <a:schemeClr val="accent5">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144000" rIns="216000" bIns="432000" rtlCol="0" anchor="t" anchorCtr="0"/>
          <a:lstStyle/>
          <a:p>
            <a:r>
              <a:rPr lang="en-US" sz="1600">
                <a:solidFill>
                  <a:schemeClr val="bg2">
                    <a:lumMod val="25000"/>
                  </a:schemeClr>
                </a:solidFill>
              </a:rPr>
              <a:t>Lorem ipsum dolor sit </a:t>
            </a:r>
            <a:r>
              <a:rPr lang="en-US" sz="1600" err="1">
                <a:solidFill>
                  <a:schemeClr val="bg2">
                    <a:lumMod val="25000"/>
                  </a:schemeClr>
                </a:solidFill>
              </a:rPr>
              <a:t>amet</a:t>
            </a:r>
            <a:r>
              <a:rPr lang="en-US" sz="1600">
                <a:solidFill>
                  <a:schemeClr val="bg2">
                    <a:lumMod val="25000"/>
                  </a:schemeClr>
                </a:solidFill>
              </a:rPr>
              <a:t>, at </a:t>
            </a:r>
            <a:r>
              <a:rPr lang="en-US" sz="1600" err="1">
                <a:solidFill>
                  <a:schemeClr val="bg2">
                    <a:lumMod val="25000"/>
                  </a:schemeClr>
                </a:solidFill>
              </a:rPr>
              <a:t>mei</a:t>
            </a:r>
            <a:r>
              <a:rPr lang="en-US" sz="1600">
                <a:solidFill>
                  <a:schemeClr val="bg2">
                    <a:lumMod val="25000"/>
                  </a:schemeClr>
                </a:solidFill>
              </a:rPr>
              <a:t> </a:t>
            </a:r>
            <a:r>
              <a:rPr lang="en-US" sz="1600" err="1">
                <a:solidFill>
                  <a:schemeClr val="bg2">
                    <a:lumMod val="25000"/>
                  </a:schemeClr>
                </a:solidFill>
              </a:rPr>
              <a:t>admodum</a:t>
            </a:r>
            <a:r>
              <a:rPr lang="en-US" sz="1600">
                <a:solidFill>
                  <a:schemeClr val="bg2">
                    <a:lumMod val="25000"/>
                  </a:schemeClr>
                </a:solidFill>
              </a:rPr>
              <a:t> </a:t>
            </a:r>
            <a:r>
              <a:rPr lang="en-US" sz="1600" err="1">
                <a:solidFill>
                  <a:schemeClr val="bg2">
                    <a:lumMod val="25000"/>
                  </a:schemeClr>
                </a:solidFill>
              </a:rPr>
              <a:t>volumus</a:t>
            </a:r>
            <a:r>
              <a:rPr lang="en-US" sz="1600">
                <a:solidFill>
                  <a:schemeClr val="bg2">
                    <a:lumMod val="25000"/>
                  </a:schemeClr>
                </a:solidFill>
              </a:rPr>
              <a:t>. </a:t>
            </a:r>
            <a:r>
              <a:rPr lang="en-US" sz="1600" err="1">
                <a:solidFill>
                  <a:schemeClr val="bg2">
                    <a:lumMod val="25000"/>
                  </a:schemeClr>
                </a:solidFill>
              </a:rPr>
              <a:t>Eum</a:t>
            </a:r>
            <a:r>
              <a:rPr lang="en-US" sz="1600">
                <a:solidFill>
                  <a:schemeClr val="bg2">
                    <a:lumMod val="25000"/>
                  </a:schemeClr>
                </a:solidFill>
              </a:rPr>
              <a:t> an error semper </a:t>
            </a:r>
            <a:r>
              <a:rPr lang="en-US" sz="1600" err="1">
                <a:solidFill>
                  <a:schemeClr val="bg2">
                    <a:lumMod val="25000"/>
                  </a:schemeClr>
                </a:solidFill>
              </a:rPr>
              <a:t>definitiones</a:t>
            </a:r>
            <a:r>
              <a:rPr lang="en-US" sz="1600">
                <a:solidFill>
                  <a:schemeClr val="bg2">
                    <a:lumMod val="25000"/>
                  </a:schemeClr>
                </a:solidFill>
              </a:rPr>
              <a:t>, vis </a:t>
            </a:r>
            <a:r>
              <a:rPr lang="en-US" sz="1600" err="1">
                <a:solidFill>
                  <a:schemeClr val="bg2">
                    <a:lumMod val="25000"/>
                  </a:schemeClr>
                </a:solidFill>
              </a:rPr>
              <a:t>eius</a:t>
            </a:r>
            <a:r>
              <a:rPr lang="en-US" sz="1600">
                <a:solidFill>
                  <a:schemeClr val="bg2">
                    <a:lumMod val="25000"/>
                  </a:schemeClr>
                </a:solidFill>
              </a:rPr>
              <a:t> </a:t>
            </a:r>
            <a:r>
              <a:rPr lang="en-US" sz="1600" err="1">
                <a:solidFill>
                  <a:schemeClr val="bg2">
                    <a:lumMod val="25000"/>
                  </a:schemeClr>
                </a:solidFill>
              </a:rPr>
              <a:t>etiam</a:t>
            </a:r>
            <a:r>
              <a:rPr lang="en-US" sz="1600">
                <a:solidFill>
                  <a:schemeClr val="bg2">
                    <a:lumMod val="25000"/>
                  </a:schemeClr>
                </a:solidFill>
              </a:rPr>
              <a:t> </a:t>
            </a:r>
            <a:r>
              <a:rPr lang="en-US" sz="1600" err="1">
                <a:solidFill>
                  <a:schemeClr val="bg2">
                    <a:lumMod val="25000"/>
                  </a:schemeClr>
                </a:solidFill>
              </a:rPr>
              <a:t>officiis</a:t>
            </a:r>
            <a:r>
              <a:rPr lang="en-US" sz="1600">
                <a:solidFill>
                  <a:schemeClr val="bg2">
                    <a:lumMod val="25000"/>
                  </a:schemeClr>
                </a:solidFill>
              </a:rPr>
              <a:t> </a:t>
            </a:r>
            <a:r>
              <a:rPr lang="en-US" sz="1600" err="1">
                <a:solidFill>
                  <a:schemeClr val="bg2">
                    <a:lumMod val="25000"/>
                  </a:schemeClr>
                </a:solidFill>
              </a:rPr>
              <a:t>ut</a:t>
            </a:r>
            <a:r>
              <a:rPr lang="en-US" sz="1600">
                <a:solidFill>
                  <a:schemeClr val="bg2">
                    <a:lumMod val="25000"/>
                  </a:schemeClr>
                </a:solidFill>
              </a:rPr>
              <a:t>, ne </a:t>
            </a:r>
            <a:r>
              <a:rPr lang="en-US" sz="1600" err="1">
                <a:solidFill>
                  <a:schemeClr val="bg2">
                    <a:lumMod val="25000"/>
                  </a:schemeClr>
                </a:solidFill>
              </a:rPr>
              <a:t>nec</a:t>
            </a:r>
            <a:r>
              <a:rPr lang="en-US" sz="1600">
                <a:solidFill>
                  <a:schemeClr val="bg2">
                    <a:lumMod val="25000"/>
                  </a:schemeClr>
                </a:solidFill>
              </a:rPr>
              <a:t> </a:t>
            </a:r>
            <a:r>
              <a:rPr lang="en-US" sz="1600" err="1">
                <a:solidFill>
                  <a:schemeClr val="bg2">
                    <a:lumMod val="25000"/>
                  </a:schemeClr>
                </a:solidFill>
              </a:rPr>
              <a:t>feugait</a:t>
            </a:r>
            <a:r>
              <a:rPr lang="en-US" sz="1600">
                <a:solidFill>
                  <a:schemeClr val="bg2">
                    <a:lumMod val="25000"/>
                  </a:schemeClr>
                </a:solidFill>
              </a:rPr>
              <a:t> </a:t>
            </a:r>
            <a:r>
              <a:rPr lang="en-US" sz="1600" err="1">
                <a:solidFill>
                  <a:schemeClr val="bg2">
                    <a:lumMod val="25000"/>
                  </a:schemeClr>
                </a:solidFill>
              </a:rPr>
              <a:t>lobortis</a:t>
            </a:r>
            <a:r>
              <a:rPr lang="en-US" sz="1600">
                <a:solidFill>
                  <a:schemeClr val="bg2">
                    <a:lumMod val="25000"/>
                  </a:schemeClr>
                </a:solidFill>
              </a:rPr>
              <a:t>. Ad </a:t>
            </a:r>
            <a:r>
              <a:rPr lang="en-US" sz="1600" err="1">
                <a:solidFill>
                  <a:schemeClr val="bg2">
                    <a:lumMod val="25000"/>
                  </a:schemeClr>
                </a:solidFill>
              </a:rPr>
              <a:t>percipitur</a:t>
            </a:r>
            <a:r>
              <a:rPr lang="en-US" sz="1600">
                <a:solidFill>
                  <a:schemeClr val="bg2">
                    <a:lumMod val="25000"/>
                  </a:schemeClr>
                </a:solidFill>
              </a:rPr>
              <a:t> </a:t>
            </a:r>
            <a:r>
              <a:rPr lang="en-US" sz="1600" err="1">
                <a:solidFill>
                  <a:schemeClr val="bg2">
                    <a:lumMod val="25000"/>
                  </a:schemeClr>
                </a:solidFill>
              </a:rPr>
              <a:t>necessitatibus</a:t>
            </a:r>
            <a:r>
              <a:rPr lang="en-US" sz="1600">
                <a:solidFill>
                  <a:schemeClr val="bg2">
                    <a:lumMod val="25000"/>
                  </a:schemeClr>
                </a:solidFill>
              </a:rPr>
              <a:t> </a:t>
            </a:r>
            <a:r>
              <a:rPr lang="en-US" sz="1600" err="1">
                <a:solidFill>
                  <a:schemeClr val="bg2">
                    <a:lumMod val="25000"/>
                  </a:schemeClr>
                </a:solidFill>
              </a:rPr>
              <a:t>eum</a:t>
            </a:r>
            <a:r>
              <a:rPr lang="en-US" sz="1600">
                <a:solidFill>
                  <a:schemeClr val="bg2">
                    <a:lumMod val="25000"/>
                  </a:schemeClr>
                </a:solidFill>
              </a:rPr>
              <a:t>. Ne sea </a:t>
            </a:r>
            <a:r>
              <a:rPr lang="en-US" sz="1600" err="1">
                <a:solidFill>
                  <a:schemeClr val="bg2">
                    <a:lumMod val="25000"/>
                  </a:schemeClr>
                </a:solidFill>
              </a:rPr>
              <a:t>ullum</a:t>
            </a:r>
            <a:r>
              <a:rPr lang="en-US" sz="1600">
                <a:solidFill>
                  <a:schemeClr val="bg2">
                    <a:lumMod val="25000"/>
                  </a:schemeClr>
                </a:solidFill>
              </a:rPr>
              <a:t> choro </a:t>
            </a:r>
            <a:r>
              <a:rPr lang="en-US" sz="1600" err="1">
                <a:solidFill>
                  <a:schemeClr val="bg2">
                    <a:lumMod val="25000"/>
                  </a:schemeClr>
                </a:solidFill>
              </a:rPr>
              <a:t>complectitur</a:t>
            </a:r>
            <a:r>
              <a:rPr lang="en-US" sz="1600">
                <a:solidFill>
                  <a:schemeClr val="bg2">
                    <a:lumMod val="25000"/>
                  </a:schemeClr>
                </a:solidFill>
              </a:rPr>
              <a:t>.</a:t>
            </a:r>
          </a:p>
          <a:p>
            <a:endParaRPr lang="en-US" sz="1600">
              <a:solidFill>
                <a:schemeClr val="bg2">
                  <a:lumMod val="25000"/>
                </a:schemeClr>
              </a:solidFill>
            </a:endParaRPr>
          </a:p>
          <a:p>
            <a:r>
              <a:rPr lang="en-US" sz="1600" err="1">
                <a:solidFill>
                  <a:schemeClr val="bg2">
                    <a:lumMod val="25000"/>
                  </a:schemeClr>
                </a:solidFill>
              </a:rPr>
              <a:t>Malorum</a:t>
            </a:r>
            <a:r>
              <a:rPr lang="en-US" sz="1600">
                <a:solidFill>
                  <a:schemeClr val="bg2">
                    <a:lumMod val="25000"/>
                  </a:schemeClr>
                </a:solidFill>
              </a:rPr>
              <a:t> </a:t>
            </a:r>
            <a:r>
              <a:rPr lang="en-US" sz="1600" err="1">
                <a:solidFill>
                  <a:schemeClr val="bg2">
                    <a:lumMod val="25000"/>
                  </a:schemeClr>
                </a:solidFill>
              </a:rPr>
              <a:t>perpetua</a:t>
            </a:r>
            <a:r>
              <a:rPr lang="en-US" sz="1600">
                <a:solidFill>
                  <a:schemeClr val="bg2">
                    <a:lumMod val="25000"/>
                  </a:schemeClr>
                </a:solidFill>
              </a:rPr>
              <a:t> </a:t>
            </a:r>
            <a:r>
              <a:rPr lang="en-US" sz="1600" err="1">
                <a:solidFill>
                  <a:schemeClr val="bg2">
                    <a:lumMod val="25000"/>
                  </a:schemeClr>
                </a:solidFill>
              </a:rPr>
              <a:t>sapientem</a:t>
            </a:r>
            <a:r>
              <a:rPr lang="en-US" sz="1600">
                <a:solidFill>
                  <a:schemeClr val="bg2">
                    <a:lumMod val="25000"/>
                  </a:schemeClr>
                </a:solidFill>
              </a:rPr>
              <a:t> in </a:t>
            </a:r>
            <a:r>
              <a:rPr lang="en-US" sz="1600" err="1">
                <a:solidFill>
                  <a:schemeClr val="bg2">
                    <a:lumMod val="25000"/>
                  </a:schemeClr>
                </a:solidFill>
              </a:rPr>
              <a:t>ius</a:t>
            </a:r>
            <a:r>
              <a:rPr lang="en-US" sz="1600">
                <a:solidFill>
                  <a:schemeClr val="bg2">
                    <a:lumMod val="25000"/>
                  </a:schemeClr>
                </a:solidFill>
              </a:rPr>
              <a:t>, </a:t>
            </a:r>
            <a:r>
              <a:rPr lang="en-US" sz="1600" err="1">
                <a:solidFill>
                  <a:schemeClr val="bg2">
                    <a:lumMod val="25000"/>
                  </a:schemeClr>
                </a:solidFill>
              </a:rPr>
              <a:t>postea</a:t>
            </a:r>
            <a:r>
              <a:rPr lang="en-US" sz="1600">
                <a:solidFill>
                  <a:schemeClr val="bg2">
                    <a:lumMod val="25000"/>
                  </a:schemeClr>
                </a:solidFill>
              </a:rPr>
              <a:t> </a:t>
            </a:r>
            <a:r>
              <a:rPr lang="en-US" sz="1600" err="1">
                <a:solidFill>
                  <a:schemeClr val="bg2">
                    <a:lumMod val="25000"/>
                  </a:schemeClr>
                </a:solidFill>
              </a:rPr>
              <a:t>mediocrem</a:t>
            </a:r>
            <a:r>
              <a:rPr lang="en-US" sz="1600">
                <a:solidFill>
                  <a:schemeClr val="bg2">
                    <a:lumMod val="25000"/>
                  </a:schemeClr>
                </a:solidFill>
              </a:rPr>
              <a:t> </a:t>
            </a:r>
            <a:r>
              <a:rPr lang="en-US" sz="1600" err="1">
                <a:solidFill>
                  <a:schemeClr val="bg2">
                    <a:lumMod val="25000"/>
                  </a:schemeClr>
                </a:solidFill>
              </a:rPr>
              <a:t>est</a:t>
            </a:r>
            <a:r>
              <a:rPr lang="en-US" sz="1600">
                <a:solidFill>
                  <a:schemeClr val="bg2">
                    <a:lumMod val="25000"/>
                  </a:schemeClr>
                </a:solidFill>
              </a:rPr>
              <a:t> </a:t>
            </a:r>
            <a:r>
              <a:rPr lang="en-US" sz="1600" err="1">
                <a:solidFill>
                  <a:schemeClr val="bg2">
                    <a:lumMod val="25000"/>
                  </a:schemeClr>
                </a:solidFill>
              </a:rPr>
              <a:t>ea</a:t>
            </a:r>
            <a:r>
              <a:rPr lang="en-US" sz="1600">
                <a:solidFill>
                  <a:schemeClr val="bg2">
                    <a:lumMod val="25000"/>
                  </a:schemeClr>
                </a:solidFill>
              </a:rPr>
              <a:t>, </a:t>
            </a:r>
            <a:r>
              <a:rPr lang="en-US" sz="1600" err="1">
                <a:solidFill>
                  <a:schemeClr val="bg2">
                    <a:lumMod val="25000"/>
                  </a:schemeClr>
                </a:solidFill>
              </a:rPr>
              <a:t>mei</a:t>
            </a:r>
            <a:r>
              <a:rPr lang="en-US" sz="1600">
                <a:solidFill>
                  <a:schemeClr val="bg2">
                    <a:lumMod val="25000"/>
                  </a:schemeClr>
                </a:solidFill>
              </a:rPr>
              <a:t> </a:t>
            </a:r>
            <a:r>
              <a:rPr lang="en-US" sz="1600" err="1">
                <a:solidFill>
                  <a:schemeClr val="bg2">
                    <a:lumMod val="25000"/>
                  </a:schemeClr>
                </a:solidFill>
              </a:rPr>
              <a:t>etiam</a:t>
            </a:r>
            <a:r>
              <a:rPr lang="en-US" sz="1600">
                <a:solidFill>
                  <a:schemeClr val="bg2">
                    <a:lumMod val="25000"/>
                  </a:schemeClr>
                </a:solidFill>
              </a:rPr>
              <a:t> </a:t>
            </a:r>
            <a:r>
              <a:rPr lang="en-US" sz="1600" err="1">
                <a:solidFill>
                  <a:schemeClr val="bg2">
                    <a:lumMod val="25000"/>
                  </a:schemeClr>
                </a:solidFill>
              </a:rPr>
              <a:t>aliquando</a:t>
            </a:r>
            <a:r>
              <a:rPr lang="en-US" sz="1600">
                <a:solidFill>
                  <a:schemeClr val="bg2">
                    <a:lumMod val="25000"/>
                  </a:schemeClr>
                </a:solidFill>
              </a:rPr>
              <a:t> id. At vel fugit animal </a:t>
            </a:r>
            <a:r>
              <a:rPr lang="en-US" sz="1600" err="1">
                <a:solidFill>
                  <a:schemeClr val="bg2">
                    <a:lumMod val="25000"/>
                  </a:schemeClr>
                </a:solidFill>
              </a:rPr>
              <a:t>definitionem</a:t>
            </a:r>
            <a:r>
              <a:rPr lang="en-US" sz="1600">
                <a:solidFill>
                  <a:schemeClr val="bg2">
                    <a:lumMod val="25000"/>
                  </a:schemeClr>
                </a:solidFill>
              </a:rPr>
              <a:t>, vim at </a:t>
            </a:r>
            <a:r>
              <a:rPr lang="en-US" sz="1600" err="1">
                <a:solidFill>
                  <a:schemeClr val="bg2">
                    <a:lumMod val="25000"/>
                  </a:schemeClr>
                </a:solidFill>
              </a:rPr>
              <a:t>harum</a:t>
            </a:r>
            <a:r>
              <a:rPr lang="en-US" sz="1600">
                <a:solidFill>
                  <a:schemeClr val="bg2">
                    <a:lumMod val="25000"/>
                  </a:schemeClr>
                </a:solidFill>
              </a:rPr>
              <a:t> </a:t>
            </a:r>
            <a:r>
              <a:rPr lang="en-US" sz="1600" err="1">
                <a:solidFill>
                  <a:schemeClr val="bg2">
                    <a:lumMod val="25000"/>
                  </a:schemeClr>
                </a:solidFill>
              </a:rPr>
              <a:t>lucilius</a:t>
            </a:r>
            <a:r>
              <a:rPr lang="en-US" sz="1600">
                <a:solidFill>
                  <a:schemeClr val="bg2">
                    <a:lumMod val="25000"/>
                  </a:schemeClr>
                </a:solidFill>
              </a:rPr>
              <a:t>. Ex his option </a:t>
            </a:r>
            <a:r>
              <a:rPr lang="en-US" sz="1600" err="1">
                <a:solidFill>
                  <a:schemeClr val="bg2">
                    <a:lumMod val="25000"/>
                  </a:schemeClr>
                </a:solidFill>
              </a:rPr>
              <a:t>omnesque</a:t>
            </a:r>
            <a:r>
              <a:rPr lang="en-US" sz="1600">
                <a:solidFill>
                  <a:schemeClr val="bg2">
                    <a:lumMod val="25000"/>
                  </a:schemeClr>
                </a:solidFill>
              </a:rPr>
              <a:t> </a:t>
            </a:r>
            <a:r>
              <a:rPr lang="en-US" sz="1600" err="1">
                <a:solidFill>
                  <a:schemeClr val="bg2">
                    <a:lumMod val="25000"/>
                  </a:schemeClr>
                </a:solidFill>
              </a:rPr>
              <a:t>sadipscing</a:t>
            </a:r>
            <a:r>
              <a:rPr lang="en-US" sz="1600">
                <a:solidFill>
                  <a:schemeClr val="bg2">
                    <a:lumMod val="25000"/>
                  </a:schemeClr>
                </a:solidFill>
              </a:rPr>
              <a:t>, </a:t>
            </a:r>
            <a:r>
              <a:rPr lang="en-US" sz="1600" err="1">
                <a:solidFill>
                  <a:schemeClr val="bg2">
                    <a:lumMod val="25000"/>
                  </a:schemeClr>
                </a:solidFill>
              </a:rPr>
              <a:t>nostro</a:t>
            </a:r>
            <a:r>
              <a:rPr lang="en-US" sz="1600">
                <a:solidFill>
                  <a:schemeClr val="bg2">
                    <a:lumMod val="25000"/>
                  </a:schemeClr>
                </a:solidFill>
              </a:rPr>
              <a:t> </a:t>
            </a:r>
            <a:r>
              <a:rPr lang="en-US" sz="1600" err="1">
                <a:solidFill>
                  <a:schemeClr val="bg2">
                    <a:lumMod val="25000"/>
                  </a:schemeClr>
                </a:solidFill>
              </a:rPr>
              <a:t>inciderint</a:t>
            </a:r>
            <a:r>
              <a:rPr lang="en-US" sz="1600">
                <a:solidFill>
                  <a:schemeClr val="bg2">
                    <a:lumMod val="25000"/>
                  </a:schemeClr>
                </a:solidFill>
              </a:rPr>
              <a:t> </a:t>
            </a:r>
            <a:r>
              <a:rPr lang="en-US" sz="1600" err="1">
                <a:solidFill>
                  <a:schemeClr val="bg2">
                    <a:lumMod val="25000"/>
                  </a:schemeClr>
                </a:solidFill>
              </a:rPr>
              <a:t>mea</a:t>
            </a:r>
            <a:r>
              <a:rPr lang="en-US" sz="1600">
                <a:solidFill>
                  <a:schemeClr val="bg2">
                    <a:lumMod val="25000"/>
                  </a:schemeClr>
                </a:solidFill>
              </a:rPr>
              <a:t> et. Ne diam </a:t>
            </a:r>
            <a:r>
              <a:rPr lang="en-US" sz="1600" err="1">
                <a:solidFill>
                  <a:schemeClr val="bg2">
                    <a:lumMod val="25000"/>
                  </a:schemeClr>
                </a:solidFill>
              </a:rPr>
              <a:t>meis</a:t>
            </a:r>
            <a:r>
              <a:rPr lang="en-US" sz="1600">
                <a:solidFill>
                  <a:schemeClr val="bg2">
                    <a:lumMod val="25000"/>
                  </a:schemeClr>
                </a:solidFill>
              </a:rPr>
              <a:t> sit, </a:t>
            </a:r>
            <a:r>
              <a:rPr lang="en-US" sz="1600" err="1">
                <a:solidFill>
                  <a:schemeClr val="bg2">
                    <a:lumMod val="25000"/>
                  </a:schemeClr>
                </a:solidFill>
              </a:rPr>
              <a:t>ius</a:t>
            </a:r>
            <a:r>
              <a:rPr lang="en-US" sz="1600">
                <a:solidFill>
                  <a:schemeClr val="bg2">
                    <a:lumMod val="25000"/>
                  </a:schemeClr>
                </a:solidFill>
              </a:rPr>
              <a:t> ad </a:t>
            </a:r>
            <a:r>
              <a:rPr lang="en-US" sz="1600" err="1">
                <a:solidFill>
                  <a:schemeClr val="bg2">
                    <a:lumMod val="25000"/>
                  </a:schemeClr>
                </a:solidFill>
              </a:rPr>
              <a:t>adipiscing</a:t>
            </a:r>
            <a:r>
              <a:rPr lang="en-US" sz="1600">
                <a:solidFill>
                  <a:schemeClr val="bg2">
                    <a:lumMod val="25000"/>
                  </a:schemeClr>
                </a:solidFill>
              </a:rPr>
              <a:t> </a:t>
            </a:r>
            <a:r>
              <a:rPr lang="en-US" sz="1600" err="1">
                <a:solidFill>
                  <a:schemeClr val="bg2">
                    <a:lumMod val="25000"/>
                  </a:schemeClr>
                </a:solidFill>
              </a:rPr>
              <a:t>appellantur</a:t>
            </a:r>
            <a:r>
              <a:rPr lang="en-US" sz="1600">
                <a:solidFill>
                  <a:schemeClr val="bg2">
                    <a:lumMod val="25000"/>
                  </a:schemeClr>
                </a:solidFill>
              </a:rPr>
              <a:t>. An pro </a:t>
            </a:r>
            <a:r>
              <a:rPr lang="en-US" sz="1600" err="1">
                <a:solidFill>
                  <a:schemeClr val="bg2">
                    <a:lumMod val="25000"/>
                  </a:schemeClr>
                </a:solidFill>
              </a:rPr>
              <a:t>exerci</a:t>
            </a:r>
            <a:r>
              <a:rPr lang="en-US" sz="1600">
                <a:solidFill>
                  <a:schemeClr val="bg2">
                    <a:lumMod val="25000"/>
                  </a:schemeClr>
                </a:solidFill>
              </a:rPr>
              <a:t> </a:t>
            </a:r>
            <a:r>
              <a:rPr lang="en-US" sz="1600" err="1">
                <a:solidFill>
                  <a:schemeClr val="bg2">
                    <a:lumMod val="25000"/>
                  </a:schemeClr>
                </a:solidFill>
              </a:rPr>
              <a:t>appetere</a:t>
            </a:r>
            <a:r>
              <a:rPr lang="en-US" sz="1600">
                <a:solidFill>
                  <a:schemeClr val="bg2">
                    <a:lumMod val="25000"/>
                  </a:schemeClr>
                </a:solidFill>
              </a:rPr>
              <a:t> </a:t>
            </a:r>
            <a:r>
              <a:rPr lang="en-US" sz="1600" err="1">
                <a:solidFill>
                  <a:schemeClr val="bg2">
                    <a:lumMod val="25000"/>
                  </a:schemeClr>
                </a:solidFill>
              </a:rPr>
              <a:t>omittantur</a:t>
            </a:r>
            <a:r>
              <a:rPr lang="en-US" sz="1600">
                <a:solidFill>
                  <a:schemeClr val="bg2">
                    <a:lumMod val="25000"/>
                  </a:schemeClr>
                </a:solidFill>
              </a:rPr>
              <a:t>.</a:t>
            </a:r>
          </a:p>
          <a:p>
            <a:pPr>
              <a:spcBef>
                <a:spcPts val="600"/>
              </a:spcBef>
            </a:pPr>
            <a:r>
              <a:rPr lang="en-US" sz="1600" b="1">
                <a:solidFill>
                  <a:schemeClr val="tx1"/>
                </a:solidFill>
              </a:rPr>
              <a:t>Name, title</a:t>
            </a:r>
          </a:p>
        </p:txBody>
      </p:sp>
      <p:pic>
        <p:nvPicPr>
          <p:cNvPr id="11" name="Picture 10">
            <a:extLst>
              <a:ext uri="{FF2B5EF4-FFF2-40B4-BE49-F238E27FC236}">
                <a16:creationId xmlns:a16="http://schemas.microsoft.com/office/drawing/2014/main" id="{632C85F7-FAF0-486A-89DC-00CCD5438E99}"/>
              </a:ext>
            </a:extLst>
          </p:cNvPr>
          <p:cNvPicPr>
            <a:picLocks noChangeAspect="1"/>
          </p:cNvPicPr>
          <p:nvPr userDrawn="1"/>
        </p:nvPicPr>
        <p:blipFill>
          <a:blip r:embed="rId3">
            <a:alphaModFix amt="51000"/>
            <a:extLst>
              <a:ext uri="{28A0092B-C50C-407E-A947-70E740481C1C}">
                <a14:useLocalDpi xmlns:a14="http://schemas.microsoft.com/office/drawing/2010/main" val="0"/>
              </a:ext>
            </a:extLst>
          </a:blip>
          <a:stretch>
            <a:fillRect/>
          </a:stretch>
        </p:blipFill>
        <p:spPr>
          <a:xfrm>
            <a:off x="1137989" y="1832506"/>
            <a:ext cx="12192000" cy="6858000"/>
          </a:xfrm>
          <a:prstGeom prst="rect">
            <a:avLst/>
          </a:prstGeom>
          <a:noFill/>
        </p:spPr>
      </p:pic>
      <p:sp>
        <p:nvSpPr>
          <p:cNvPr id="3" name="TextBox 2">
            <a:extLst>
              <a:ext uri="{FF2B5EF4-FFF2-40B4-BE49-F238E27FC236}">
                <a16:creationId xmlns:a16="http://schemas.microsoft.com/office/drawing/2014/main" id="{39E2AF01-5BB0-4CB3-B653-82054A504AE7}"/>
              </a:ext>
            </a:extLst>
          </p:cNvPr>
          <p:cNvSpPr txBox="1"/>
          <p:nvPr userDrawn="1"/>
        </p:nvSpPr>
        <p:spPr>
          <a:xfrm>
            <a:off x="499533" y="193963"/>
            <a:ext cx="6096000" cy="770466"/>
          </a:xfrm>
          <a:prstGeom prst="rect">
            <a:avLst/>
          </a:prstGeom>
        </p:spPr>
        <p:txBody>
          <a:bodyPr vert="horz" wrap="square" lIns="91440" tIns="45720" rIns="91440" bIns="45720" rtlCol="0" anchor="t" anchorCtr="0">
            <a:noAutofit/>
          </a:bodyPr>
          <a:lstStyle/>
          <a:p>
            <a:r>
              <a:rPr lang="en-US" sz="2400" b="1">
                <a:solidFill>
                  <a:schemeClr val="tx1"/>
                </a:solidFill>
              </a:rPr>
              <a:t>Enter the slide master to get speech bubbles and overlay items from this slide.</a:t>
            </a:r>
            <a:endParaRPr lang="en-NZ" sz="2400" b="1">
              <a:solidFill>
                <a:schemeClr val="tx1"/>
              </a:solidFill>
            </a:endParaRPr>
          </a:p>
          <a:p>
            <a:r>
              <a:rPr lang="en-US" sz="2400" b="1">
                <a:solidFill>
                  <a:schemeClr val="tx1"/>
                </a:solidFill>
              </a:rPr>
              <a:t>D</a:t>
            </a:r>
            <a:r>
              <a:rPr lang="en-NZ" sz="2400" b="1">
                <a:solidFill>
                  <a:schemeClr val="tx1"/>
                </a:solidFill>
              </a:rPr>
              <a:t>o not use this as a slide</a:t>
            </a:r>
            <a:endParaRPr lang="en-US" sz="2400" b="1">
              <a:solidFill>
                <a:schemeClr val="tx1"/>
              </a:solidFill>
            </a:endParaRPr>
          </a:p>
        </p:txBody>
      </p:sp>
      <p:pic>
        <p:nvPicPr>
          <p:cNvPr id="5" name="Picture 4">
            <a:extLst>
              <a:ext uri="{FF2B5EF4-FFF2-40B4-BE49-F238E27FC236}">
                <a16:creationId xmlns:a16="http://schemas.microsoft.com/office/drawing/2014/main" id="{5C7288D0-FADD-4A11-9EF3-1916DB4950F6}"/>
              </a:ext>
            </a:extLst>
          </p:cNvPr>
          <p:cNvPicPr>
            <a:picLocks noChangeAspect="1"/>
          </p:cNvPicPr>
          <p:nvPr userDrawn="1"/>
        </p:nvPicPr>
        <p:blipFill>
          <a:blip r:embed="rId4"/>
          <a:stretch>
            <a:fillRect/>
          </a:stretch>
        </p:blipFill>
        <p:spPr>
          <a:xfrm>
            <a:off x="6862306" y="-407313"/>
            <a:ext cx="6544588" cy="3048425"/>
          </a:xfrm>
          <a:prstGeom prst="rect">
            <a:avLst/>
          </a:prstGeom>
        </p:spPr>
      </p:pic>
    </p:spTree>
    <p:extLst>
      <p:ext uri="{BB962C8B-B14F-4D97-AF65-F5344CB8AC3E}">
        <p14:creationId xmlns:p14="http://schemas.microsoft.com/office/powerpoint/2010/main" val="1939085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title slide base">
    <p:bg>
      <p:bgRef idx="1001">
        <a:schemeClr val="bg1"/>
      </p:bgRef>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2000" cy="6858000"/>
          </a:xfrm>
          <a:solidFill>
            <a:schemeClr val="bg2"/>
          </a:solidFill>
        </p:spPr>
        <p:txBody>
          <a:bodyPr/>
          <a:lstStyle>
            <a:lvl1pPr>
              <a:defRPr>
                <a:solidFill>
                  <a:schemeClr val="tx1"/>
                </a:solidFill>
              </a:defRPr>
            </a:lvl1pPr>
          </a:lstStyle>
          <a:p>
            <a:r>
              <a:rPr lang="en-US"/>
              <a:t>Place full page image, add mask then overlay title text box</a:t>
            </a:r>
          </a:p>
        </p:txBody>
      </p:sp>
      <p:sp>
        <p:nvSpPr>
          <p:cNvPr id="12" name="Text Placeholder 10">
            <a:extLst>
              <a:ext uri="{FF2B5EF4-FFF2-40B4-BE49-F238E27FC236}">
                <a16:creationId xmlns:a16="http://schemas.microsoft.com/office/drawing/2014/main" id="{527365F7-AA5C-46BA-979D-7193E3A44BE4}"/>
              </a:ext>
            </a:extLst>
          </p:cNvPr>
          <p:cNvSpPr>
            <a:spLocks noGrp="1"/>
          </p:cNvSpPr>
          <p:nvPr>
            <p:ph type="body" sz="quarter" idx="12" hasCustomPrompt="1"/>
          </p:nvPr>
        </p:nvSpPr>
        <p:spPr>
          <a:xfrm>
            <a:off x="647700" y="5359647"/>
            <a:ext cx="7404618" cy="583953"/>
          </a:xfrm>
        </p:spPr>
        <p:txBody>
          <a:bodyPr>
            <a:noAutofit/>
          </a:bodyPr>
          <a:lstStyle>
            <a:lvl1pPr marL="0" indent="0">
              <a:buNone/>
              <a:defRPr sz="3600" b="0"/>
            </a:lvl1pPr>
            <a:lvl2pPr marL="457200" indent="0">
              <a:buNone/>
              <a:defRPr/>
            </a:lvl2pPr>
          </a:lstStyle>
          <a:p>
            <a:pPr lvl="0"/>
            <a:r>
              <a:rPr lang="en-US" dirty="0"/>
              <a:t>Client name</a:t>
            </a:r>
            <a:endParaRPr lang="en-NZ" dirty="0"/>
          </a:p>
        </p:txBody>
      </p:sp>
      <p:sp>
        <p:nvSpPr>
          <p:cNvPr id="11" name="Text Placeholder 10">
            <a:extLst>
              <a:ext uri="{FF2B5EF4-FFF2-40B4-BE49-F238E27FC236}">
                <a16:creationId xmlns:a16="http://schemas.microsoft.com/office/drawing/2014/main" id="{ED3FE179-5A66-40FA-81D3-E60A057AF02D}"/>
              </a:ext>
            </a:extLst>
          </p:cNvPr>
          <p:cNvSpPr>
            <a:spLocks noGrp="1"/>
          </p:cNvSpPr>
          <p:nvPr>
            <p:ph type="body" sz="quarter" idx="11" hasCustomPrompt="1"/>
          </p:nvPr>
        </p:nvSpPr>
        <p:spPr>
          <a:xfrm>
            <a:off x="647700" y="4471396"/>
            <a:ext cx="7404618" cy="857906"/>
          </a:xfrm>
        </p:spPr>
        <p:txBody>
          <a:bodyPr>
            <a:noAutofit/>
          </a:bodyPr>
          <a:lstStyle>
            <a:lvl1pPr marL="0" indent="0">
              <a:buNone/>
              <a:defRPr sz="6600" b="1"/>
            </a:lvl1pPr>
            <a:lvl2pPr marL="457200" indent="0">
              <a:buNone/>
              <a:defRPr/>
            </a:lvl2pPr>
          </a:lstStyle>
          <a:p>
            <a:pPr lvl="0"/>
            <a:r>
              <a:rPr lang="en-US" dirty="0"/>
              <a:t>Click to add title</a:t>
            </a:r>
            <a:endParaRPr lang="en-NZ" dirty="0"/>
          </a:p>
        </p:txBody>
      </p:sp>
      <p:sp>
        <p:nvSpPr>
          <p:cNvPr id="13" name="Text Placeholder 10">
            <a:extLst>
              <a:ext uri="{FF2B5EF4-FFF2-40B4-BE49-F238E27FC236}">
                <a16:creationId xmlns:a16="http://schemas.microsoft.com/office/drawing/2014/main" id="{DCBD07D6-7B90-48AE-A28C-D78C4801CEA4}"/>
              </a:ext>
            </a:extLst>
          </p:cNvPr>
          <p:cNvSpPr>
            <a:spLocks noGrp="1"/>
          </p:cNvSpPr>
          <p:nvPr>
            <p:ph type="body" sz="quarter" idx="13" hasCustomPrompt="1"/>
          </p:nvPr>
        </p:nvSpPr>
        <p:spPr>
          <a:xfrm>
            <a:off x="647700" y="5943713"/>
            <a:ext cx="3426667" cy="914287"/>
          </a:xfrm>
        </p:spPr>
        <p:txBody>
          <a:bodyPr>
            <a:noAutofit/>
          </a:bodyPr>
          <a:lstStyle>
            <a:lvl1pPr marL="0" indent="0">
              <a:buNone/>
              <a:defRPr sz="1800" b="0"/>
            </a:lvl1pPr>
            <a:lvl2pPr marL="457200" indent="0">
              <a:buNone/>
              <a:defRPr/>
            </a:lvl2pPr>
          </a:lstStyle>
          <a:p>
            <a:pPr lvl="0"/>
            <a:r>
              <a:rPr lang="en-US" dirty="0"/>
              <a:t>Date</a:t>
            </a:r>
            <a:endParaRPr lang="en-NZ" dirty="0"/>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lue">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Section</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Section subhead	</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340364"/>
            <a:ext cx="1566332" cy="729587"/>
          </a:xfrm>
          <a:prstGeom prst="rect">
            <a:avLst/>
          </a:prstGeom>
        </p:spPr>
      </p:pic>
      <p:sp>
        <p:nvSpPr>
          <p:cNvPr id="12" name="Slide Number Placeholder 5"/>
          <p:cNvSpPr>
            <a:spLocks noGrp="1"/>
          </p:cNvSpPr>
          <p:nvPr>
            <p:ph type="sldNum" sz="quarter" idx="12"/>
          </p:nvPr>
        </p:nvSpPr>
        <p:spPr>
          <a:xfrm>
            <a:off x="647700" y="6356350"/>
            <a:ext cx="488081" cy="365125"/>
          </a:xfrm>
          <a:prstGeom prst="rect">
            <a:avLst/>
          </a:prstGeom>
        </p:spPr>
        <p:txBody>
          <a:bodyPr anchor="ctr"/>
          <a:lstStyle>
            <a:lvl1pPr>
              <a:defRPr sz="1200">
                <a:solidFill>
                  <a:schemeClr val="tx1"/>
                </a:solidFill>
              </a:defRPr>
            </a:lvl1pPr>
          </a:lstStyle>
          <a:p>
            <a:fld id="{305170EA-E268-A949-A517-0F713A57A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Mid blue">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80225"/>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Section</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Section subhead	</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340364"/>
            <a:ext cx="1566332" cy="729587"/>
          </a:xfrm>
          <a:prstGeom prst="rect">
            <a:avLst/>
          </a:prstGeom>
        </p:spPr>
      </p:pic>
      <p:sp>
        <p:nvSpPr>
          <p:cNvPr id="13" name="Slide Number Placeholder 5"/>
          <p:cNvSpPr>
            <a:spLocks noGrp="1"/>
          </p:cNvSpPr>
          <p:nvPr>
            <p:ph type="sldNum" sz="quarter" idx="12"/>
          </p:nvPr>
        </p:nvSpPr>
        <p:spPr>
          <a:xfrm>
            <a:off x="647700" y="6356350"/>
            <a:ext cx="488081" cy="365125"/>
          </a:xfrm>
          <a:prstGeom prst="rect">
            <a:avLst/>
          </a:prstGeom>
        </p:spPr>
        <p:txBody>
          <a:bodyPr anchor="ctr"/>
          <a:lstStyle>
            <a:lvl1pPr>
              <a:defRPr sz="1200">
                <a:solidFill>
                  <a:schemeClr val="tx1"/>
                </a:solidFill>
              </a:defRPr>
            </a:lvl1pPr>
          </a:lstStyle>
          <a:p>
            <a:fld id="{305170EA-E268-A949-A517-0F713A57A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pale blue">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77050"/>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Section</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Section subhead	</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340364"/>
            <a:ext cx="1566332" cy="729587"/>
          </a:xfrm>
          <a:prstGeom prst="rect">
            <a:avLst/>
          </a:prstGeom>
        </p:spPr>
      </p:pic>
      <p:sp>
        <p:nvSpPr>
          <p:cNvPr id="15" name="Slide Number Placeholder 5"/>
          <p:cNvSpPr>
            <a:spLocks noGrp="1"/>
          </p:cNvSpPr>
          <p:nvPr>
            <p:ph type="sldNum" sz="quarter" idx="12"/>
          </p:nvPr>
        </p:nvSpPr>
        <p:spPr>
          <a:xfrm>
            <a:off x="647700" y="6356350"/>
            <a:ext cx="488081" cy="365125"/>
          </a:xfrm>
          <a:prstGeom prst="rect">
            <a:avLst/>
          </a:prstGeom>
        </p:spPr>
        <p:txBody>
          <a:bodyPr anchor="ctr"/>
          <a:lstStyle>
            <a:lvl1pPr>
              <a:defRPr sz="1200">
                <a:solidFill>
                  <a:schemeClr val="tx1"/>
                </a:solidFill>
              </a:defRPr>
            </a:lvl1pPr>
          </a:lstStyle>
          <a:p>
            <a:fld id="{305170EA-E268-A949-A517-0F713A57A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yellow">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80225"/>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Section</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Section subhead	</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340364"/>
            <a:ext cx="1566332" cy="729587"/>
          </a:xfrm>
          <a:prstGeom prst="rect">
            <a:avLst/>
          </a:prstGeom>
        </p:spPr>
      </p:pic>
      <p:sp>
        <p:nvSpPr>
          <p:cNvPr id="15" name="Slide Number Placeholder 5"/>
          <p:cNvSpPr>
            <a:spLocks noGrp="1"/>
          </p:cNvSpPr>
          <p:nvPr>
            <p:ph type="sldNum" sz="quarter" idx="12"/>
          </p:nvPr>
        </p:nvSpPr>
        <p:spPr>
          <a:xfrm>
            <a:off x="647700" y="6356350"/>
            <a:ext cx="488081" cy="365125"/>
          </a:xfrm>
          <a:prstGeom prst="rect">
            <a:avLst/>
          </a:prstGeom>
        </p:spPr>
        <p:txBody>
          <a:bodyPr anchor="ctr"/>
          <a:lstStyle>
            <a:lvl1pPr>
              <a:defRPr sz="1200">
                <a:solidFill>
                  <a:schemeClr val="tx1"/>
                </a:solidFill>
              </a:defRPr>
            </a:lvl1pPr>
          </a:lstStyle>
          <a:p>
            <a:fld id="{305170EA-E268-A949-A517-0F713A57A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Crimson">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86575"/>
          </a:xfrm>
          <a:prstGeom prst="rect">
            <a:avLst/>
          </a:prstGeom>
        </p:spPr>
      </p:pic>
      <p:sp>
        <p:nvSpPr>
          <p:cNvPr id="6" name="Title 5"/>
          <p:cNvSpPr>
            <a:spLocks noGrp="1"/>
          </p:cNvSpPr>
          <p:nvPr>
            <p:ph type="title" hasCustomPrompt="1"/>
          </p:nvPr>
        </p:nvSpPr>
        <p:spPr>
          <a:xfrm>
            <a:off x="647701" y="3970440"/>
            <a:ext cx="7670800" cy="900250"/>
          </a:xfrm>
          <a:prstGeom prst="rect">
            <a:avLst/>
          </a:prstGeom>
        </p:spPr>
        <p:txBody>
          <a:bodyPr anchor="b" anchorCtr="0">
            <a:noAutofit/>
          </a:bodyPr>
          <a:lstStyle>
            <a:lvl1pPr>
              <a:defRPr sz="6600">
                <a:solidFill>
                  <a:schemeClr val="tx1"/>
                </a:solidFill>
              </a:defRPr>
            </a:lvl1pPr>
          </a:lstStyle>
          <a:p>
            <a:r>
              <a:rPr lang="en-US" dirty="0"/>
              <a:t>Section</a:t>
            </a:r>
          </a:p>
        </p:txBody>
      </p:sp>
      <p:sp>
        <p:nvSpPr>
          <p:cNvPr id="10" name="Text Placeholder 4"/>
          <p:cNvSpPr>
            <a:spLocks noGrp="1"/>
          </p:cNvSpPr>
          <p:nvPr>
            <p:ph type="body" sz="quarter" idx="10" hasCustomPrompt="1"/>
          </p:nvPr>
        </p:nvSpPr>
        <p:spPr>
          <a:xfrm>
            <a:off x="647700" y="4984341"/>
            <a:ext cx="5969000" cy="514759"/>
          </a:xfrm>
        </p:spPr>
        <p:txBody>
          <a:bodyPr>
            <a:noAutofit/>
          </a:bodyPr>
          <a:lstStyle>
            <a:lvl1pPr marL="0" indent="0">
              <a:buFontTx/>
              <a:buNone/>
              <a:defRPr sz="3600" baseline="0">
                <a:solidFill>
                  <a:schemeClr val="tx1"/>
                </a:solidFill>
              </a:defRPr>
            </a:lvl1pPr>
          </a:lstStyle>
          <a:p>
            <a:pPr lvl="0"/>
            <a:r>
              <a:rPr lang="en-US" dirty="0"/>
              <a:t>Section subhead	</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55200" y="5340364"/>
            <a:ext cx="1566332" cy="729587"/>
          </a:xfrm>
          <a:prstGeom prst="rect">
            <a:avLst/>
          </a:prstGeom>
        </p:spPr>
      </p:pic>
      <p:sp>
        <p:nvSpPr>
          <p:cNvPr id="15" name="Slide Number Placeholder 5"/>
          <p:cNvSpPr>
            <a:spLocks noGrp="1"/>
          </p:cNvSpPr>
          <p:nvPr>
            <p:ph type="sldNum" sz="quarter" idx="12"/>
          </p:nvPr>
        </p:nvSpPr>
        <p:spPr>
          <a:xfrm>
            <a:off x="647700" y="6356350"/>
            <a:ext cx="488081" cy="365125"/>
          </a:xfrm>
          <a:prstGeom prst="rect">
            <a:avLst/>
          </a:prstGeom>
        </p:spPr>
        <p:txBody>
          <a:bodyPr anchor="ctr"/>
          <a:lstStyle>
            <a:lvl1pPr>
              <a:defRPr sz="1200">
                <a:solidFill>
                  <a:schemeClr val="tx1"/>
                </a:solidFill>
              </a:defRPr>
            </a:lvl1pPr>
          </a:lstStyle>
          <a:p>
            <a:fld id="{305170EA-E268-A949-A517-0F713A57A88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ection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5000" y="365125"/>
            <a:ext cx="10515600" cy="777875"/>
          </a:xfrm>
          <a:prstGeom prst="rect">
            <a:avLst/>
          </a:prstGeom>
        </p:spPr>
        <p:txBody>
          <a:bodyPr/>
          <a:lstStyle>
            <a:lvl1pPr>
              <a:lnSpc>
                <a:spcPct val="100000"/>
              </a:lnSpc>
              <a:defRPr/>
            </a:lvl1pPr>
          </a:lstStyle>
          <a:p>
            <a:r>
              <a:rPr lang="en-US" dirty="0"/>
              <a:t>Contents</a:t>
            </a:r>
          </a:p>
        </p:txBody>
      </p:sp>
      <p:sp>
        <p:nvSpPr>
          <p:cNvPr id="7" name="Content Placeholder 6"/>
          <p:cNvSpPr>
            <a:spLocks noGrp="1"/>
          </p:cNvSpPr>
          <p:nvPr>
            <p:ph sz="quarter" idx="12" hasCustomPrompt="1"/>
          </p:nvPr>
        </p:nvSpPr>
        <p:spPr>
          <a:xfrm>
            <a:off x="1471613" y="1714500"/>
            <a:ext cx="8637587" cy="3886200"/>
          </a:xfrm>
        </p:spPr>
        <p:txBody>
          <a:bodyPr/>
          <a:lstStyle>
            <a:lvl1pPr>
              <a:lnSpc>
                <a:spcPct val="100000"/>
              </a:lnSpc>
              <a:defRPr>
                <a:solidFill>
                  <a:schemeClr val="tx1"/>
                </a:solidFill>
              </a:defRPr>
            </a:lvl1pPr>
            <a:lvl2pPr>
              <a:lnSpc>
                <a:spcPct val="100000"/>
              </a:lnSpc>
              <a:defRPr/>
            </a:lvl2pPr>
          </a:lstStyle>
          <a:p>
            <a:pPr lvl="0"/>
            <a:r>
              <a:rPr lang="en-US" dirty="0"/>
              <a:t>Section A				1</a:t>
            </a:r>
          </a:p>
          <a:p>
            <a:pPr lvl="0"/>
            <a:r>
              <a:rPr lang="en-US" dirty="0"/>
              <a:t>Section B				2</a:t>
            </a:r>
          </a:p>
          <a:p>
            <a:pPr lvl="0"/>
            <a:r>
              <a:rPr lang="en-US" dirty="0"/>
              <a:t>Section C				3</a:t>
            </a:r>
          </a:p>
        </p:txBody>
      </p:sp>
    </p:spTree>
    <p:extLst>
      <p:ext uri="{BB962C8B-B14F-4D97-AF65-F5344CB8AC3E}">
        <p14:creationId xmlns:p14="http://schemas.microsoft.com/office/powerpoint/2010/main" val="933125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ext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0" y="365125"/>
            <a:ext cx="10515600" cy="777875"/>
          </a:xfrm>
          <a:prstGeom prst="rect">
            <a:avLst/>
          </a:prstGeom>
        </p:spPr>
        <p:txBody>
          <a:bodyPr/>
          <a:lstStyle>
            <a:lvl1pPr>
              <a:lnSpc>
                <a:spcPct val="100000"/>
              </a:lnSpc>
              <a:defRPr/>
            </a:lvl1pPr>
          </a:lstStyle>
          <a:p>
            <a:r>
              <a:rPr lang="en-US"/>
              <a:t>Click to edit Master title style</a:t>
            </a:r>
            <a:endParaRPr lang="en-US" dirty="0"/>
          </a:p>
        </p:txBody>
      </p:sp>
      <p:sp>
        <p:nvSpPr>
          <p:cNvPr id="6" name="Content Placeholder 5"/>
          <p:cNvSpPr>
            <a:spLocks noGrp="1"/>
          </p:cNvSpPr>
          <p:nvPr>
            <p:ph sz="quarter" idx="12"/>
          </p:nvPr>
        </p:nvSpPr>
        <p:spPr>
          <a:xfrm>
            <a:off x="635000" y="1663700"/>
            <a:ext cx="10515600" cy="435610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99684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0" y="6287201"/>
            <a:ext cx="12192000" cy="570799"/>
          </a:xfrm>
          <a:prstGeom prst="rect">
            <a:avLst/>
          </a:prstGeom>
        </p:spPr>
      </p:pic>
      <p:sp>
        <p:nvSpPr>
          <p:cNvPr id="3" name="Text Placeholder 2"/>
          <p:cNvSpPr>
            <a:spLocks noGrp="1"/>
          </p:cNvSpPr>
          <p:nvPr>
            <p:ph type="body" idx="1"/>
          </p:nvPr>
        </p:nvSpPr>
        <p:spPr>
          <a:xfrm>
            <a:off x="635000" y="1409700"/>
            <a:ext cx="10515600" cy="4779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171760" y="6370084"/>
            <a:ext cx="833971" cy="388458"/>
          </a:xfrm>
          <a:prstGeom prst="rect">
            <a:avLst/>
          </a:prstGeom>
        </p:spPr>
      </p:pic>
      <p:pic>
        <p:nvPicPr>
          <p:cNvPr id="11" name="Picture 10"/>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1171760" y="6370084"/>
            <a:ext cx="833970" cy="388458"/>
          </a:xfrm>
          <a:prstGeom prst="rect">
            <a:avLst/>
          </a:prstGeom>
        </p:spPr>
      </p:pic>
      <p:sp>
        <p:nvSpPr>
          <p:cNvPr id="5" name="Title Placeholder 4"/>
          <p:cNvSpPr>
            <a:spLocks noGrp="1"/>
          </p:cNvSpPr>
          <p:nvPr>
            <p:ph type="title"/>
          </p:nvPr>
        </p:nvSpPr>
        <p:spPr>
          <a:xfrm>
            <a:off x="635000" y="365125"/>
            <a:ext cx="10515600" cy="908050"/>
          </a:xfrm>
          <a:prstGeom prst="rect">
            <a:avLst/>
          </a:prstGeom>
        </p:spPr>
        <p:txBody>
          <a:bodyPr vert="horz" lIns="91440" tIns="45720" rIns="91440" bIns="45720" rtlCol="0" anchor="ctr">
            <a:normAutofit/>
          </a:bodyPr>
          <a:lstStyle/>
          <a:p>
            <a:r>
              <a:rPr lang="en-US" dirty="0"/>
              <a:t>Click to edit Master title style</a:t>
            </a:r>
          </a:p>
        </p:txBody>
      </p:sp>
      <p:sp>
        <p:nvSpPr>
          <p:cNvPr id="13" name="Slide Number Placeholder 5"/>
          <p:cNvSpPr txBox="1">
            <a:spLocks/>
          </p:cNvSpPr>
          <p:nvPr userDrawn="1"/>
        </p:nvSpPr>
        <p:spPr>
          <a:xfrm>
            <a:off x="624304" y="6370084"/>
            <a:ext cx="471905" cy="387533"/>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05170EA-E268-A949-A517-0F713A57A88A}" type="slidenum">
              <a:rPr lang="en-US" sz="1200" smtClean="0">
                <a:solidFill>
                  <a:schemeClr val="bg2"/>
                </a:solidFill>
              </a:rPr>
              <a:pPr/>
              <a:t>‹#›</a:t>
            </a:fld>
            <a:endParaRPr lang="en-US" sz="1200" dirty="0">
              <a:solidFill>
                <a:schemeClr val="bg2"/>
              </a:solidFill>
            </a:endParaRPr>
          </a:p>
        </p:txBody>
      </p:sp>
      <p:sp>
        <p:nvSpPr>
          <p:cNvPr id="2" name="TextBox 1"/>
          <p:cNvSpPr txBox="1"/>
          <p:nvPr userDrawn="1"/>
        </p:nvSpPr>
        <p:spPr>
          <a:xfrm>
            <a:off x="1106905" y="6370084"/>
            <a:ext cx="5360397" cy="388458"/>
          </a:xfrm>
          <a:prstGeom prst="rect">
            <a:avLst/>
          </a:prstGeom>
        </p:spPr>
        <p:txBody>
          <a:bodyPr vert="horz" wrap="square" lIns="91440" tIns="45720" rIns="91440" bIns="45720" rtlCol="0" anchor="ctr" anchorCtr="0">
            <a:noAutofit/>
          </a:bodyPr>
          <a:lstStyle/>
          <a:p>
            <a:r>
              <a:rPr lang="en-US" sz="1200" dirty="0">
                <a:solidFill>
                  <a:schemeClr val="bg2"/>
                </a:solidFill>
              </a:rPr>
              <a:t>CAPE – Latin America – </a:t>
            </a:r>
            <a:r>
              <a:rPr lang="en-NZ" sz="1200" dirty="0">
                <a:solidFill>
                  <a:schemeClr val="bg2"/>
                </a:solidFill>
              </a:rPr>
              <a:t>General Public and Businesses Report</a:t>
            </a:r>
            <a:r>
              <a:rPr lang="en-US" sz="1200" dirty="0">
                <a:solidFill>
                  <a:schemeClr val="bg2"/>
                </a:solidFill>
              </a:rPr>
              <a:t> – November 2019 </a:t>
            </a:r>
          </a:p>
        </p:txBody>
      </p:sp>
    </p:spTree>
    <p:extLst>
      <p:ext uri="{BB962C8B-B14F-4D97-AF65-F5344CB8AC3E}">
        <p14:creationId xmlns:p14="http://schemas.microsoft.com/office/powerpoint/2010/main" val="1721947171"/>
      </p:ext>
    </p:extLst>
  </p:cSld>
  <p:clrMap bg1="lt1" tx1="dk1" bg2="lt2" tx2="dk2" accent1="accent1" accent2="accent2" accent3="accent3" accent4="accent4" accent5="accent5" accent6="accent6" hlink="hlink" folHlink="folHlink"/>
  <p:sldLayoutIdLst>
    <p:sldLayoutId id="2147484045" r:id="rId1"/>
    <p:sldLayoutId id="2147484067" r:id="rId2"/>
    <p:sldLayoutId id="2147484061" r:id="rId3"/>
    <p:sldLayoutId id="2147484060" r:id="rId4"/>
    <p:sldLayoutId id="2147484062" r:id="rId5"/>
    <p:sldLayoutId id="2147484063" r:id="rId6"/>
    <p:sldLayoutId id="2147484064" r:id="rId7"/>
    <p:sldLayoutId id="2147484072" r:id="rId8"/>
    <p:sldLayoutId id="2147484066" r:id="rId9"/>
    <p:sldLayoutId id="2147484068" r:id="rId10"/>
    <p:sldLayoutId id="2147484071" r:id="rId11"/>
    <p:sldLayoutId id="2147484074" r:id="rId12"/>
    <p:sldLayoutId id="2147484048" r:id="rId13"/>
    <p:sldLayoutId id="2147484049" r:id="rId14"/>
    <p:sldLayoutId id="2147484073" r:id="rId15"/>
    <p:sldLayoutId id="2147484065" r:id="rId16"/>
  </p:sldLayoutIdLst>
  <p:hf hdr="0" dt="0"/>
  <p:txStyles>
    <p:titleStyle>
      <a:lvl1pPr algn="l" defTabSz="914400" rtl="0" eaLnBrk="1" latinLnBrk="0" hangingPunct="1">
        <a:lnSpc>
          <a:spcPct val="100000"/>
        </a:lnSpc>
        <a:spcBef>
          <a:spcPct val="0"/>
        </a:spcBef>
        <a:buNone/>
        <a:defRPr sz="4400" b="1" i="0" kern="1200">
          <a:solidFill>
            <a:schemeClr val="bg2">
              <a:lumMod val="25000"/>
            </a:schemeClr>
          </a:solidFill>
          <a:latin typeface="Calibri" charset="0"/>
          <a:ea typeface="Calibri" charset="0"/>
          <a:cs typeface="Calibri" charset="0"/>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chart" Target="../charts/chart29.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slideLayout" Target="../slideLayouts/slideLayout11.xml"/><Relationship Id="rId1" Type="http://schemas.openxmlformats.org/officeDocument/2006/relationships/tags" Target="../tags/tag1.xml"/><Relationship Id="rId4" Type="http://schemas.openxmlformats.org/officeDocument/2006/relationships/image" Target="../media/image25.emf"/></Relationships>
</file>

<file path=ppt/slides/_rels/slide72.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slideLayout" Target="../slideLayouts/slideLayout11.xml"/><Relationship Id="rId1" Type="http://schemas.openxmlformats.org/officeDocument/2006/relationships/tags" Target="../tags/tag2.xml"/><Relationship Id="rId4" Type="http://schemas.openxmlformats.org/officeDocument/2006/relationships/image" Target="../media/image2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5.svg"/><Relationship Id="rId11" Type="http://schemas.openxmlformats.org/officeDocument/2006/relationships/image" Target="../media/image20.sv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sv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1" y="3970440"/>
            <a:ext cx="9748156" cy="900250"/>
          </a:xfrm>
        </p:spPr>
        <p:txBody>
          <a:bodyPr/>
          <a:lstStyle/>
          <a:p>
            <a:r>
              <a:rPr lang="en-US" dirty="0"/>
              <a:t>General Public and Businesses Report </a:t>
            </a:r>
            <a:endParaRPr lang="en-NZ" dirty="0"/>
          </a:p>
        </p:txBody>
      </p:sp>
      <p:sp>
        <p:nvSpPr>
          <p:cNvPr id="5" name="Text Placeholder 4">
            <a:extLst>
              <a:ext uri="{FF2B5EF4-FFF2-40B4-BE49-F238E27FC236}">
                <a16:creationId xmlns:a16="http://schemas.microsoft.com/office/drawing/2014/main" id="{176E21F3-9193-4CB4-AE78-B679C37D6345}"/>
              </a:ext>
            </a:extLst>
          </p:cNvPr>
          <p:cNvSpPr>
            <a:spLocks noGrp="1"/>
          </p:cNvSpPr>
          <p:nvPr>
            <p:ph type="body" sz="quarter" idx="10"/>
          </p:nvPr>
        </p:nvSpPr>
        <p:spPr/>
        <p:txBody>
          <a:bodyPr/>
          <a:lstStyle/>
          <a:p>
            <a:r>
              <a:rPr lang="en-NZ" dirty="0"/>
              <a:t>CAPE – Latin America</a:t>
            </a:r>
          </a:p>
        </p:txBody>
      </p:sp>
      <p:sp>
        <p:nvSpPr>
          <p:cNvPr id="6" name="Text Placeholder 5">
            <a:extLst>
              <a:ext uri="{FF2B5EF4-FFF2-40B4-BE49-F238E27FC236}">
                <a16:creationId xmlns:a16="http://schemas.microsoft.com/office/drawing/2014/main" id="{061AF29F-EF5B-4C55-9E6E-405ECF7B7D4D}"/>
              </a:ext>
            </a:extLst>
          </p:cNvPr>
          <p:cNvSpPr>
            <a:spLocks noGrp="1"/>
          </p:cNvSpPr>
          <p:nvPr>
            <p:ph type="body" sz="quarter" idx="11"/>
          </p:nvPr>
        </p:nvSpPr>
        <p:spPr/>
        <p:txBody>
          <a:bodyPr/>
          <a:lstStyle/>
          <a:p>
            <a:r>
              <a:rPr lang="en-NZ" dirty="0"/>
              <a:t>November 2019</a:t>
            </a:r>
          </a:p>
        </p:txBody>
      </p:sp>
    </p:spTree>
    <p:extLst>
      <p:ext uri="{BB962C8B-B14F-4D97-AF65-F5344CB8AC3E}">
        <p14:creationId xmlns:p14="http://schemas.microsoft.com/office/powerpoint/2010/main" val="30081983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General public – Importance and awareness of Latin America</a:t>
            </a:r>
            <a:endParaRPr lang="en-NZ" sz="4500" dirty="0"/>
          </a:p>
        </p:txBody>
      </p:sp>
    </p:spTree>
    <p:extLst>
      <p:ext uri="{BB962C8B-B14F-4D97-AF65-F5344CB8AC3E}">
        <p14:creationId xmlns:p14="http://schemas.microsoft.com/office/powerpoint/2010/main" val="2984153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More think Latin America is important to New Zealand than not important – </a:t>
            </a:r>
            <a:br>
              <a:rPr lang="en-NZ" sz="2400" dirty="0"/>
            </a:br>
            <a:r>
              <a:rPr lang="en-NZ" sz="2400" dirty="0"/>
              <a:t>Over half (57%) think it is important and just over one-third (36%) think it is not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As you may be aware, Latin America refers to the countries of the Americas south of the US border that were former colonies of Spain or Portugal.  The term covers Mexico, almost all of central and South America, and the Spanish speaking islands of the Caribbean.</a:t>
            </a:r>
          </a:p>
          <a:p>
            <a:r>
              <a:rPr lang="en-NZ" sz="1400" dirty="0"/>
              <a:t>In general, how important do you think Latin America is to New Zealand?  (Q1)</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2830937972"/>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Close to two-thirds (63%) of males think Latin America is important to New Zealand compared to 52% of females.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Similarly, close to two-thirds (63%) of those working full-time think Latin America is important to New Zealand compared to 50% of those not in paid employment.</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(n=72), 82% think Latin America is important to New Zealand compared to 55% of those who have not visited.</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Likewise, those who are likely to visit Latin America in the next five years, close to three-quarters (74%) think Latin America is important to New Zealand compared to 49% who are not likely to visit. </a:t>
            </a:r>
          </a:p>
        </p:txBody>
      </p:sp>
    </p:spTree>
    <p:extLst>
      <p:ext uri="{BB962C8B-B14F-4D97-AF65-F5344CB8AC3E}">
        <p14:creationId xmlns:p14="http://schemas.microsoft.com/office/powerpoint/2010/main" val="1338323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Just over one-third (37%) have some awareness of the differences between individual Latin American nations while 61% do not</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Which of the following best describes your awareness of the differences between individual Latin American nations?  (Q2)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1052804634"/>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7" name="Content Placeholder 3">
            <a:extLst>
              <a:ext uri="{FF2B5EF4-FFF2-40B4-BE49-F238E27FC236}">
                <a16:creationId xmlns:a16="http://schemas.microsoft.com/office/drawing/2014/main" id="{A562F504-692E-4F68-A002-62BC3EA23106}"/>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43% of males declared to have some awareness of the differences between individual Latin American nations compared to 31% of females.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(n=72), 84% declared to have some awareness of the differences between individual Latin American nations compared to 33% of those who have not visited.</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Just over half (54%) of those who are likely to visit Latin America in the next five years declared to have some awareness compared to around one-quarter (26%) who are not likely to visit.  </a:t>
            </a:r>
          </a:p>
        </p:txBody>
      </p:sp>
    </p:spTree>
    <p:extLst>
      <p:ext uri="{BB962C8B-B14F-4D97-AF65-F5344CB8AC3E}">
        <p14:creationId xmlns:p14="http://schemas.microsoft.com/office/powerpoint/2010/main" val="3270537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‘Travel and leisure’ is seen as the strongest link between New Zealand and Latin America followed by ‘Business and trade’</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What do you feel is the strongest link between New Zealand and Latin America today?  (Q8)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1150082008"/>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think Latin America is important to New Zealand are more likely to feel that ‘Business and trade’ is the strongest link between New Zealand and Latin America at 36% followed by ‘Travel and leisure’ at 28%.</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think Latin America is NOT important to New Zealand are more likely to feel that ‘Travel and leisure’ is the strongest link between New Zealand and Latin America at 42% followed by ‘Business and trade’ at 15%.</a:t>
            </a:r>
          </a:p>
          <a:p>
            <a:pPr marL="230400" indent="-230400" algn="l">
              <a:spcBef>
                <a:spcPts val="1000"/>
              </a:spcBef>
              <a:buSzPct val="150000"/>
              <a:buFont typeface="Arial" panose="020B0604020202020204" pitchFamily="34" charset="0"/>
              <a:buChar char="•"/>
            </a:pPr>
            <a:endParaRPr lang="en-US" sz="1400" i="0" dirty="0">
              <a:solidFill>
                <a:srgbClr val="333333"/>
              </a:solidFill>
              <a:latin typeface="Calibri" panose="020F0502020204030204" pitchFamily="34" charset="0"/>
            </a:endParaRPr>
          </a:p>
          <a:p>
            <a:pPr marL="230400" indent="-230400" algn="l">
              <a:spcBef>
                <a:spcPts val="1000"/>
              </a:spcBef>
              <a:buSzPct val="150000"/>
              <a:buFont typeface="Arial" panose="020B0604020202020204" pitchFamily="34" charset="0"/>
              <a:buChar char="•"/>
            </a:pPr>
            <a:endParaRPr lang="en-US" sz="1400" i="0" dirty="0">
              <a:solidFill>
                <a:srgbClr val="333333"/>
              </a:solidFill>
              <a:latin typeface="Calibri" panose="020F0502020204030204" pitchFamily="34" charset="0"/>
            </a:endParaRPr>
          </a:p>
        </p:txBody>
      </p:sp>
    </p:spTree>
    <p:extLst>
      <p:ext uri="{BB962C8B-B14F-4D97-AF65-F5344CB8AC3E}">
        <p14:creationId xmlns:p14="http://schemas.microsoft.com/office/powerpoint/2010/main" val="1346237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28773" y="365125"/>
            <a:ext cx="11527605" cy="777875"/>
          </a:xfrm>
        </p:spPr>
        <p:txBody>
          <a:bodyPr anchor="t" anchorCtr="0">
            <a:noAutofit/>
          </a:bodyPr>
          <a:lstStyle/>
          <a:p>
            <a:r>
              <a:rPr lang="en-NZ" sz="2400" dirty="0"/>
              <a:t>‘Culture’, ‘Happy/ Fun/ Friendly’ and ‘’Vibrant/ Energy’ are the positive top of mind terms used to describe Latin America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When you think POSITIVELY about Latin America, what SINGLE POSITIVE WORD comes to mind?  (Q3)</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pic>
        <p:nvPicPr>
          <p:cNvPr id="2" name="Picture 1">
            <a:extLst>
              <a:ext uri="{FF2B5EF4-FFF2-40B4-BE49-F238E27FC236}">
                <a16:creationId xmlns:a16="http://schemas.microsoft.com/office/drawing/2014/main" id="{5E3608E7-48F1-4F21-8B07-EDA270C677C7}"/>
              </a:ext>
            </a:extLst>
          </p:cNvPr>
          <p:cNvPicPr>
            <a:picLocks noChangeAspect="1"/>
          </p:cNvPicPr>
          <p:nvPr/>
        </p:nvPicPr>
        <p:blipFill>
          <a:blip r:embed="rId3"/>
          <a:stretch>
            <a:fillRect/>
          </a:stretch>
        </p:blipFill>
        <p:spPr>
          <a:xfrm>
            <a:off x="1840173" y="1037565"/>
            <a:ext cx="8612571" cy="5760000"/>
          </a:xfrm>
          <a:prstGeom prst="rect">
            <a:avLst/>
          </a:prstGeom>
        </p:spPr>
      </p:pic>
    </p:spTree>
    <p:extLst>
      <p:ext uri="{BB962C8B-B14F-4D97-AF65-F5344CB8AC3E}">
        <p14:creationId xmlns:p14="http://schemas.microsoft.com/office/powerpoint/2010/main" val="1255965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‘Drugs’ and ‘Crime’ are the negative top of mind terms used to describe Latin America, followed by ‘Poverty/ Inequality’</a:t>
            </a:r>
            <a:r>
              <a:rPr lang="en-NZ" sz="2400" dirty="0">
                <a:highlight>
                  <a:srgbClr val="FFFF00"/>
                </a:highlight>
              </a:rPr>
              <a: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When you think NEGATIVELY about Latin America, what SINGLE NEGATIVE WORD comes to mind?  (Q4)</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pic>
        <p:nvPicPr>
          <p:cNvPr id="2" name="Picture 1">
            <a:extLst>
              <a:ext uri="{FF2B5EF4-FFF2-40B4-BE49-F238E27FC236}">
                <a16:creationId xmlns:a16="http://schemas.microsoft.com/office/drawing/2014/main" id="{F2434B7D-5C5A-4050-A73A-6369A01ECF14}"/>
              </a:ext>
            </a:extLst>
          </p:cNvPr>
          <p:cNvPicPr>
            <a:picLocks noChangeAspect="1"/>
          </p:cNvPicPr>
          <p:nvPr/>
        </p:nvPicPr>
        <p:blipFill>
          <a:blip r:embed="rId3"/>
          <a:stretch>
            <a:fillRect/>
          </a:stretch>
        </p:blipFill>
        <p:spPr>
          <a:xfrm>
            <a:off x="1740851" y="754062"/>
            <a:ext cx="9150857" cy="6120000"/>
          </a:xfrm>
          <a:prstGeom prst="rect">
            <a:avLst/>
          </a:prstGeom>
        </p:spPr>
      </p:pic>
    </p:spTree>
    <p:extLst>
      <p:ext uri="{BB962C8B-B14F-4D97-AF65-F5344CB8AC3E}">
        <p14:creationId xmlns:p14="http://schemas.microsoft.com/office/powerpoint/2010/main" val="3755649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28773" y="365125"/>
            <a:ext cx="11537879" cy="777875"/>
          </a:xfrm>
        </p:spPr>
        <p:txBody>
          <a:bodyPr anchor="t" anchorCtr="0">
            <a:noAutofit/>
          </a:bodyPr>
          <a:lstStyle/>
          <a:p>
            <a:r>
              <a:rPr lang="en-NZ" sz="2400" dirty="0"/>
              <a:t>A relatively even split between those who rate their intercultural skills highly (50%) and those who rate their skills not highly (48%)</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How highly do you rate your own intercultural skills (for example foreign language skills, cultural awareness and sensitivity)?   (Q14)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1096470027"/>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7" name="Content Placeholder 3">
            <a:extLst>
              <a:ext uri="{FF2B5EF4-FFF2-40B4-BE49-F238E27FC236}">
                <a16:creationId xmlns:a16="http://schemas.microsoft.com/office/drawing/2014/main" id="{4464CC0F-8136-4798-9FF3-4673854746FD}"/>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who rated their own intercultural skills more highly:</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Aucklanders (60%) vs. rest of NZ (45%)</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aged 18-29 (60%) or 30-44 (65%) vs. 60+ (35%)</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(83%) vs. those who have not (48%)</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(74%) vs. those who are not (39%)</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with a university qualification (66%) vs. those with no formal qualification or a secondary school qualification (36%)</a:t>
            </a:r>
          </a:p>
          <a:p>
            <a:pPr algn="l" defTabSz="540000">
              <a:buSzPct val="150000"/>
            </a:pPr>
            <a:r>
              <a:rPr lang="en-US" sz="1400" i="0" dirty="0">
                <a:solidFill>
                  <a:srgbClr val="333333"/>
                </a:solidFill>
                <a:latin typeface="Calibri" panose="020F0502020204030204" pitchFamily="34" charset="0"/>
              </a:rPr>
              <a:t> </a:t>
            </a:r>
          </a:p>
        </p:txBody>
      </p:sp>
    </p:spTree>
    <p:extLst>
      <p:ext uri="{BB962C8B-B14F-4D97-AF65-F5344CB8AC3E}">
        <p14:creationId xmlns:p14="http://schemas.microsoft.com/office/powerpoint/2010/main" val="18457453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General public – Knowledge and information sources of Latin America</a:t>
            </a:r>
            <a:endParaRPr lang="en-NZ" sz="4500" dirty="0"/>
          </a:p>
        </p:txBody>
      </p:sp>
    </p:spTree>
    <p:extLst>
      <p:ext uri="{BB962C8B-B14F-4D97-AF65-F5344CB8AC3E}">
        <p14:creationId xmlns:p14="http://schemas.microsoft.com/office/powerpoint/2010/main" val="15388469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Much less likely to be up to date with developments in Latin American politics, economics, business or culture – 25% “up to date” vs. 74% “not up to date”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up to date are you with developments in Latin American politics, economics, business or culture?  (Q5) </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1243536662"/>
              </p:ext>
            </p:extLst>
          </p:nvPr>
        </p:nvGraphicFramePr>
        <p:xfrm>
          <a:off x="1054800" y="2160000"/>
          <a:ext cx="5156199" cy="3606423"/>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A9B76B48-7981-49FA-BFAB-37E8B53A4890}"/>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Males are more likely than females to declare that they are very or quite up to date with developments in Latin American politics, economics, business or culture (33% vs. 17%).</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Unsurprisingly, close to three-quarters (73%) of those who have visited Latin America in the past five years, are more likely to be up to date than those who have not visited (21%).</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those who are likely to visit Latin America in the next five years 41% declared that they are up to date versus 15% of those who are not likely to visit.</a:t>
            </a:r>
          </a:p>
        </p:txBody>
      </p:sp>
    </p:spTree>
    <p:extLst>
      <p:ext uri="{BB962C8B-B14F-4D97-AF65-F5344CB8AC3E}">
        <p14:creationId xmlns:p14="http://schemas.microsoft.com/office/powerpoint/2010/main" val="3404773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Over half (54%) source their information about Latin America from traditional media followed by 38% from social media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416796"/>
            <a:ext cx="10008279" cy="627103"/>
          </a:xfrm>
        </p:spPr>
        <p:txBody>
          <a:bodyPr lIns="36000" tIns="36000" rIns="36000" anchor="t" anchorCtr="0"/>
          <a:lstStyle/>
          <a:p>
            <a:pPr lvl="0"/>
            <a:r>
              <a:rPr lang="en-NZ" sz="1400" dirty="0"/>
              <a:t>In general, what are your main sources of information about Latin America?  (Q6)</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  Multiple response question.</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754432360"/>
              </p:ext>
            </p:extLst>
          </p:nvPr>
        </p:nvGraphicFramePr>
        <p:xfrm>
          <a:off x="1054800" y="2160000"/>
          <a:ext cx="7196571" cy="3606423"/>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B7CEA1AB-5A5F-417C-AAAF-1241F6EC4FA0}"/>
              </a:ext>
            </a:extLst>
          </p:cNvPr>
          <p:cNvSpPr txBox="1">
            <a:spLocks/>
          </p:cNvSpPr>
          <p:nvPr/>
        </p:nvSpPr>
        <p:spPr>
          <a:xfrm>
            <a:off x="8638162" y="2160000"/>
            <a:ext cx="2512437" cy="3306945"/>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Unsurprisingly, as age increased, so too did the use of traditional media:</a:t>
            </a:r>
          </a:p>
          <a:p>
            <a:pPr algn="l" defTabSz="468000">
              <a:buSzPct val="150000"/>
            </a:pPr>
            <a:r>
              <a:rPr lang="en-US" sz="1400" i="0" dirty="0">
                <a:solidFill>
                  <a:srgbClr val="333333"/>
                </a:solidFill>
                <a:latin typeface="Calibri" panose="020F0502020204030204" pitchFamily="34" charset="0"/>
              </a:rPr>
              <a:t>	- 36% of those aged 18-29</a:t>
            </a:r>
          </a:p>
          <a:p>
            <a:pPr algn="l" defTabSz="468000">
              <a:buSzPct val="150000"/>
            </a:pPr>
            <a:r>
              <a:rPr lang="en-US" sz="1400" i="0" dirty="0">
                <a:solidFill>
                  <a:srgbClr val="333333"/>
                </a:solidFill>
                <a:latin typeface="Calibri" panose="020F0502020204030204" pitchFamily="34" charset="0"/>
              </a:rPr>
              <a:t>	- 46% of those aged 30-44</a:t>
            </a:r>
          </a:p>
          <a:p>
            <a:pPr algn="l" defTabSz="468000">
              <a:buSzPct val="150000"/>
            </a:pPr>
            <a:r>
              <a:rPr lang="en-US" sz="1400" i="0" dirty="0">
                <a:solidFill>
                  <a:srgbClr val="333333"/>
                </a:solidFill>
                <a:latin typeface="Calibri" panose="020F0502020204030204" pitchFamily="34" charset="0"/>
              </a:rPr>
              <a:t>	- 58% of those aged 45-59 </a:t>
            </a:r>
          </a:p>
          <a:p>
            <a:pPr algn="l" defTabSz="468000">
              <a:buSzPct val="150000"/>
            </a:pPr>
            <a:r>
              <a:rPr lang="en-US" sz="1400" i="0" dirty="0">
                <a:solidFill>
                  <a:srgbClr val="333333"/>
                </a:solidFill>
                <a:latin typeface="Calibri" panose="020F0502020204030204" pitchFamily="34" charset="0"/>
              </a:rPr>
              <a:t>	- 72% of those aged 60 plus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And, as age increased, the use of social media decreased:</a:t>
            </a:r>
          </a:p>
          <a:p>
            <a:pPr algn="l" defTabSz="468000">
              <a:buSzPct val="150000"/>
            </a:pPr>
            <a:r>
              <a:rPr lang="en-US" sz="1400" i="0" dirty="0">
                <a:solidFill>
                  <a:srgbClr val="333333"/>
                </a:solidFill>
                <a:latin typeface="Calibri" panose="020F0502020204030204" pitchFamily="34" charset="0"/>
              </a:rPr>
              <a:t>	- 54% of those aged 18-29</a:t>
            </a:r>
          </a:p>
          <a:p>
            <a:pPr algn="l" defTabSz="468000">
              <a:buSzPct val="150000"/>
            </a:pPr>
            <a:r>
              <a:rPr lang="en-US" sz="1400" i="0" dirty="0">
                <a:solidFill>
                  <a:srgbClr val="333333"/>
                </a:solidFill>
                <a:latin typeface="Calibri" panose="020F0502020204030204" pitchFamily="34" charset="0"/>
              </a:rPr>
              <a:t>	- 47% of those aged 30-44</a:t>
            </a:r>
          </a:p>
          <a:p>
            <a:pPr algn="l" defTabSz="468000">
              <a:buSzPct val="150000"/>
            </a:pPr>
            <a:r>
              <a:rPr lang="en-US" sz="1400" i="0" dirty="0">
                <a:solidFill>
                  <a:srgbClr val="333333"/>
                </a:solidFill>
                <a:latin typeface="Calibri" panose="020F0502020204030204" pitchFamily="34" charset="0"/>
              </a:rPr>
              <a:t>	- 31% of those aged 45-59 </a:t>
            </a:r>
          </a:p>
          <a:p>
            <a:pPr algn="l" defTabSz="468000">
              <a:buSzPct val="150000"/>
            </a:pPr>
            <a:r>
              <a:rPr lang="en-US" sz="1400" i="0" dirty="0">
                <a:solidFill>
                  <a:srgbClr val="333333"/>
                </a:solidFill>
                <a:latin typeface="Calibri" panose="020F0502020204030204" pitchFamily="34" charset="0"/>
              </a:rPr>
              <a:t>	- 25% of those aged 60 plus</a:t>
            </a:r>
          </a:p>
        </p:txBody>
      </p:sp>
    </p:spTree>
    <p:extLst>
      <p:ext uri="{BB962C8B-B14F-4D97-AF65-F5344CB8AC3E}">
        <p14:creationId xmlns:p14="http://schemas.microsoft.com/office/powerpoint/2010/main" val="2709908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AA6B0-A026-4C08-B959-3932AA9CE5F2}"/>
              </a:ext>
            </a:extLst>
          </p:cNvPr>
          <p:cNvSpPr>
            <a:spLocks noGrp="1"/>
          </p:cNvSpPr>
          <p:nvPr>
            <p:ph type="title"/>
          </p:nvPr>
        </p:nvSpPr>
        <p:spPr>
          <a:xfrm>
            <a:off x="339047" y="365125"/>
            <a:ext cx="10811553" cy="777875"/>
          </a:xfrm>
        </p:spPr>
        <p:txBody>
          <a:bodyPr anchor="ctr" anchorCtr="0">
            <a:normAutofit/>
          </a:bodyPr>
          <a:lstStyle/>
          <a:p>
            <a:r>
              <a:rPr lang="en-NZ" sz="3200" dirty="0"/>
              <a:t>Contents</a:t>
            </a:r>
          </a:p>
        </p:txBody>
      </p:sp>
      <p:sp>
        <p:nvSpPr>
          <p:cNvPr id="3" name="Content Placeholder 2">
            <a:extLst>
              <a:ext uri="{FF2B5EF4-FFF2-40B4-BE49-F238E27FC236}">
                <a16:creationId xmlns:a16="http://schemas.microsoft.com/office/drawing/2014/main" id="{3F0879AC-D464-4F78-BFE5-C9C455082F27}"/>
              </a:ext>
            </a:extLst>
          </p:cNvPr>
          <p:cNvSpPr>
            <a:spLocks noGrp="1"/>
          </p:cNvSpPr>
          <p:nvPr>
            <p:ph sz="quarter" idx="12"/>
          </p:nvPr>
        </p:nvSpPr>
        <p:spPr>
          <a:xfrm>
            <a:off x="555101" y="990102"/>
            <a:ext cx="10934148" cy="5349875"/>
          </a:xfrm>
        </p:spPr>
        <p:txBody>
          <a:bodyPr>
            <a:normAutofit fontScale="92500" lnSpcReduction="10000"/>
          </a:bodyPr>
          <a:lstStyle/>
          <a:p>
            <a:r>
              <a:rPr lang="en-US" sz="1800" dirty="0"/>
              <a:t>Research objectives</a:t>
            </a:r>
            <a:endParaRPr lang="en-NZ" sz="1800" dirty="0"/>
          </a:p>
          <a:p>
            <a:r>
              <a:rPr lang="en-NZ" sz="1800" dirty="0"/>
              <a:t>Methodology </a:t>
            </a:r>
          </a:p>
          <a:p>
            <a:r>
              <a:rPr lang="en-US" sz="1800" dirty="0"/>
              <a:t>General public </a:t>
            </a:r>
          </a:p>
          <a:p>
            <a:pPr lvl="1"/>
            <a:r>
              <a:rPr lang="en-US" sz="1800" dirty="0"/>
              <a:t>Importance and awareness of Latin America</a:t>
            </a:r>
          </a:p>
          <a:p>
            <a:pPr lvl="1"/>
            <a:r>
              <a:rPr lang="en-US" sz="1800" dirty="0"/>
              <a:t>Knowledge and information sources of Latin America</a:t>
            </a:r>
          </a:p>
          <a:p>
            <a:pPr lvl="1"/>
            <a:r>
              <a:rPr lang="en-US" sz="1800" dirty="0"/>
              <a:t>Visitation and personal experience with Latin America </a:t>
            </a:r>
          </a:p>
          <a:p>
            <a:pPr lvl="1"/>
            <a:r>
              <a:rPr lang="en-US" sz="1800" dirty="0"/>
              <a:t>Education</a:t>
            </a:r>
          </a:p>
          <a:p>
            <a:pPr lvl="1"/>
            <a:r>
              <a:rPr lang="en-US" sz="1800" dirty="0"/>
              <a:t>New Zealand’s business relationship with Latin America</a:t>
            </a:r>
          </a:p>
          <a:p>
            <a:r>
              <a:rPr lang="en-US" sz="1800" dirty="0"/>
              <a:t>Business</a:t>
            </a:r>
          </a:p>
          <a:p>
            <a:pPr lvl="1"/>
            <a:r>
              <a:rPr lang="en-US" sz="1800" dirty="0"/>
              <a:t>Importance and awareness of Latin America</a:t>
            </a:r>
          </a:p>
          <a:p>
            <a:pPr lvl="1"/>
            <a:r>
              <a:rPr lang="en-US" sz="1800" dirty="0"/>
              <a:t>Knowledge and information sources of Latin America</a:t>
            </a:r>
          </a:p>
          <a:p>
            <a:pPr lvl="1"/>
            <a:r>
              <a:rPr lang="en-US" sz="1800" dirty="0"/>
              <a:t>Visitation and personal experience with Latin America </a:t>
            </a:r>
          </a:p>
          <a:p>
            <a:pPr lvl="1"/>
            <a:r>
              <a:rPr lang="en-US" sz="1800" dirty="0"/>
              <a:t>Education</a:t>
            </a:r>
          </a:p>
          <a:p>
            <a:pPr lvl="1"/>
            <a:r>
              <a:rPr lang="en-US" sz="1800" dirty="0"/>
              <a:t>Business success in Latin America</a:t>
            </a:r>
          </a:p>
          <a:p>
            <a:pPr lvl="1"/>
            <a:r>
              <a:rPr lang="en-US" sz="1800" dirty="0"/>
              <a:t>New Zealand’s business relationship with Latin America</a:t>
            </a:r>
          </a:p>
          <a:p>
            <a:r>
              <a:rPr lang="en-NZ" sz="1800" dirty="0"/>
              <a:t>Conclusion  </a:t>
            </a:r>
          </a:p>
        </p:txBody>
      </p:sp>
    </p:spTree>
    <p:extLst>
      <p:ext uri="{BB962C8B-B14F-4D97-AF65-F5344CB8AC3E}">
        <p14:creationId xmlns:p14="http://schemas.microsoft.com/office/powerpoint/2010/main" val="3850397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‘Lack of news’ is seen as the biggest barrier to increasing awareness of Latin American nations followed by ‘Lack of Spanish or Portuguese’ and ‘Lack of prior knowledge’</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500" dirty="0"/>
              <a:t>What are the barriers to increasing your awareness of Latin American nations?  (Q7)</a:t>
            </a:r>
          </a:p>
          <a:p>
            <a:r>
              <a:rPr lang="en-NZ" sz="1500" dirty="0"/>
              <a:t> </a:t>
            </a:r>
          </a:p>
          <a:p>
            <a:r>
              <a:rPr lang="en-NZ" sz="15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  Multiple response question.</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8251370" y="2160001"/>
            <a:ext cx="3420073" cy="3409220"/>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Compared to those aged 60 and over, younger respondents (those aged 18-29), were more likely to select:</a:t>
            </a:r>
          </a:p>
          <a:p>
            <a:pPr algn="l" defTabSz="324000">
              <a:buSzPct val="150000"/>
            </a:pPr>
            <a:r>
              <a:rPr lang="en-US" sz="1400" i="0" dirty="0">
                <a:solidFill>
                  <a:srgbClr val="333333"/>
                </a:solidFill>
                <a:latin typeface="Calibri" panose="020F0502020204030204" pitchFamily="34" charset="0"/>
              </a:rPr>
              <a:t>	- Lack of prior knowledge (42%)</a:t>
            </a:r>
          </a:p>
          <a:p>
            <a:pPr algn="l" defTabSz="324000">
              <a:buSzPct val="150000"/>
            </a:pPr>
            <a:r>
              <a:rPr lang="en-US" sz="1400" i="0" dirty="0">
                <a:solidFill>
                  <a:srgbClr val="333333"/>
                </a:solidFill>
                <a:latin typeface="Calibri" panose="020F0502020204030204" pitchFamily="34" charset="0"/>
              </a:rPr>
              <a:t>	- Lack of Spanish or Portuguese (39%)</a:t>
            </a:r>
          </a:p>
          <a:p>
            <a:pPr algn="l" defTabSz="324000">
              <a:buSzPct val="150000"/>
            </a:pPr>
            <a:r>
              <a:rPr lang="en-US" sz="1400" i="0" dirty="0">
                <a:solidFill>
                  <a:srgbClr val="333333"/>
                </a:solidFill>
                <a:latin typeface="Calibri" panose="020F0502020204030204" pitchFamily="34" charset="0"/>
              </a:rPr>
              <a:t>	- Lack of peers to share views with (28%)</a:t>
            </a:r>
          </a:p>
          <a:p>
            <a:pPr algn="l" defTabSz="324000">
              <a:buSzPct val="150000"/>
            </a:pPr>
            <a:r>
              <a:rPr lang="en-US" sz="1400" i="0" dirty="0">
                <a:solidFill>
                  <a:srgbClr val="333333"/>
                </a:solidFill>
                <a:latin typeface="Calibri" panose="020F0502020204030204" pitchFamily="34" charset="0"/>
              </a:rPr>
              <a:t>	- Lack of resources to guide you (27%)</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And, compared to those unlikely to visit in the next five years, those likely to visit, were more likely to select:</a:t>
            </a:r>
          </a:p>
          <a:p>
            <a:pPr algn="l" defTabSz="324000">
              <a:buSzPct val="150000"/>
            </a:pPr>
            <a:r>
              <a:rPr lang="en-US" sz="1400" i="0" dirty="0">
                <a:solidFill>
                  <a:srgbClr val="333333"/>
                </a:solidFill>
                <a:latin typeface="Calibri" panose="020F0502020204030204" pitchFamily="34" charset="0"/>
              </a:rPr>
              <a:t>	- Lack of Spanish or Portuguese (36%)</a:t>
            </a:r>
          </a:p>
          <a:p>
            <a:pPr algn="l" defTabSz="324000">
              <a:buSzPct val="150000"/>
            </a:pPr>
            <a:r>
              <a:rPr lang="en-US" sz="1400" i="0" dirty="0">
                <a:solidFill>
                  <a:srgbClr val="333333"/>
                </a:solidFill>
                <a:latin typeface="Calibri" panose="020F0502020204030204" pitchFamily="34" charset="0"/>
              </a:rPr>
              <a:t>	- Lack of resources to guide you (28%) </a:t>
            </a:r>
          </a:p>
          <a:p>
            <a:pPr algn="l" defTabSz="324000">
              <a:buSzPct val="150000"/>
            </a:pPr>
            <a:r>
              <a:rPr lang="en-US" sz="1400" i="0" dirty="0">
                <a:solidFill>
                  <a:srgbClr val="333333"/>
                </a:solidFill>
                <a:latin typeface="Calibri" panose="020F0502020204030204" pitchFamily="34" charset="0"/>
              </a:rPr>
              <a:t>	- Lack of peers to share views with (23%)</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4138831605"/>
              </p:ext>
            </p:extLst>
          </p:nvPr>
        </p:nvGraphicFramePr>
        <p:xfrm>
          <a:off x="1054800" y="2160000"/>
          <a:ext cx="7196571" cy="36064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6285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General public – Visitation </a:t>
            </a:r>
            <a:r>
              <a:rPr lang="en-US" sz="4800" dirty="0"/>
              <a:t>and </a:t>
            </a:r>
            <a:r>
              <a:rPr lang="en-US" sz="4500" dirty="0"/>
              <a:t>personal experience with Latin America</a:t>
            </a:r>
            <a:endParaRPr lang="en-NZ" sz="4500" dirty="0"/>
          </a:p>
        </p:txBody>
      </p:sp>
    </p:spTree>
    <p:extLst>
      <p:ext uri="{BB962C8B-B14F-4D97-AF65-F5344CB8AC3E}">
        <p14:creationId xmlns:p14="http://schemas.microsoft.com/office/powerpoint/2010/main" val="41470257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07056" cy="777875"/>
          </a:xfrm>
        </p:spPr>
        <p:txBody>
          <a:bodyPr anchor="t" anchorCtr="0">
            <a:normAutofit/>
          </a:bodyPr>
          <a:lstStyle/>
          <a:p>
            <a:r>
              <a:rPr lang="en-NZ" sz="2400" dirty="0"/>
              <a:t>Less than one in ten have visited Latin America in the past five years</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Have you visited Latin America in the past five years?  (Q9)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4"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have visited Latin America in the past five years:</a:t>
            </a:r>
          </a:p>
          <a:p>
            <a:pPr marL="396000" indent="-230400" algn="l" defTabSz="432000">
              <a:buSzPct val="150000"/>
            </a:pPr>
            <a:r>
              <a:rPr lang="en-US" sz="1400" i="0" dirty="0">
                <a:solidFill>
                  <a:srgbClr val="333333"/>
                </a:solidFill>
                <a:latin typeface="Calibri" panose="020F0502020204030204" pitchFamily="34" charset="0"/>
              </a:rPr>
              <a:t>	- Aucklanders (11%) vs. rest of NZ (5%)</a:t>
            </a:r>
          </a:p>
          <a:p>
            <a:pPr marL="396000" indent="-230400" algn="l" defTabSz="432000">
              <a:buSzPct val="150000"/>
            </a:pPr>
            <a:r>
              <a:rPr lang="en-US" sz="1400" i="0" dirty="0">
                <a:solidFill>
                  <a:srgbClr val="333333"/>
                </a:solidFill>
                <a:latin typeface="Calibri" panose="020F0502020204030204" pitchFamily="34" charset="0"/>
              </a:rPr>
              <a:t>	- Males (9%) vs. females (5%)</a:t>
            </a:r>
          </a:p>
          <a:p>
            <a:pPr marL="396000" indent="-230400" algn="l" defTabSz="432000">
              <a:buSzPct val="150000"/>
            </a:pPr>
            <a:r>
              <a:rPr lang="en-US" sz="1400" i="0" dirty="0">
                <a:solidFill>
                  <a:srgbClr val="333333"/>
                </a:solidFill>
                <a:latin typeface="Calibri" panose="020F0502020204030204" pitchFamily="34" charset="0"/>
              </a:rPr>
              <a:t>	- Those aged 30-44 (11%) vs. 60+ (3%)</a:t>
            </a:r>
          </a:p>
          <a:p>
            <a:pPr marL="396000" indent="-230400" algn="l" defTabSz="432000">
              <a:buSzPct val="150000"/>
            </a:pPr>
            <a:r>
              <a:rPr lang="en-US" sz="1400" i="0" dirty="0">
                <a:solidFill>
                  <a:srgbClr val="333333"/>
                </a:solidFill>
                <a:latin typeface="Calibri" panose="020F0502020204030204" pitchFamily="34" charset="0"/>
              </a:rPr>
              <a:t>	- Those working full-time (12%)  vs. not working (2%)</a:t>
            </a:r>
          </a:p>
          <a:p>
            <a:pPr marL="396000" indent="-230400" algn="l" defTabSz="432000">
              <a:buSzPct val="150000"/>
            </a:pPr>
            <a:r>
              <a:rPr lang="en-US" sz="1400" i="0" dirty="0">
                <a:solidFill>
                  <a:srgbClr val="333333"/>
                </a:solidFill>
                <a:latin typeface="Calibri" panose="020F0502020204030204" pitchFamily="34" charset="0"/>
              </a:rPr>
              <a:t>    	- Household income of $100k or more (11%)</a:t>
            </a:r>
          </a:p>
          <a:p>
            <a:pPr marL="396000" indent="-230400" algn="l" defTabSz="432000">
              <a:buSzPct val="150000"/>
            </a:pPr>
            <a:r>
              <a:rPr lang="en-US" sz="1400" i="0" dirty="0">
                <a:solidFill>
                  <a:srgbClr val="333333"/>
                </a:solidFill>
                <a:latin typeface="Calibri" panose="020F0502020204030204" pitchFamily="34" charset="0"/>
              </a:rPr>
              <a:t>	- Those who home is owned freehold (11%)</a:t>
            </a:r>
          </a:p>
          <a:p>
            <a:pPr algn="l" defTabSz="540000">
              <a:buSzPct val="150000"/>
            </a:pPr>
            <a:r>
              <a:rPr lang="en-US" sz="1400" i="0" dirty="0">
                <a:solidFill>
                  <a:srgbClr val="333333"/>
                </a:solidFill>
                <a:latin typeface="Calibri" panose="020F0502020204030204" pitchFamily="34" charset="0"/>
              </a:rPr>
              <a:t> </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809214900"/>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853131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Just over two-thirds (68%) are NOT likely to travel to Latin America in the next five years compared to 30% who are likely</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likely is it that you will travel to Latin America in the next five years?  (Q10)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1828671978"/>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0921B216-C216-4788-B9F6-2CD4F923F011}"/>
              </a:ext>
            </a:extLst>
          </p:cNvPr>
          <p:cNvSpPr txBox="1">
            <a:spLocks/>
          </p:cNvSpPr>
          <p:nvPr/>
        </p:nvSpPr>
        <p:spPr>
          <a:xfrm>
            <a:off x="6814455" y="2160000"/>
            <a:ext cx="4610407"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who are more likely to travel to Latin America in the next five years are:</a:t>
            </a:r>
          </a:p>
          <a:p>
            <a:pPr marL="396000" lvl="1">
              <a:spcBef>
                <a:spcPts val="0"/>
              </a:spcBef>
              <a:buClrTx/>
              <a:buSzPct val="150000"/>
              <a:buFont typeface="Symbol" panose="05050102010706020507" pitchFamily="18" charset="2"/>
              <a:buChar char="-"/>
            </a:pPr>
            <a:r>
              <a:rPr lang="en-US" sz="1400" dirty="0"/>
              <a:t>Aucklanders (40%) vs. rest of NZ (25%)</a:t>
            </a:r>
          </a:p>
          <a:p>
            <a:pPr marL="396000" lvl="1">
              <a:spcBef>
                <a:spcPts val="0"/>
              </a:spcBef>
              <a:buClrTx/>
              <a:buSzPct val="150000"/>
              <a:buFont typeface="Symbol" panose="05050102010706020507" pitchFamily="18" charset="2"/>
              <a:buChar char="-"/>
            </a:pPr>
            <a:r>
              <a:rPr lang="en-US" sz="1400" dirty="0"/>
              <a:t>Males (35%) vs. females (25%)</a:t>
            </a:r>
          </a:p>
          <a:p>
            <a:pPr marL="396000" lvl="1">
              <a:spcBef>
                <a:spcPts val="0"/>
              </a:spcBef>
              <a:buClrTx/>
              <a:buSzPct val="150000"/>
              <a:buFont typeface="Symbol" panose="05050102010706020507" pitchFamily="18" charset="2"/>
              <a:buChar char="-"/>
            </a:pPr>
            <a:r>
              <a:rPr lang="en-US" sz="1400" dirty="0"/>
              <a:t>Those aged 18-29 (48%) vs. 60+ (15%)</a:t>
            </a:r>
          </a:p>
          <a:p>
            <a:pPr marL="396000" lvl="1">
              <a:spcBef>
                <a:spcPts val="0"/>
              </a:spcBef>
              <a:buClrTx/>
              <a:buSzPct val="150000"/>
              <a:buFont typeface="Symbol" panose="05050102010706020507" pitchFamily="18" charset="2"/>
              <a:buChar char="-"/>
            </a:pPr>
            <a:r>
              <a:rPr lang="en-US" sz="1400" dirty="0"/>
              <a:t>Those working full-time (42%)  vs. not working (15%)</a:t>
            </a:r>
          </a:p>
          <a:p>
            <a:pPr marL="396000" lvl="1">
              <a:spcBef>
                <a:spcPts val="0"/>
              </a:spcBef>
              <a:buClrTx/>
              <a:buSzPct val="150000"/>
              <a:buFont typeface="Symbol" panose="05050102010706020507" pitchFamily="18" charset="2"/>
              <a:buChar char="-"/>
            </a:pPr>
            <a:r>
              <a:rPr lang="en-US" sz="1400" dirty="0"/>
              <a:t>Those who have visited (86%) vs. those who haven’t (25%)</a:t>
            </a:r>
          </a:p>
          <a:p>
            <a:pPr marL="396000" lvl="1">
              <a:spcBef>
                <a:spcPts val="0"/>
              </a:spcBef>
              <a:buClrTx/>
              <a:buSzPct val="150000"/>
              <a:buFont typeface="Symbol" panose="05050102010706020507" pitchFamily="18" charset="2"/>
              <a:buChar char="-"/>
            </a:pPr>
            <a:r>
              <a:rPr lang="en-US" sz="1400" dirty="0"/>
              <a:t>Household income of $100k or more (38%)</a:t>
            </a:r>
          </a:p>
          <a:p>
            <a:pPr marL="396000" lvl="1">
              <a:spcBef>
                <a:spcPts val="0"/>
              </a:spcBef>
              <a:buClrTx/>
              <a:buSzPct val="150000"/>
              <a:buFont typeface="Symbol" panose="05050102010706020507" pitchFamily="18" charset="2"/>
              <a:buChar char="-"/>
            </a:pPr>
            <a:r>
              <a:rPr lang="en-US" sz="1400" dirty="0"/>
              <a:t>Those with dependents (37%) vs. those without (26%)</a:t>
            </a:r>
          </a:p>
          <a:p>
            <a:pPr marL="396000" lvl="1">
              <a:spcBef>
                <a:spcPts val="0"/>
              </a:spcBef>
              <a:buClrTx/>
              <a:buSzPct val="150000"/>
              <a:buFont typeface="Symbol" panose="05050102010706020507" pitchFamily="18" charset="2"/>
              <a:buChar char="-"/>
            </a:pPr>
            <a:r>
              <a:rPr lang="en-US" sz="1400" dirty="0"/>
              <a:t>Those with a university qualification (40%) vs. those with no formal qualification or a secondary school qualification (19%)</a:t>
            </a:r>
          </a:p>
          <a:p>
            <a:pPr algn="l" defTabSz="540000">
              <a:buSzPct val="150000"/>
            </a:pPr>
            <a:r>
              <a:rPr lang="en-US" sz="1400" i="0" dirty="0">
                <a:solidFill>
                  <a:srgbClr val="333333"/>
                </a:solidFill>
                <a:latin typeface="Calibri" panose="020F0502020204030204" pitchFamily="34" charset="0"/>
              </a:rPr>
              <a:t> </a:t>
            </a:r>
          </a:p>
        </p:txBody>
      </p:sp>
    </p:spTree>
    <p:extLst>
      <p:ext uri="{BB962C8B-B14F-4D97-AF65-F5344CB8AC3E}">
        <p14:creationId xmlns:p14="http://schemas.microsoft.com/office/powerpoint/2010/main" val="16848480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507057" cy="777875"/>
          </a:xfrm>
        </p:spPr>
        <p:txBody>
          <a:bodyPr anchor="t" anchorCtr="0">
            <a:normAutofit/>
          </a:bodyPr>
          <a:lstStyle/>
          <a:p>
            <a:r>
              <a:rPr lang="en-NZ" sz="2400" dirty="0"/>
              <a:t>Four out of 10 are aware that there are direct flights to Chile and Argentina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Are you aware that there are direct flights from Auckland to Santiago (Chile) and Buenos Aires (Argentina)?</a:t>
            </a:r>
            <a:r>
              <a:rPr lang="en-NZ" sz="1400" dirty="0"/>
              <a:t>  (Q20)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1379971551"/>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DE039C60-6598-4E01-AC28-EDD5733868B3}"/>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aware are:</a:t>
            </a:r>
          </a:p>
          <a:p>
            <a:pPr marL="396000" lvl="1">
              <a:spcBef>
                <a:spcPts val="0"/>
              </a:spcBef>
              <a:buClrTx/>
              <a:buFont typeface="Symbol" panose="05050102010706020507" pitchFamily="18" charset="2"/>
              <a:buChar char="-"/>
            </a:pPr>
            <a:r>
              <a:rPr lang="en-US" sz="1400" dirty="0"/>
              <a:t>Aucklanders (47%) vs. rest of NZ (37%)</a:t>
            </a:r>
            <a:endParaRPr lang="en-NZ" sz="1400" dirty="0"/>
          </a:p>
          <a:p>
            <a:pPr marL="396000" lvl="1">
              <a:spcBef>
                <a:spcPts val="0"/>
              </a:spcBef>
              <a:buClrTx/>
              <a:buFont typeface="Symbol" panose="05050102010706020507" pitchFamily="18" charset="2"/>
              <a:buChar char="-"/>
            </a:pPr>
            <a:r>
              <a:rPr lang="en-US" sz="1400" dirty="0"/>
              <a:t>Males (45%) vs. females (36%)</a:t>
            </a:r>
            <a:endParaRPr lang="en-NZ" sz="1400" dirty="0"/>
          </a:p>
          <a:p>
            <a:pPr marL="396000" lvl="1">
              <a:spcBef>
                <a:spcPts val="0"/>
              </a:spcBef>
              <a:buClrTx/>
              <a:buFont typeface="Symbol" panose="05050102010706020507" pitchFamily="18" charset="2"/>
              <a:buChar char="-"/>
            </a:pPr>
            <a:r>
              <a:rPr lang="en-US" sz="1400" dirty="0"/>
              <a:t>Those aged 60+ (51%)</a:t>
            </a:r>
            <a:endParaRPr lang="en-NZ" sz="1400" dirty="0"/>
          </a:p>
          <a:p>
            <a:pPr marL="396000" lvl="1">
              <a:spcBef>
                <a:spcPts val="0"/>
              </a:spcBef>
              <a:buClrTx/>
              <a:buFont typeface="Symbol" panose="05050102010706020507" pitchFamily="18" charset="2"/>
              <a:buChar char="-"/>
            </a:pPr>
            <a:r>
              <a:rPr lang="en-US" sz="1400" dirty="0"/>
              <a:t>Those who have visited before (78%) vs. those who have not (37%)</a:t>
            </a:r>
            <a:endParaRPr lang="en-NZ" sz="1400" dirty="0"/>
          </a:p>
          <a:p>
            <a:pPr marL="396000" lvl="1">
              <a:spcBef>
                <a:spcPts val="0"/>
              </a:spcBef>
              <a:buClrTx/>
              <a:buFont typeface="Symbol" panose="05050102010706020507" pitchFamily="18" charset="2"/>
              <a:buChar char="-"/>
            </a:pPr>
            <a:r>
              <a:rPr lang="en-US" sz="1400" dirty="0"/>
              <a:t>Those likely to visit in the next five year (55%) vs. those who are not (31%)</a:t>
            </a:r>
            <a:endParaRPr lang="en-NZ" sz="1400" dirty="0"/>
          </a:p>
          <a:p>
            <a:pPr marL="396000" lvl="1">
              <a:spcBef>
                <a:spcPts val="0"/>
              </a:spcBef>
              <a:buClrTx/>
              <a:buFont typeface="Symbol" panose="05050102010706020507" pitchFamily="18" charset="2"/>
              <a:buChar char="-"/>
            </a:pPr>
            <a:r>
              <a:rPr lang="en-US" sz="1400" dirty="0"/>
              <a:t>Those who own their own home (47%)</a:t>
            </a:r>
            <a:endParaRPr lang="en-NZ" sz="1400" dirty="0"/>
          </a:p>
          <a:p>
            <a:pPr marL="396000" lvl="1">
              <a:spcBef>
                <a:spcPts val="0"/>
              </a:spcBef>
              <a:buClrTx/>
              <a:buFont typeface="Symbol" panose="05050102010706020507" pitchFamily="18" charset="2"/>
              <a:buChar char="-"/>
            </a:pPr>
            <a:r>
              <a:rPr lang="en-US" sz="1400" dirty="0"/>
              <a:t>Those with a university qualification (47%) vs. those with no formal qualification or a secondary school qualification (32%)</a:t>
            </a:r>
            <a:endParaRPr lang="en-NZ" sz="1400" dirty="0"/>
          </a:p>
          <a:p>
            <a:pPr algn="l" defTabSz="540000">
              <a:buSzPct val="150000"/>
            </a:pPr>
            <a:r>
              <a:rPr lang="en-US" sz="1400" i="0" dirty="0">
                <a:solidFill>
                  <a:srgbClr val="333333"/>
                </a:solidFill>
                <a:latin typeface="Calibri" panose="020F0502020204030204" pitchFamily="34" charset="0"/>
              </a:rPr>
              <a:t> </a:t>
            </a:r>
          </a:p>
        </p:txBody>
      </p:sp>
    </p:spTree>
    <p:extLst>
      <p:ext uri="{BB962C8B-B14F-4D97-AF65-F5344CB8AC3E}">
        <p14:creationId xmlns:p14="http://schemas.microsoft.com/office/powerpoint/2010/main" val="4119804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37879" cy="777875"/>
          </a:xfrm>
        </p:spPr>
        <p:txBody>
          <a:bodyPr anchor="t" anchorCtr="0">
            <a:noAutofit/>
          </a:bodyPr>
          <a:lstStyle/>
          <a:p>
            <a:r>
              <a:rPr lang="en-NZ" sz="2400" dirty="0"/>
              <a:t>Over half (58%) believe it is important to personally visit Latin America or know Latin Americans to encourage an interest in the region</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How important is personal experience of visiting Latin America or knowing Latin Americans in encouraging an interest in this region?  (Q16)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3185947993"/>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B4394F96-1924-4114-98D7-D7F9BD391DBC}"/>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believe it its important are:</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who have visited before (88%) vs. those who have not (56%) </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(84%) vs. those who are not (46%) </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with a university qualification (70%) vs. those with no formal qualification or a secondary school qualification (44%)</a:t>
            </a:r>
            <a:endParaRPr lang="en-US" sz="1400" i="0" dirty="0">
              <a:solidFill>
                <a:srgbClr val="333333"/>
              </a:solidFill>
              <a:latin typeface="Calibri" panose="020F0502020204030204" pitchFamily="34" charset="0"/>
            </a:endParaRPr>
          </a:p>
        </p:txBody>
      </p:sp>
    </p:spTree>
    <p:extLst>
      <p:ext uri="{BB962C8B-B14F-4D97-AF65-F5344CB8AC3E}">
        <p14:creationId xmlns:p14="http://schemas.microsoft.com/office/powerpoint/2010/main" val="4061111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1" y="5418241"/>
            <a:ext cx="10695214" cy="900250"/>
          </a:xfrm>
        </p:spPr>
        <p:txBody>
          <a:bodyPr/>
          <a:lstStyle/>
          <a:p>
            <a:r>
              <a:rPr lang="en-US" sz="4500" dirty="0"/>
              <a:t>General public – Education</a:t>
            </a:r>
            <a:endParaRPr lang="en-NZ" sz="4500" dirty="0"/>
          </a:p>
        </p:txBody>
      </p:sp>
    </p:spTree>
    <p:extLst>
      <p:ext uri="{BB962C8B-B14F-4D97-AF65-F5344CB8AC3E}">
        <p14:creationId xmlns:p14="http://schemas.microsoft.com/office/powerpoint/2010/main" val="2051574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Support for New Zealand children learning more than one language is strong with over half </a:t>
            </a:r>
            <a:r>
              <a:rPr lang="en-NZ" sz="2400" u="sng" dirty="0"/>
              <a:t>strongly</a:t>
            </a:r>
            <a:r>
              <a:rPr lang="en-NZ" sz="2400" dirty="0"/>
              <a:t> supporting this idea and just over one-third somewhat supporting</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strongly do you support New Zealand children learning more than one language?   (Q11)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3216726736"/>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7" name="Content Placeholder 3">
            <a:extLst>
              <a:ext uri="{FF2B5EF4-FFF2-40B4-BE49-F238E27FC236}">
                <a16:creationId xmlns:a16="http://schemas.microsoft.com/office/drawing/2014/main" id="{17CB8643-1944-4D45-8BE9-0CE8BEE42C3E}"/>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a:t>
            </a:r>
            <a:r>
              <a:rPr lang="en-US" sz="1400" i="0" u="sng" dirty="0">
                <a:solidFill>
                  <a:srgbClr val="333333"/>
                </a:solidFill>
                <a:latin typeface="Calibri" panose="020F0502020204030204" pitchFamily="34" charset="0"/>
              </a:rPr>
              <a:t>strongly</a:t>
            </a:r>
            <a:r>
              <a:rPr lang="en-US" sz="1400" i="0" dirty="0">
                <a:solidFill>
                  <a:srgbClr val="333333"/>
                </a:solidFill>
                <a:latin typeface="Calibri" panose="020F0502020204030204" pitchFamily="34" charset="0"/>
              </a:rPr>
              <a:t> support are:</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(72%) vs. those who are not (53%) </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with a university qualification (65%)</a:t>
            </a:r>
            <a:endParaRPr lang="en-US" sz="1400" i="0" dirty="0">
              <a:solidFill>
                <a:srgbClr val="333333"/>
              </a:solidFill>
              <a:latin typeface="Calibri" panose="020F0502020204030204" pitchFamily="34" charset="0"/>
            </a:endParaRPr>
          </a:p>
          <a:p>
            <a:pPr algn="l" defTabSz="540000">
              <a:buSzPct val="150000"/>
            </a:pPr>
            <a:r>
              <a:rPr lang="en-US" sz="1400" i="0" dirty="0">
                <a:solidFill>
                  <a:srgbClr val="333333"/>
                </a:solidFill>
                <a:latin typeface="Calibri" panose="020F0502020204030204" pitchFamily="34" charset="0"/>
              </a:rPr>
              <a:t>   	</a:t>
            </a:r>
          </a:p>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No difference between those with dependents and those without dependents.</a:t>
            </a:r>
          </a:p>
          <a:p>
            <a:pPr marL="230400" indent="-230400" algn="l">
              <a:buSzPct val="150000"/>
              <a:buFont typeface="Arial" panose="020B0604020202020204" pitchFamily="34" charset="0"/>
              <a:buChar char="•"/>
            </a:pPr>
            <a:endParaRPr lang="en-US" sz="1400" i="0" dirty="0">
              <a:solidFill>
                <a:srgbClr val="333333"/>
              </a:solidFill>
              <a:latin typeface="Calibri" panose="020F0502020204030204" pitchFamily="34" charset="0"/>
            </a:endParaRPr>
          </a:p>
          <a:p>
            <a:pPr marL="230400" indent="-230400" algn="l">
              <a:buSzPct val="150000"/>
              <a:buFont typeface="Arial" panose="020B0604020202020204" pitchFamily="34" charset="0"/>
              <a:buChar char="•"/>
            </a:pPr>
            <a:endParaRPr lang="en-US" sz="1400" i="0" dirty="0">
              <a:solidFill>
                <a:srgbClr val="333333"/>
              </a:solidFill>
              <a:latin typeface="Calibri" panose="020F0502020204030204" pitchFamily="34" charset="0"/>
            </a:endParaRPr>
          </a:p>
          <a:p>
            <a:pPr algn="l" defTabSz="540000">
              <a:buSzPct val="150000"/>
            </a:pPr>
            <a:endParaRPr lang="en-US" sz="1400" i="0" dirty="0">
              <a:solidFill>
                <a:srgbClr val="333333"/>
              </a:solidFill>
              <a:latin typeface="Calibri" panose="020F0502020204030204" pitchFamily="34" charset="0"/>
            </a:endParaRPr>
          </a:p>
        </p:txBody>
      </p:sp>
    </p:spTree>
    <p:extLst>
      <p:ext uri="{BB962C8B-B14F-4D97-AF65-F5344CB8AC3E}">
        <p14:creationId xmlns:p14="http://schemas.microsoft.com/office/powerpoint/2010/main" val="2149119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Around half (49%) believe it is important for New Zealanders to learn Spanish or Portuguese</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500" dirty="0"/>
              <a:t>How important is it for New Zealanders to learn Spanish or Portuguese?   (Q12) </a:t>
            </a:r>
          </a:p>
          <a:p>
            <a:r>
              <a:rPr lang="en-NZ" sz="15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2177245761"/>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7" name="Content Placeholder 3">
            <a:extLst>
              <a:ext uri="{FF2B5EF4-FFF2-40B4-BE49-F238E27FC236}">
                <a16:creationId xmlns:a16="http://schemas.microsoft.com/office/drawing/2014/main" id="{5208A2CE-68DD-435F-A59E-8AAE42AD33E2}"/>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believe it is important are:</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Aucklanders (57%) vs. rest of NZ (45%)</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(82%) vs. those who have not (46%)</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(71%) vs. those who are not (38%) </a:t>
            </a:r>
          </a:p>
        </p:txBody>
      </p:sp>
    </p:spTree>
    <p:extLst>
      <p:ext uri="{BB962C8B-B14F-4D97-AF65-F5344CB8AC3E}">
        <p14:creationId xmlns:p14="http://schemas.microsoft.com/office/powerpoint/2010/main" val="29311067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Less than 5% are fluent or competent in Spanish or Portuguese and just over one-third 37% are willing to learn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Which ONE of the following best describes your understanding of Spanish or Portuguese languages?   (Q13)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3960556578"/>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B2028714-816E-4666-86DD-97C18374E3E8}"/>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who are willing to learn are more likely to be:</a:t>
            </a:r>
          </a:p>
          <a:p>
            <a:pPr marL="396000" indent="-230400" algn="l" defTabSz="432000">
              <a:buClrTx/>
              <a:buSzPct val="100000"/>
              <a:buFont typeface="Symbol" panose="05050102010706020507" pitchFamily="18" charset="2"/>
              <a:buChar char="-"/>
            </a:pPr>
            <a:r>
              <a:rPr lang="en-US" sz="1400" i="0" dirty="0">
                <a:solidFill>
                  <a:srgbClr val="333333"/>
                </a:solidFill>
                <a:latin typeface="Calibri" panose="020F0502020204030204" pitchFamily="34" charset="0"/>
              </a:rPr>
              <a:t>18-29 (51%) or 30-44 (45%) vs. 60+ at 18%</a:t>
            </a:r>
          </a:p>
          <a:p>
            <a:pPr marL="396000" indent="-230400" algn="l" defTabSz="432000">
              <a:buClrTx/>
              <a:buSzPct val="100000"/>
              <a:buFont typeface="Symbol" panose="05050102010706020507" pitchFamily="18" charset="2"/>
              <a:buChar char="-"/>
            </a:pPr>
            <a:r>
              <a:rPr lang="en-US" sz="1400" i="0" dirty="0">
                <a:solidFill>
                  <a:srgbClr val="333333"/>
                </a:solidFill>
                <a:latin typeface="Calibri" panose="020F0502020204030204" pitchFamily="34" charset="0"/>
              </a:rPr>
              <a:t>Likely to visit in the next 5 years (62%) vs. 28% of those not likely to visit</a:t>
            </a:r>
          </a:p>
          <a:p>
            <a:pPr marL="396000" indent="-230400" algn="l" defTabSz="432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with children in the household (45%) vs. those without (33%)</a:t>
            </a:r>
          </a:p>
          <a:p>
            <a:pPr marL="396000" indent="-230400" algn="l" defTabSz="432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with a university qualification (45%) vs. those with no formal qualification or a secondary school qualification (27%)</a:t>
            </a: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a:p>
            <a:pPr algn="l" defTabSz="432000">
              <a:buSzPct val="150000"/>
            </a:pPr>
            <a:endParaRPr lang="en-US" sz="1400" i="0" dirty="0">
              <a:solidFill>
                <a:srgbClr val="333333"/>
              </a:solidFill>
              <a:latin typeface="Calibri" panose="020F0502020204030204" pitchFamily="34" charset="0"/>
            </a:endParaRPr>
          </a:p>
        </p:txBody>
      </p:sp>
    </p:spTree>
    <p:extLst>
      <p:ext uri="{BB962C8B-B14F-4D97-AF65-F5344CB8AC3E}">
        <p14:creationId xmlns:p14="http://schemas.microsoft.com/office/powerpoint/2010/main" val="2945269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1F337-53D6-463B-B07A-34088E2FFF2B}"/>
              </a:ext>
            </a:extLst>
          </p:cNvPr>
          <p:cNvSpPr>
            <a:spLocks noGrp="1"/>
          </p:cNvSpPr>
          <p:nvPr>
            <p:ph type="title"/>
          </p:nvPr>
        </p:nvSpPr>
        <p:spPr>
          <a:xfrm>
            <a:off x="339047" y="365125"/>
            <a:ext cx="10811553" cy="777875"/>
          </a:xfrm>
        </p:spPr>
        <p:txBody>
          <a:bodyPr>
            <a:normAutofit/>
          </a:bodyPr>
          <a:lstStyle/>
          <a:p>
            <a:r>
              <a:rPr lang="en-US" sz="3200" dirty="0"/>
              <a:t>Research objectives</a:t>
            </a:r>
            <a:endParaRPr lang="en-NZ" sz="3200" dirty="0"/>
          </a:p>
        </p:txBody>
      </p:sp>
      <p:sp>
        <p:nvSpPr>
          <p:cNvPr id="3" name="Content Placeholder 2">
            <a:extLst>
              <a:ext uri="{FF2B5EF4-FFF2-40B4-BE49-F238E27FC236}">
                <a16:creationId xmlns:a16="http://schemas.microsoft.com/office/drawing/2014/main" id="{FBA6F9F8-C975-492C-B01C-B6983DE0E957}"/>
              </a:ext>
            </a:extLst>
          </p:cNvPr>
          <p:cNvSpPr>
            <a:spLocks noGrp="1"/>
          </p:cNvSpPr>
          <p:nvPr>
            <p:ph sz="quarter" idx="12"/>
          </p:nvPr>
        </p:nvSpPr>
        <p:spPr/>
        <p:txBody>
          <a:bodyPr>
            <a:normAutofit/>
          </a:bodyPr>
          <a:lstStyle/>
          <a:p>
            <a:r>
              <a:rPr lang="en-NZ" sz="1700" dirty="0"/>
              <a:t>In 2018, the Centres of Asia Pacific Excellence commissioned </a:t>
            </a:r>
            <a:r>
              <a:rPr lang="en-NZ" sz="1700" dirty="0" err="1"/>
              <a:t>UMR</a:t>
            </a:r>
            <a:r>
              <a:rPr lang="en-NZ" sz="1700" dirty="0"/>
              <a:t> Research NZ to carry out a poll around the public perceptions of the Asia Pacific region. Although the initial findings proved useful, the Latin America CAPE identified the need to further understand public perceptions pertaining specifically to the Latin America region. </a:t>
            </a:r>
          </a:p>
          <a:p>
            <a:r>
              <a:rPr lang="en-NZ" sz="1700" dirty="0"/>
              <a:t>Therefore the Latin American CAPE have commissioned </a:t>
            </a:r>
            <a:r>
              <a:rPr lang="en-NZ" sz="1700" dirty="0" err="1"/>
              <a:t>UMR</a:t>
            </a:r>
            <a:r>
              <a:rPr lang="en-NZ" sz="1700" dirty="0"/>
              <a:t> Research to carry out a standalone poll of n=1,000 people from the general public, followed by a poll to target n=150 businesses involved in exporting, importing or investing in countries outside of New Zealand.</a:t>
            </a:r>
          </a:p>
          <a:p>
            <a:r>
              <a:rPr lang="en-NZ" sz="1700" dirty="0"/>
              <a:t>The Latin America specific poll will be the first of further surveys that the CAPE plan to carry out on at least an annual basis going forward.  Consequently, allowing in-depth year on year analysis around the perceived opportunities and challenges of engaging with, and doing business in Latin America. </a:t>
            </a:r>
          </a:p>
          <a:p>
            <a:pPr marL="0" indent="0">
              <a:buNone/>
            </a:pPr>
            <a:endParaRPr lang="en-NZ" sz="1700" dirty="0"/>
          </a:p>
          <a:p>
            <a:pPr marL="0" indent="0">
              <a:buNone/>
            </a:pPr>
            <a:r>
              <a:rPr lang="en-NZ" sz="1700" dirty="0"/>
              <a:t>Notes on reporting</a:t>
            </a:r>
          </a:p>
          <a:p>
            <a:r>
              <a:rPr lang="en-NZ" sz="1700" dirty="0"/>
              <a:t>The report is split into two sections, the first outlines the general public results (n=1,000). The second section outlines the business results (n=253). </a:t>
            </a:r>
          </a:p>
          <a:p>
            <a:endParaRPr lang="en-NZ" sz="1700" dirty="0"/>
          </a:p>
        </p:txBody>
      </p:sp>
    </p:spTree>
    <p:extLst>
      <p:ext uri="{BB962C8B-B14F-4D97-AF65-F5344CB8AC3E}">
        <p14:creationId xmlns:p14="http://schemas.microsoft.com/office/powerpoint/2010/main" val="28061068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Just under half (45%) think it is important for New Zealand schools to teach more Latin American content</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important is it for New Zealand schools to teach more Latin American content?   (Q17)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642583703"/>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7" name="Content Placeholder 3">
            <a:extLst>
              <a:ext uri="{FF2B5EF4-FFF2-40B4-BE49-F238E27FC236}">
                <a16:creationId xmlns:a16="http://schemas.microsoft.com/office/drawing/2014/main" id="{71A3674B-A514-45DB-A317-B61DF98FFA7A}"/>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think it is important are:</a:t>
            </a:r>
          </a:p>
          <a:p>
            <a:pPr marL="451350" indent="-285750" algn="l" defTabSz="540000">
              <a:buClr>
                <a:schemeClr val="tx1"/>
              </a:buClr>
              <a:buSzPct val="15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(69%) vs. those who have not (43%)</a:t>
            </a:r>
          </a:p>
          <a:p>
            <a:pPr marL="451350" indent="-285750" algn="l" defTabSz="540000">
              <a:buClr>
                <a:schemeClr val="tx1"/>
              </a:buClr>
              <a:buSzPct val="15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(68%) vs. those who are not (35%) </a:t>
            </a:r>
          </a:p>
          <a:p>
            <a:pPr marL="451350" indent="-285750" algn="l" defTabSz="540000">
              <a:buClr>
                <a:schemeClr val="tx1"/>
              </a:buClr>
              <a:buSzPct val="150000"/>
              <a:buFont typeface="Symbol" panose="05050102010706020507" pitchFamily="18" charset="2"/>
              <a:buChar char="-"/>
            </a:pPr>
            <a:r>
              <a:rPr lang="en-US" sz="1400" i="0" dirty="0">
                <a:solidFill>
                  <a:srgbClr val="333333"/>
                </a:solidFill>
                <a:latin typeface="Calibri" panose="020F0502020204030204" pitchFamily="34" charset="0"/>
              </a:rPr>
              <a:t>Those with a university qualification (53%) vs. those with no formal qualification or a secondary school qualification (36%)</a:t>
            </a:r>
          </a:p>
          <a:p>
            <a:pPr algn="l" defTabSz="540000">
              <a:buSzPct val="150000"/>
            </a:pPr>
            <a:r>
              <a:rPr lang="en-US" sz="1400" i="0" dirty="0">
                <a:solidFill>
                  <a:srgbClr val="333333"/>
                </a:solidFill>
                <a:latin typeface="Calibri" panose="020F0502020204030204" pitchFamily="34" charset="0"/>
              </a:rPr>
              <a:t> </a:t>
            </a:r>
          </a:p>
        </p:txBody>
      </p:sp>
    </p:spTree>
    <p:extLst>
      <p:ext uri="{BB962C8B-B14F-4D97-AF65-F5344CB8AC3E}">
        <p14:creationId xmlns:p14="http://schemas.microsoft.com/office/powerpoint/2010/main" val="16143793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A little over one-third (36%) are likely to develop their Latin American knowledge and skills in the next five years</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How likely is it that you will develop your Latin American knowledge and skills in the next five years</a:t>
            </a:r>
            <a:r>
              <a:rPr lang="en-NZ" sz="1400" dirty="0"/>
              <a:t>?  (Q15)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2700230633"/>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CBEF3A71-E0A8-40E6-83E3-3D810438AA4E}"/>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develop their Latin American knowledge and skills in the next five years are:</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Aucklanders (43%) vs. rest of NZ (33%)</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aged 18-29 (49%) vs. 60+ (24%)</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working full-time (41%) vs. those not working (29%)</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(75%) vs. those who have not (33%)</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(75%) vs. those who are not (19%)</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dependents (44%) vs. those who don’t (32%)</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with a university qualification (46%) vs. those with no formal qualification or a secondary school qualification (25%)</a:t>
            </a:r>
          </a:p>
          <a:p>
            <a:pPr algn="l" defTabSz="540000">
              <a:buSzPct val="150000"/>
            </a:pPr>
            <a:r>
              <a:rPr lang="en-US" sz="1400" i="0" dirty="0">
                <a:solidFill>
                  <a:srgbClr val="333333"/>
                </a:solidFill>
                <a:latin typeface="Calibri" panose="020F0502020204030204" pitchFamily="34" charset="0"/>
              </a:rPr>
              <a:t> </a:t>
            </a:r>
          </a:p>
        </p:txBody>
      </p:sp>
    </p:spTree>
    <p:extLst>
      <p:ext uri="{BB962C8B-B14F-4D97-AF65-F5344CB8AC3E}">
        <p14:creationId xmlns:p14="http://schemas.microsoft.com/office/powerpoint/2010/main" val="571899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The main Latin American-related knowledge and skills that New Zealanders need to learn are: Intercultural skills (54%) followed by Language skills (45%)</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Which of the following are the MAIN Latin American-related knowledge and skills New Zealanders need to learn?</a:t>
            </a:r>
            <a:r>
              <a:rPr lang="en-NZ" sz="1400" dirty="0"/>
              <a:t>  (Q19)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  Multiple response question.</a:t>
            </a: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1231508105"/>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D7F3DA13-48A4-4270-A8DF-E3FFB3E9E710}"/>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likely to visit Latin America in the next five years are more likely to think that ‘Intercultural skills’ are the main Latin American-related knowledge and skills New Zealanders need to learn (68%) vs. 49% of those not likely to visit.</a:t>
            </a:r>
          </a:p>
          <a:p>
            <a:pPr marL="230400" indent="-230400" algn="l">
              <a:buSzPct val="150000"/>
              <a:buFont typeface="Arial" panose="020B0604020202020204" pitchFamily="34" charset="0"/>
              <a:buChar char="•"/>
            </a:pPr>
            <a:endParaRPr lang="en-US" sz="1400" i="0" dirty="0">
              <a:solidFill>
                <a:srgbClr val="333333"/>
              </a:solidFill>
              <a:latin typeface="Calibri" panose="020F0502020204030204" pitchFamily="34" charset="0"/>
            </a:endParaRPr>
          </a:p>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who have visited Latin America in the past five years are more likely to think that ‘Language skills’ are the main Latin American-related knowledge and skills New Zealanders need to learn (64%) vs. 44% of those who have not visited.</a:t>
            </a:r>
          </a:p>
          <a:p>
            <a:pPr marL="230400" indent="-230400" algn="l">
              <a:buSzPct val="150000"/>
              <a:buFont typeface="Arial" panose="020B0604020202020204" pitchFamily="34" charset="0"/>
              <a:buChar char="•"/>
            </a:pPr>
            <a:endParaRPr lang="en-US" sz="1400" i="0" dirty="0">
              <a:solidFill>
                <a:srgbClr val="333333"/>
              </a:solidFill>
              <a:latin typeface="Calibri" panose="020F0502020204030204" pitchFamily="34" charset="0"/>
            </a:endParaRPr>
          </a:p>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who have a university qualification are also more likely to think that ‘Language skills’ are the main Latin American-related knowledge and skills New Zealanders need to learn (53%) vs. 37% of those who have no formal qualification or a secondary school qualification </a:t>
            </a:r>
          </a:p>
        </p:txBody>
      </p:sp>
    </p:spTree>
    <p:extLst>
      <p:ext uri="{BB962C8B-B14F-4D97-AF65-F5344CB8AC3E}">
        <p14:creationId xmlns:p14="http://schemas.microsoft.com/office/powerpoint/2010/main" val="35036505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1" y="5418241"/>
            <a:ext cx="11198402" cy="900250"/>
          </a:xfrm>
        </p:spPr>
        <p:txBody>
          <a:bodyPr/>
          <a:lstStyle/>
          <a:p>
            <a:r>
              <a:rPr lang="en-US" sz="4500" dirty="0"/>
              <a:t>General public – New Zealand’s business relationship with Latin American</a:t>
            </a:r>
            <a:endParaRPr lang="en-NZ" sz="4500" dirty="0"/>
          </a:p>
        </p:txBody>
      </p:sp>
    </p:spTree>
    <p:extLst>
      <p:ext uri="{BB962C8B-B14F-4D97-AF65-F5344CB8AC3E}">
        <p14:creationId xmlns:p14="http://schemas.microsoft.com/office/powerpoint/2010/main" val="5094693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517331" cy="777875"/>
          </a:xfrm>
        </p:spPr>
        <p:txBody>
          <a:bodyPr anchor="ctr" anchorCtr="0">
            <a:noAutofit/>
          </a:bodyPr>
          <a:lstStyle/>
          <a:p>
            <a:r>
              <a:rPr lang="en-NZ" sz="2400" dirty="0"/>
              <a:t>Just under one-quarter (23%) believe Argentina to be the MOST important Latin American country to New Zealand followed by one-fifth selecting Brazil</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Which ONE of the following Latin American countries is MOST important to New Zealand?</a:t>
            </a:r>
            <a:r>
              <a:rPr lang="en-NZ" sz="1400" dirty="0"/>
              <a:t>  (Q18)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03658" y="2160000"/>
            <a:ext cx="4333542"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aged 18-29 were less likely to select Argentina (15%) and more likely to select Mexico (21%)</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While those aged 60+ were more likely to select Argentina (30%) and Chile (18%) and less likely to select Mexico (6%)</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likely to visit Latin America in the next five years are more likely to select Brazil (29%)</a:t>
            </a: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582246798"/>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81908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28773" y="365125"/>
            <a:ext cx="11527605" cy="777875"/>
          </a:xfrm>
        </p:spPr>
        <p:txBody>
          <a:bodyPr anchor="t" anchorCtr="0">
            <a:normAutofit/>
          </a:bodyPr>
          <a:lstStyle/>
          <a:p>
            <a:r>
              <a:rPr lang="en-NZ" sz="2400" dirty="0"/>
              <a:t>One-third are aware that Chile, Mexico and Peru are active members of APEC</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Are you aware that Chile, Mexico and Peru are active members of APEC (Asia-Pacific Economic Cooperation)?</a:t>
            </a:r>
            <a:r>
              <a:rPr lang="en-NZ" sz="1400" dirty="0"/>
              <a:t>  (Q21)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General public respondents (n=1,000)</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100595110"/>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217AECD9-EB07-47CE-AEB1-55BA2A319BB4}"/>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 aware that Chile, Mexico and Peru are active members of APEC are:</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Males (41%) vs. females (25%)</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aged 60+ (41%) vs. those aged 18-29 (23%)</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(64%) vs. those who have not (30%)</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(46%) vs. those who are not (25%) </a:t>
            </a:r>
          </a:p>
        </p:txBody>
      </p:sp>
    </p:spTree>
    <p:extLst>
      <p:ext uri="{BB962C8B-B14F-4D97-AF65-F5344CB8AC3E}">
        <p14:creationId xmlns:p14="http://schemas.microsoft.com/office/powerpoint/2010/main" val="14259591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Businesses – Current business relationship with Latin America</a:t>
            </a:r>
            <a:endParaRPr lang="en-NZ" sz="4500" dirty="0"/>
          </a:p>
        </p:txBody>
      </p:sp>
    </p:spTree>
    <p:extLst>
      <p:ext uri="{BB962C8B-B14F-4D97-AF65-F5344CB8AC3E}">
        <p14:creationId xmlns:p14="http://schemas.microsoft.com/office/powerpoint/2010/main" val="28517482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Just over one-fifth (22%) have a business relationship with Latin America and 42% are open to the idea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Which ONE of the following best describes your business relationship with Latin America?  </a:t>
            </a:r>
            <a:r>
              <a:rPr lang="en-NZ" sz="1400" dirty="0"/>
              <a:t>(Q30)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533740017"/>
              </p:ext>
            </p:extLst>
          </p:nvPr>
        </p:nvGraphicFramePr>
        <p:xfrm>
          <a:off x="1055232" y="2160000"/>
          <a:ext cx="4322314" cy="3925488"/>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NZ" sz="1400" i="0" dirty="0">
                <a:solidFill>
                  <a:srgbClr val="333333"/>
                </a:solidFill>
                <a:latin typeface="Calibri" panose="020F0502020204030204" pitchFamily="34" charset="0"/>
              </a:rPr>
              <a:t>Those who have visited in the past five years (n=85) are more likely to be currently exporting to, investing in or importing from Latin America (39%) vs. 13% who have not visited.</a:t>
            </a:r>
            <a:endParaRPr lang="en-US" sz="1400" i="0" dirty="0">
              <a:solidFill>
                <a:srgbClr val="333333"/>
              </a:solidFill>
              <a:latin typeface="Calibri" panose="020F0502020204030204" pitchFamily="34" charset="0"/>
            </a:endParaRPr>
          </a:p>
          <a:p>
            <a:pPr marL="230400" indent="-230400" algn="l">
              <a:spcBef>
                <a:spcPts val="1000"/>
              </a:spcBef>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11463015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Businesses – Importance and awareness of Latin America</a:t>
            </a:r>
            <a:endParaRPr lang="en-NZ" sz="4500" dirty="0"/>
          </a:p>
        </p:txBody>
      </p:sp>
    </p:spTree>
    <p:extLst>
      <p:ext uri="{BB962C8B-B14F-4D97-AF65-F5344CB8AC3E}">
        <p14:creationId xmlns:p14="http://schemas.microsoft.com/office/powerpoint/2010/main" val="7041532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28773" y="365125"/>
            <a:ext cx="11537879" cy="777875"/>
          </a:xfrm>
        </p:spPr>
        <p:txBody>
          <a:bodyPr anchor="t" anchorCtr="0">
            <a:noAutofit/>
          </a:bodyPr>
          <a:lstStyle/>
          <a:p>
            <a:r>
              <a:rPr lang="en-NZ" sz="2400" dirty="0"/>
              <a:t>Most think Latin America is important to New Zealand with over four-fifths (84%) indicating it is important and just 15% think it is not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As you may be aware, Latin America refers to the countries of the Americas south of the US border that were former colonies of Spain or Portugal.  The term covers Mexico, almost all of central and South America, and the Spanish speaking islands of the Caribbean.</a:t>
            </a:r>
          </a:p>
          <a:p>
            <a:r>
              <a:rPr lang="en-NZ" sz="1400" dirty="0"/>
              <a:t>In general, how important do you think Latin America is to New Zealand?  (Q1)</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3623763479"/>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currently have a business relationship with Latin America (n=54), 98% think Latin America is important to New Zealand compared to 68% of those who do not have a business relationship with Latin America (n=66). </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(n=85), 95% think Latin America is important to New Zealand compared to 79% of those who have not visited.</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Likewise, among the small sub-group of those who are likely to visit Latin America in the next five years (n=96), close to nine out of 10 (88%) think Latin America is important to New Zealand compared to 67% who are not likely to visit (n=72). </a:t>
            </a:r>
          </a:p>
        </p:txBody>
      </p:sp>
    </p:spTree>
    <p:extLst>
      <p:ext uri="{BB962C8B-B14F-4D97-AF65-F5344CB8AC3E}">
        <p14:creationId xmlns:p14="http://schemas.microsoft.com/office/powerpoint/2010/main" val="1123015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E6B160-EB90-49B5-8133-9460F2782B07}"/>
              </a:ext>
            </a:extLst>
          </p:cNvPr>
          <p:cNvSpPr>
            <a:spLocks noGrp="1"/>
          </p:cNvSpPr>
          <p:nvPr>
            <p:ph type="title"/>
          </p:nvPr>
        </p:nvSpPr>
        <p:spPr>
          <a:xfrm>
            <a:off x="339047" y="327025"/>
            <a:ext cx="10811553" cy="777875"/>
          </a:xfrm>
        </p:spPr>
        <p:txBody>
          <a:bodyPr anchor="ctr" anchorCtr="0">
            <a:normAutofit/>
          </a:bodyPr>
          <a:lstStyle/>
          <a:p>
            <a:r>
              <a:rPr lang="en-US" sz="3200" dirty="0"/>
              <a:t>Methodology </a:t>
            </a:r>
            <a:endParaRPr lang="en-NZ" sz="3200" dirty="0"/>
          </a:p>
        </p:txBody>
      </p:sp>
      <p:sp>
        <p:nvSpPr>
          <p:cNvPr id="4" name="Content Placeholder 3">
            <a:extLst>
              <a:ext uri="{FF2B5EF4-FFF2-40B4-BE49-F238E27FC236}">
                <a16:creationId xmlns:a16="http://schemas.microsoft.com/office/drawing/2014/main" id="{89FB8D35-C96A-4748-BDFE-6358275060EF}"/>
              </a:ext>
            </a:extLst>
          </p:cNvPr>
          <p:cNvSpPr>
            <a:spLocks noGrp="1"/>
          </p:cNvSpPr>
          <p:nvPr>
            <p:ph sz="quarter" idx="12"/>
          </p:nvPr>
        </p:nvSpPr>
        <p:spPr>
          <a:xfrm>
            <a:off x="528401" y="1229038"/>
            <a:ext cx="11240126" cy="5187635"/>
          </a:xfrm>
        </p:spPr>
        <p:txBody>
          <a:bodyPr>
            <a:normAutofit/>
          </a:bodyPr>
          <a:lstStyle/>
          <a:p>
            <a:pPr marL="0" indent="0">
              <a:spcBef>
                <a:spcPts val="600"/>
              </a:spcBef>
              <a:buNone/>
            </a:pPr>
            <a:r>
              <a:rPr lang="en-US" sz="1700" b="1" dirty="0">
                <a:solidFill>
                  <a:schemeClr val="tx2"/>
                </a:solidFill>
              </a:rPr>
              <a:t>Quantitative research (general public online survey n=1,000)</a:t>
            </a:r>
          </a:p>
          <a:p>
            <a:pPr>
              <a:spcBef>
                <a:spcPts val="400"/>
              </a:spcBef>
            </a:pPr>
            <a:r>
              <a:rPr lang="en-US" sz="1700" dirty="0"/>
              <a:t>Representative sample of the </a:t>
            </a:r>
            <a:r>
              <a:rPr lang="en-US" sz="1700" b="1" dirty="0"/>
              <a:t>general public </a:t>
            </a:r>
            <a:r>
              <a:rPr lang="en-US" sz="1700" dirty="0"/>
              <a:t>aged 18 years and over.  </a:t>
            </a:r>
          </a:p>
          <a:p>
            <a:pPr>
              <a:spcBef>
                <a:spcPts val="400"/>
              </a:spcBef>
            </a:pPr>
            <a:r>
              <a:rPr lang="en-US" sz="1700" dirty="0"/>
              <a:t>The general public sample identified 103 respondents who are decision makers of businesses involved in exporting, importing or investing in countries outside of New Zealand</a:t>
            </a:r>
          </a:p>
          <a:p>
            <a:pPr>
              <a:spcBef>
                <a:spcPts val="400"/>
              </a:spcBef>
            </a:pPr>
            <a:r>
              <a:rPr lang="en-US" sz="1700" dirty="0"/>
              <a:t>Fieldwork was conducted from 30</a:t>
            </a:r>
            <a:r>
              <a:rPr lang="en-US" sz="1700" baseline="30000" dirty="0"/>
              <a:t>th</a:t>
            </a:r>
            <a:r>
              <a:rPr lang="en-US" sz="1700" dirty="0"/>
              <a:t> of October to the 11</a:t>
            </a:r>
            <a:r>
              <a:rPr lang="en-US" sz="1700" baseline="30000" dirty="0"/>
              <a:t>th</a:t>
            </a:r>
            <a:r>
              <a:rPr lang="en-US" sz="1700" dirty="0"/>
              <a:t> of November 2019</a:t>
            </a:r>
          </a:p>
          <a:p>
            <a:pPr>
              <a:spcBef>
                <a:spcPts val="400"/>
              </a:spcBef>
            </a:pPr>
            <a:r>
              <a:rPr lang="en-US" sz="1700" dirty="0"/>
              <a:t>The margin of error for a sample size of n=1,000 is plus or minus 3.1%</a:t>
            </a:r>
          </a:p>
          <a:p>
            <a:pPr marL="0" indent="0">
              <a:spcBef>
                <a:spcPts val="600"/>
              </a:spcBef>
              <a:buNone/>
            </a:pPr>
            <a:endParaRPr lang="en-US" sz="1700" dirty="0"/>
          </a:p>
          <a:p>
            <a:pPr marL="0" indent="0">
              <a:spcBef>
                <a:spcPts val="600"/>
              </a:spcBef>
              <a:buNone/>
            </a:pPr>
            <a:r>
              <a:rPr lang="en-US" sz="1700" b="1" dirty="0">
                <a:solidFill>
                  <a:schemeClr val="tx2"/>
                </a:solidFill>
              </a:rPr>
              <a:t>Additional over-sample of decision makers involved in businesses that export, import or invest in countries outside of New Zealand (n=150) </a:t>
            </a:r>
          </a:p>
          <a:p>
            <a:pPr>
              <a:spcBef>
                <a:spcPts val="400"/>
              </a:spcBef>
            </a:pPr>
            <a:r>
              <a:rPr lang="en-US" sz="1700" dirty="0"/>
              <a:t>Fieldwork 11</a:t>
            </a:r>
            <a:r>
              <a:rPr lang="en-US" sz="1700" baseline="30000" dirty="0"/>
              <a:t>th</a:t>
            </a:r>
            <a:r>
              <a:rPr lang="en-US" sz="1700" dirty="0"/>
              <a:t> to the 15</a:t>
            </a:r>
            <a:r>
              <a:rPr lang="en-US" sz="1700" baseline="30000" dirty="0"/>
              <a:t>th</a:t>
            </a:r>
            <a:r>
              <a:rPr lang="en-US" sz="1700" dirty="0"/>
              <a:t> of November 2019</a:t>
            </a:r>
          </a:p>
          <a:p>
            <a:pPr>
              <a:spcBef>
                <a:spcPts val="400"/>
              </a:spcBef>
            </a:pPr>
            <a:r>
              <a:rPr lang="en-US" sz="1700" dirty="0"/>
              <a:t>This sub-group of n=150 was added to the 103 identified in the general public sample to give a total sample size of 253. </a:t>
            </a:r>
            <a:endParaRPr lang="en-US" sz="1700" dirty="0">
              <a:solidFill>
                <a:srgbClr val="FF0000"/>
              </a:solidFill>
            </a:endParaRPr>
          </a:p>
          <a:p>
            <a:pPr>
              <a:spcBef>
                <a:spcPts val="400"/>
              </a:spcBef>
            </a:pPr>
            <a:r>
              <a:rPr lang="en-US" sz="1700" dirty="0"/>
              <a:t>The margin of error is plus or minus 6.1%</a:t>
            </a:r>
          </a:p>
          <a:p>
            <a:pPr>
              <a:spcBef>
                <a:spcPts val="400"/>
              </a:spcBef>
            </a:pPr>
            <a:endParaRPr lang="en-US" sz="1700" dirty="0"/>
          </a:p>
          <a:p>
            <a:pPr marL="0" indent="0">
              <a:spcBef>
                <a:spcPts val="0"/>
              </a:spcBef>
              <a:buNone/>
            </a:pPr>
            <a:r>
              <a:rPr lang="en-US" sz="1700" dirty="0"/>
              <a:t>Note on rounding.  All percentages are shown rounded to zero decimal places.  Some sub-totals are not always equal to the sum of the individual percentages, but the differences are seldom more than 1%.  </a:t>
            </a:r>
          </a:p>
          <a:p>
            <a:pPr marL="0" indent="0">
              <a:spcBef>
                <a:spcPts val="0"/>
              </a:spcBef>
              <a:buNone/>
            </a:pPr>
            <a:r>
              <a:rPr lang="en-US" sz="1700" dirty="0"/>
              <a:t>For example: 47.7 + 47.7 = 95.4 would appear as 48 + 48 = 95.  </a:t>
            </a:r>
          </a:p>
          <a:p>
            <a:pPr marL="0" indent="0">
              <a:spcBef>
                <a:spcPts val="400"/>
              </a:spcBef>
              <a:buNone/>
            </a:pPr>
            <a:endParaRPr lang="en-US" sz="1700" dirty="0"/>
          </a:p>
        </p:txBody>
      </p:sp>
    </p:spTree>
    <p:extLst>
      <p:ext uri="{BB962C8B-B14F-4D97-AF65-F5344CB8AC3E}">
        <p14:creationId xmlns:p14="http://schemas.microsoft.com/office/powerpoint/2010/main" val="7912791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ctr" anchorCtr="0">
            <a:noAutofit/>
          </a:bodyPr>
          <a:lstStyle/>
          <a:p>
            <a:r>
              <a:rPr lang="en-NZ" sz="2400" dirty="0"/>
              <a:t>Just under three-quarters (72%) have some awareness of the differences between individual Latin American nations while 28% do not</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Which of the following best describes your awareness of the differences between individual Latin American nations?  (Q2)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126921829"/>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7" name="Content Placeholder 3">
            <a:extLst>
              <a:ext uri="{FF2B5EF4-FFF2-40B4-BE49-F238E27FC236}">
                <a16:creationId xmlns:a16="http://schemas.microsoft.com/office/drawing/2014/main" id="{A562F504-692E-4F68-A002-62BC3EA23106}"/>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(n=85), 95% declared to have some awareness of the differences between individual Latin American nations compared to 60% of those who have not visited.</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currently have a business relationship with Latin America (n=54), 89% declared to have some awareness compared to half (50%) of those who do not have a business relationship with Latin America (n=66). </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Four-fifths (82%) of those who are likely to visit Latin America in the next five years declared to have some awareness compared to around a third (32%) who are not likely to visit.  </a:t>
            </a:r>
          </a:p>
        </p:txBody>
      </p:sp>
    </p:spTree>
    <p:extLst>
      <p:ext uri="{BB962C8B-B14F-4D97-AF65-F5344CB8AC3E}">
        <p14:creationId xmlns:p14="http://schemas.microsoft.com/office/powerpoint/2010/main" val="11470692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‘Travel and leisure’ is seen at the strongest link between New Zealand and Latin America followed by ‘Business and trade’</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What do you feel is the strongest link between New Zealand and Latin America today?  (Q8)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814144705"/>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 higher proportion of those who currently </a:t>
            </a:r>
            <a:r>
              <a:rPr lang="en-NZ" sz="1400" i="0" dirty="0">
                <a:solidFill>
                  <a:srgbClr val="333333"/>
                </a:solidFill>
                <a:latin typeface="Calibri" panose="020F0502020204030204" pitchFamily="34" charset="0"/>
              </a:rPr>
              <a:t>have a business relationship with Latin America indicated that </a:t>
            </a:r>
            <a:r>
              <a:rPr lang="en-US" sz="1400" i="0" dirty="0">
                <a:solidFill>
                  <a:srgbClr val="333333"/>
                </a:solidFill>
                <a:latin typeface="Calibri" panose="020F0502020204030204" pitchFamily="34" charset="0"/>
              </a:rPr>
              <a:t>‘Business and trade’ is the strongest link between New Zealand and Latin America at 32%, compared to 21% of those who do not have a business relationship with Latin America. </a:t>
            </a:r>
          </a:p>
          <a:p>
            <a:pPr marL="230400" indent="-230400" algn="l">
              <a:spcBef>
                <a:spcPts val="1000"/>
              </a:spcBef>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32491274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07056" cy="777875"/>
          </a:xfrm>
        </p:spPr>
        <p:txBody>
          <a:bodyPr anchor="ctr" anchorCtr="0">
            <a:noAutofit/>
          </a:bodyPr>
          <a:lstStyle/>
          <a:p>
            <a:r>
              <a:rPr lang="en-NZ" sz="2400" dirty="0"/>
              <a:t>‘Great/ Amazing/ Good’ and ‘Happy/ Fun/ Friendly’ are the positive top of mind terms  used to describe Latin America amongst business respondents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When you think POSITIVELY about Latin America, what SINGLE POSITIVE WORD comes to mind?  (Q3)</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pic>
        <p:nvPicPr>
          <p:cNvPr id="2" name="Picture 1">
            <a:extLst>
              <a:ext uri="{FF2B5EF4-FFF2-40B4-BE49-F238E27FC236}">
                <a16:creationId xmlns:a16="http://schemas.microsoft.com/office/drawing/2014/main" id="{2E9287D5-7FB2-419F-BD4A-5EBBFC1FBAEF}"/>
              </a:ext>
            </a:extLst>
          </p:cNvPr>
          <p:cNvPicPr>
            <a:picLocks noChangeAspect="1"/>
          </p:cNvPicPr>
          <p:nvPr/>
        </p:nvPicPr>
        <p:blipFill>
          <a:blip r:embed="rId3"/>
          <a:stretch>
            <a:fillRect/>
          </a:stretch>
        </p:blipFill>
        <p:spPr>
          <a:xfrm>
            <a:off x="1389171" y="997678"/>
            <a:ext cx="9408965" cy="6243838"/>
          </a:xfrm>
          <a:prstGeom prst="rect">
            <a:avLst/>
          </a:prstGeom>
        </p:spPr>
      </p:pic>
    </p:spTree>
    <p:extLst>
      <p:ext uri="{BB962C8B-B14F-4D97-AF65-F5344CB8AC3E}">
        <p14:creationId xmlns:p14="http://schemas.microsoft.com/office/powerpoint/2010/main" val="8512139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ctr" anchorCtr="0">
            <a:noAutofit/>
          </a:bodyPr>
          <a:lstStyle/>
          <a:p>
            <a:r>
              <a:rPr lang="en-NZ" sz="2400" dirty="0"/>
              <a:t>‘Drugs’ and ‘Poverty/ Inequality’ are the negative top of mind terms used to describe Latin America amongst business respondents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When you think NEGATIVELY about Latin America, what SINGLE NEGATIVE WORD comes to mind?  (Q4)</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pic>
        <p:nvPicPr>
          <p:cNvPr id="7" name="Picture 6">
            <a:extLst>
              <a:ext uri="{FF2B5EF4-FFF2-40B4-BE49-F238E27FC236}">
                <a16:creationId xmlns:a16="http://schemas.microsoft.com/office/drawing/2014/main" id="{2D6A354F-ECB1-45A2-A002-AC2E32DEABEE}"/>
              </a:ext>
            </a:extLst>
          </p:cNvPr>
          <p:cNvPicPr>
            <a:picLocks noChangeAspect="1"/>
          </p:cNvPicPr>
          <p:nvPr/>
        </p:nvPicPr>
        <p:blipFill>
          <a:blip r:embed="rId3"/>
          <a:stretch>
            <a:fillRect/>
          </a:stretch>
        </p:blipFill>
        <p:spPr>
          <a:xfrm>
            <a:off x="2542902" y="1523835"/>
            <a:ext cx="7123612" cy="4482902"/>
          </a:xfrm>
          <a:prstGeom prst="rect">
            <a:avLst/>
          </a:prstGeom>
        </p:spPr>
      </p:pic>
    </p:spTree>
    <p:extLst>
      <p:ext uri="{BB962C8B-B14F-4D97-AF65-F5344CB8AC3E}">
        <p14:creationId xmlns:p14="http://schemas.microsoft.com/office/powerpoint/2010/main" val="28278899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rmAutofit/>
          </a:bodyPr>
          <a:lstStyle/>
          <a:p>
            <a:r>
              <a:rPr lang="en-NZ" sz="2400" dirty="0"/>
              <a:t>Three-quarters of business respondents (76%) rate their intercultural skills highly</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How highly do you rate your own intercultural skills (for example foreign language skills, cultural awareness and sensitivity)?   (Q14)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242553409"/>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7" name="Content Placeholder 3">
            <a:extLst>
              <a:ext uri="{FF2B5EF4-FFF2-40B4-BE49-F238E27FC236}">
                <a16:creationId xmlns:a16="http://schemas.microsoft.com/office/drawing/2014/main" id="{4464CC0F-8136-4798-9FF3-4673854746FD}"/>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were more likely to rate their own intercultural skills highly:</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(92%) vs. those who have not (68%)</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(80%) vs. those who are not (53%)</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with a university qualification (84%). </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were more likely to rate their own intercultural skills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highly:</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a:t>
            </a:r>
            <a:r>
              <a:rPr lang="en-US" sz="1400" i="0" dirty="0">
                <a:solidFill>
                  <a:srgbClr val="333333"/>
                </a:solidFill>
                <a:latin typeface="Calibri" panose="020F0502020204030204" pitchFamily="34" charset="0"/>
              </a:rPr>
              <a:t>(52%) vs. those who don’t (11%).</a:t>
            </a:r>
          </a:p>
          <a:p>
            <a:pPr marL="396000" indent="-230400" algn="l" defTabSz="540000">
              <a:buClrTx/>
              <a:buSzPct val="100000"/>
              <a:buFont typeface="Symbol" panose="05050102010706020507" pitchFamily="18" charset="2"/>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23139493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Businesses – Knowledge and information sources of Latin America</a:t>
            </a:r>
            <a:endParaRPr lang="en-NZ" sz="4500" dirty="0"/>
          </a:p>
        </p:txBody>
      </p:sp>
    </p:spTree>
    <p:extLst>
      <p:ext uri="{BB962C8B-B14F-4D97-AF65-F5344CB8AC3E}">
        <p14:creationId xmlns:p14="http://schemas.microsoft.com/office/powerpoint/2010/main" val="6213627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ctr" anchorCtr="0">
            <a:noAutofit/>
          </a:bodyPr>
          <a:lstStyle/>
          <a:p>
            <a:r>
              <a:rPr lang="en-NZ" sz="2400" dirty="0"/>
              <a:t>Businesses are more likely to be up to date than not up to date with developments in Latin American politics, economics, business or culture – 67% “up to date” vs. 33% “not”</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up to date are you with developments in Latin American politics, economics, business or culture?  (Q5) </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248469794"/>
              </p:ext>
            </p:extLst>
          </p:nvPr>
        </p:nvGraphicFramePr>
        <p:xfrm>
          <a:off x="1054800" y="2160000"/>
          <a:ext cx="5156199" cy="3606423"/>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A9B76B48-7981-49FA-BFAB-37E8B53A4890}"/>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Unsurprisingly, 90% of those who have visited Latin America in the past five years are more likely to be up to date than those who have not visited (55%).</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currently have a business relationship with Latin America (n=54), 87% declared to have some awareness compared to 43% of those who do not have a business relationship with Latin America (n=66). </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those who are likely to visit Latin America in the next five years 71% declared that they are up to date versus 34% of those who are not likely to visit.</a:t>
            </a:r>
          </a:p>
          <a:p>
            <a:pPr marL="230400" indent="-230400" algn="l">
              <a:spcBef>
                <a:spcPts val="1000"/>
              </a:spcBef>
              <a:buSzPct val="150000"/>
              <a:buFont typeface="Arial" panose="020B0604020202020204" pitchFamily="34" charset="0"/>
              <a:buChar char="•"/>
            </a:pPr>
            <a:endParaRPr lang="en-US" sz="1400" i="0" dirty="0">
              <a:solidFill>
                <a:srgbClr val="333333"/>
              </a:solidFill>
              <a:latin typeface="Calibri" panose="020F0502020204030204" pitchFamily="34" charset="0"/>
            </a:endParaRPr>
          </a:p>
        </p:txBody>
      </p:sp>
    </p:spTree>
    <p:extLst>
      <p:ext uri="{BB962C8B-B14F-4D97-AF65-F5344CB8AC3E}">
        <p14:creationId xmlns:p14="http://schemas.microsoft.com/office/powerpoint/2010/main" val="14760947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ctr" anchorCtr="0">
            <a:noAutofit/>
          </a:bodyPr>
          <a:lstStyle/>
          <a:p>
            <a:r>
              <a:rPr lang="en-NZ" sz="2400" dirty="0"/>
              <a:t>Close to half (47%) source their information about Latin America from traditional media followed by 40% from social media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In general, what are your main sources of information about Latin America?  (Q6)</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  Multiple response question.</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1934551445"/>
              </p:ext>
            </p:extLst>
          </p:nvPr>
        </p:nvGraphicFramePr>
        <p:xfrm>
          <a:off x="1054800" y="2160000"/>
          <a:ext cx="7196571" cy="3606423"/>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B7CEA1AB-5A5F-417C-AAAF-1241F6EC4FA0}"/>
              </a:ext>
            </a:extLst>
          </p:cNvPr>
          <p:cNvSpPr txBox="1">
            <a:spLocks/>
          </p:cNvSpPr>
          <p:nvPr/>
        </p:nvSpPr>
        <p:spPr>
          <a:xfrm>
            <a:off x="8638162" y="2160000"/>
            <a:ext cx="2512437" cy="3306945"/>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Unsurprisingly, a</a:t>
            </a:r>
            <a:r>
              <a:rPr lang="en-NZ" sz="1400" i="0" dirty="0">
                <a:solidFill>
                  <a:srgbClr val="333333"/>
                </a:solidFill>
                <a:latin typeface="Calibri" panose="020F0502020204030204" pitchFamily="34" charset="0"/>
              </a:rPr>
              <a:t>mong the small sub-group of those who have visited Latin America in the past five years (n=85), 37% declared their main source of information about Latin American was prior travel to the region compared to 9% of those who have not visited in the past five years.</a:t>
            </a:r>
          </a:p>
          <a:p>
            <a:pPr marL="230400" indent="-230400" algn="l">
              <a:spcBef>
                <a:spcPts val="1000"/>
              </a:spcBef>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19391795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496782" cy="777875"/>
          </a:xfrm>
        </p:spPr>
        <p:txBody>
          <a:bodyPr anchor="ctr" anchorCtr="0">
            <a:noAutofit/>
          </a:bodyPr>
          <a:lstStyle/>
          <a:p>
            <a:r>
              <a:rPr lang="en-NZ" sz="2400" dirty="0"/>
              <a:t>‘Lack of Spanish or Portuguese’ is seen as the biggest barrier to increasing awareness of Latin American nations followed by ‘Lack of news’ and ‘Lack of resources to guide you’</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What are the barriers to increasing your awareness of Latin American nations?  (Q7)</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  Multiple response question.</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8251370" y="2160001"/>
            <a:ext cx="3420073" cy="3409220"/>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NZ" sz="1400" i="0" dirty="0">
                <a:solidFill>
                  <a:srgbClr val="333333"/>
                </a:solidFill>
                <a:latin typeface="Calibri" panose="020F0502020204030204" pitchFamily="34" charset="0"/>
              </a:rPr>
              <a:t>Among the small sub-group of those who currently have a business relationship with Latin America (n=54), 43% declared that ‘Lack of </a:t>
            </a:r>
            <a:r>
              <a:rPr lang="en-US" sz="1400" i="0" dirty="0">
                <a:solidFill>
                  <a:srgbClr val="333333"/>
                </a:solidFill>
                <a:latin typeface="Calibri" panose="020F0502020204030204" pitchFamily="34" charset="0"/>
              </a:rPr>
              <a:t>Spanish or Portuguese</a:t>
            </a:r>
            <a:r>
              <a:rPr lang="en-NZ" sz="1400" i="0" dirty="0">
                <a:solidFill>
                  <a:srgbClr val="333333"/>
                </a:solidFill>
                <a:latin typeface="Calibri" panose="020F0502020204030204" pitchFamily="34" charset="0"/>
              </a:rPr>
              <a:t>’ was a barrier compared to 20% of those who do not have a business relationship with Latin America (n=66). </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3862682146"/>
              </p:ext>
            </p:extLst>
          </p:nvPr>
        </p:nvGraphicFramePr>
        <p:xfrm>
          <a:off x="1054800" y="2160000"/>
          <a:ext cx="7196571" cy="36064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34011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rIns="90000" anchor="ctr" anchorCtr="0">
            <a:noAutofit/>
          </a:bodyPr>
          <a:lstStyle/>
          <a:p>
            <a:r>
              <a:rPr lang="en-NZ" sz="2200" dirty="0"/>
              <a:t>‘Language barriers’ is seen as the biggest barrier to doing more businesses with Latin American followed closely by ‘Cost of travel/ doing business’ and ‘Lack of knowledge of opportunities’</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pPr lvl="0"/>
            <a:r>
              <a:rPr lang="en-NZ" sz="1400" dirty="0"/>
              <a:t>What are the main barriers to doing more business with Latin America?  (Q22)</a:t>
            </a:r>
          </a:p>
          <a:p>
            <a:r>
              <a:rPr lang="en-NZ" sz="1400" dirty="0"/>
              <a:t>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  Multiple response question.</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8251370" y="2160001"/>
            <a:ext cx="3420073" cy="3409220"/>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NZ" sz="1400" i="0" dirty="0">
                <a:solidFill>
                  <a:srgbClr val="333333"/>
                </a:solidFill>
                <a:latin typeface="Calibri" panose="020F0502020204030204" pitchFamily="34" charset="0"/>
              </a:rPr>
              <a:t>36% of those who currently have a business relationship with Latin America (n=54) selected ‘Lack of knowledge of opportunities’ compared to 22% of those who do not have a business relationship with Latin America (n=66). </a:t>
            </a:r>
          </a:p>
          <a:p>
            <a:pPr marL="230400" indent="-230400" algn="l">
              <a:spcBef>
                <a:spcPts val="1000"/>
              </a:spcBef>
              <a:buSzPct val="150000"/>
              <a:buFont typeface="Arial" panose="020B0604020202020204" pitchFamily="34" charset="0"/>
              <a:buChar char="•"/>
            </a:pPr>
            <a:r>
              <a:rPr lang="en-NZ" sz="1400" i="0" dirty="0">
                <a:solidFill>
                  <a:srgbClr val="333333"/>
                </a:solidFill>
                <a:latin typeface="Calibri" panose="020F0502020204030204" pitchFamily="34" charset="0"/>
              </a:rPr>
              <a:t>30% of those who currently have a business relationship with Latin America (n=54) selected ‘Trade barriers’ compared to 20% of those who do not have a business relationship with Latin America (n=66). </a:t>
            </a:r>
          </a:p>
        </p:txBody>
      </p:sp>
      <p:graphicFrame>
        <p:nvGraphicFramePr>
          <p:cNvPr id="7" name="Chart Placeholder 9">
            <a:extLst>
              <a:ext uri="{FF2B5EF4-FFF2-40B4-BE49-F238E27FC236}">
                <a16:creationId xmlns:a16="http://schemas.microsoft.com/office/drawing/2014/main" id="{EEBACACF-CBF1-45EE-ADBD-1BD32DAC75D6}"/>
              </a:ext>
            </a:extLst>
          </p:cNvPr>
          <p:cNvGraphicFramePr>
            <a:graphicFrameLocks/>
          </p:cNvGraphicFramePr>
          <p:nvPr>
            <p:extLst>
              <p:ext uri="{D42A27DB-BD31-4B8C-83A1-F6EECF244321}">
                <p14:modId xmlns:p14="http://schemas.microsoft.com/office/powerpoint/2010/main" val="2952266744"/>
              </p:ext>
            </p:extLst>
          </p:nvPr>
        </p:nvGraphicFramePr>
        <p:xfrm>
          <a:off x="1054800" y="2160000"/>
          <a:ext cx="7196571" cy="360642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49602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1F337-53D6-463B-B07A-34088E2FFF2B}"/>
              </a:ext>
            </a:extLst>
          </p:cNvPr>
          <p:cNvSpPr>
            <a:spLocks noGrp="1"/>
          </p:cNvSpPr>
          <p:nvPr>
            <p:ph type="title"/>
          </p:nvPr>
        </p:nvSpPr>
        <p:spPr>
          <a:xfrm>
            <a:off x="339047" y="365125"/>
            <a:ext cx="10811553" cy="777875"/>
          </a:xfrm>
        </p:spPr>
        <p:txBody>
          <a:bodyPr/>
          <a:lstStyle/>
          <a:p>
            <a:r>
              <a:rPr lang="en-NZ" dirty="0"/>
              <a:t>Executive summary – General public </a:t>
            </a:r>
          </a:p>
        </p:txBody>
      </p:sp>
      <p:sp>
        <p:nvSpPr>
          <p:cNvPr id="3" name="Content Placeholder 2">
            <a:extLst>
              <a:ext uri="{FF2B5EF4-FFF2-40B4-BE49-F238E27FC236}">
                <a16:creationId xmlns:a16="http://schemas.microsoft.com/office/drawing/2014/main" id="{FBA6F9F8-C975-492C-B01C-B6983DE0E957}"/>
              </a:ext>
            </a:extLst>
          </p:cNvPr>
          <p:cNvSpPr>
            <a:spLocks noGrp="1"/>
          </p:cNvSpPr>
          <p:nvPr>
            <p:ph sz="quarter" idx="12"/>
          </p:nvPr>
        </p:nvSpPr>
        <p:spPr>
          <a:xfrm>
            <a:off x="635000" y="1262390"/>
            <a:ext cx="10515600" cy="4356100"/>
          </a:xfrm>
        </p:spPr>
        <p:txBody>
          <a:bodyPr>
            <a:noAutofit/>
          </a:bodyPr>
          <a:lstStyle/>
          <a:p>
            <a:pPr marL="0" indent="0">
              <a:buNone/>
            </a:pPr>
            <a:r>
              <a:rPr lang="en-NZ" sz="1200" b="1" dirty="0"/>
              <a:t>Importance and awareness of Latin America</a:t>
            </a:r>
          </a:p>
          <a:p>
            <a:r>
              <a:rPr lang="en-NZ" sz="1200" dirty="0"/>
              <a:t>Even though around three-fifths (57%) think Latin America is important to New Zealand, there is limited awareness of differences between Latin American nations.  Over one-third (37%) of respondents declared they have some awareness of the differences between Latin American nations, while 61% do not.  </a:t>
            </a:r>
            <a:r>
              <a:rPr lang="en-NZ" sz="1200" i="1" dirty="0"/>
              <a:t>‘Travel and leisure’ </a:t>
            </a:r>
            <a:r>
              <a:rPr lang="en-NZ" sz="1200" dirty="0"/>
              <a:t>is seen at the strongest link between New Zealand and Latin America followed by </a:t>
            </a:r>
            <a:r>
              <a:rPr lang="en-NZ" sz="1200" i="1" dirty="0"/>
              <a:t>‘Business and trade’.</a:t>
            </a:r>
          </a:p>
          <a:p>
            <a:r>
              <a:rPr lang="en-NZ" sz="1200" dirty="0"/>
              <a:t>Respondents were asked to think positively about Latin America and then nominate a positive word: </a:t>
            </a:r>
            <a:r>
              <a:rPr lang="en-NZ" sz="1200" i="1" dirty="0"/>
              <a:t>‘Culture’</a:t>
            </a:r>
            <a:r>
              <a:rPr lang="en-NZ" sz="1200" dirty="0"/>
              <a:t>, </a:t>
            </a:r>
            <a:r>
              <a:rPr lang="en-NZ" sz="1200" i="1" dirty="0"/>
              <a:t>‘Happy/ Fun/ Friendly’</a:t>
            </a:r>
            <a:r>
              <a:rPr lang="en-NZ" sz="1200" dirty="0"/>
              <a:t> and </a:t>
            </a:r>
            <a:r>
              <a:rPr lang="en-NZ" sz="1200" i="1" dirty="0"/>
              <a:t>‘Vibrant/ Energy’</a:t>
            </a:r>
            <a:r>
              <a:rPr lang="en-NZ" sz="1200" dirty="0"/>
              <a:t> were the positive top of mind terms. Respondents were also asked to think negatively about Latin America and then nominate a negative word: </a:t>
            </a:r>
            <a:r>
              <a:rPr lang="en-NZ" sz="1200" i="1" dirty="0"/>
              <a:t>‘Drugs’</a:t>
            </a:r>
            <a:r>
              <a:rPr lang="en-NZ" sz="1200" dirty="0"/>
              <a:t> and </a:t>
            </a:r>
            <a:r>
              <a:rPr lang="en-NZ" sz="1200" i="1" dirty="0"/>
              <a:t>‘Crime’ </a:t>
            </a:r>
            <a:r>
              <a:rPr lang="en-NZ" sz="1200" dirty="0"/>
              <a:t>were the negative top of mind terms, followed by </a:t>
            </a:r>
            <a:r>
              <a:rPr lang="en-NZ" sz="1200" i="1" dirty="0"/>
              <a:t>‘Poverty/ Inequality’.</a:t>
            </a:r>
            <a:endParaRPr lang="en-NZ" sz="1200" dirty="0"/>
          </a:p>
          <a:p>
            <a:r>
              <a:rPr lang="en-NZ" sz="1200" dirty="0"/>
              <a:t>There is a relatively even split between those who rate their intercultural skills highly (50%) and those who rate their skills ‘not highly’ (48%).</a:t>
            </a:r>
          </a:p>
          <a:p>
            <a:pPr marL="0" indent="0">
              <a:buNone/>
            </a:pPr>
            <a:r>
              <a:rPr lang="en-NZ" sz="1200" b="1" dirty="0"/>
              <a:t>Knowledge and information sources of Latin America</a:t>
            </a:r>
          </a:p>
          <a:p>
            <a:r>
              <a:rPr lang="en-NZ" sz="1200" dirty="0"/>
              <a:t>Only one-quarter keep up to date with developments in Latin American politics, economics, business or culture.  Over half (54%) source their information about Latin America from traditional media followed by 38% from social media.  Friends and popular culture featured at lower levels. </a:t>
            </a:r>
          </a:p>
          <a:p>
            <a:r>
              <a:rPr lang="en-NZ" sz="1200" dirty="0"/>
              <a:t>Over one-third selected </a:t>
            </a:r>
            <a:r>
              <a:rPr lang="en-NZ" sz="1200" i="1" dirty="0"/>
              <a:t>‘Lack of news on the region’</a:t>
            </a:r>
            <a:r>
              <a:rPr lang="en-NZ" sz="1200" dirty="0"/>
              <a:t> as a barrier to increasing their awareness of Latin American nations.  Around one-quarter selected </a:t>
            </a:r>
            <a:r>
              <a:rPr lang="en-NZ" sz="1200" i="1" dirty="0"/>
              <a:t>‘Lack of Spanish or Portuguese’</a:t>
            </a:r>
            <a:r>
              <a:rPr lang="en-NZ" sz="1200" dirty="0"/>
              <a:t> and </a:t>
            </a:r>
            <a:r>
              <a:rPr lang="en-NZ" sz="1200" i="1" dirty="0"/>
              <a:t>‘Lack of prior knowledge’ </a:t>
            </a:r>
            <a:r>
              <a:rPr lang="en-NZ" sz="1200" dirty="0"/>
              <a:t>as barriers.  Close to three out of 10 chose ‘</a:t>
            </a:r>
            <a:r>
              <a:rPr lang="en-NZ" sz="1200" i="1" dirty="0"/>
              <a:t>No barriers’</a:t>
            </a:r>
            <a:r>
              <a:rPr lang="en-NZ" sz="1200" dirty="0"/>
              <a:t>.  </a:t>
            </a:r>
          </a:p>
          <a:p>
            <a:pPr marL="0" indent="0">
              <a:buNone/>
            </a:pPr>
            <a:r>
              <a:rPr lang="en-NZ" sz="1200" b="1" dirty="0"/>
              <a:t>Visitation and personal experience with Latin America</a:t>
            </a:r>
          </a:p>
          <a:p>
            <a:r>
              <a:rPr lang="en-NZ" sz="1200" dirty="0"/>
              <a:t>Less than one in ten respondents have visited Latin America in the past five years and a little under one-third are likely to travel to Latin America in the next five years.   </a:t>
            </a:r>
          </a:p>
          <a:p>
            <a:r>
              <a:rPr lang="en-NZ" sz="1200" dirty="0"/>
              <a:t>Two-fifths are aware that there are direct flights from Auckland to Santiago (Chile) and Buenos Aires (Argentina). </a:t>
            </a:r>
          </a:p>
          <a:p>
            <a:r>
              <a:rPr lang="en-NZ" sz="1200" dirty="0"/>
              <a:t>Three in five respondents feel it is important to have a personal experience of visiting Latin America or knowing Latin Americans in encouraging an interest in this region.</a:t>
            </a:r>
          </a:p>
        </p:txBody>
      </p:sp>
    </p:spTree>
    <p:extLst>
      <p:ext uri="{BB962C8B-B14F-4D97-AF65-F5344CB8AC3E}">
        <p14:creationId xmlns:p14="http://schemas.microsoft.com/office/powerpoint/2010/main" val="38008247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E0DC6-9BA4-4C5E-90AC-138C97DADEE1}"/>
              </a:ext>
            </a:extLst>
          </p:cNvPr>
          <p:cNvSpPr>
            <a:spLocks noGrp="1"/>
          </p:cNvSpPr>
          <p:nvPr>
            <p:ph type="title"/>
          </p:nvPr>
        </p:nvSpPr>
        <p:spPr>
          <a:xfrm>
            <a:off x="349321" y="365125"/>
            <a:ext cx="11496782" cy="777875"/>
          </a:xfrm>
        </p:spPr>
        <p:txBody>
          <a:bodyPr anchor="t" anchorCtr="0">
            <a:normAutofit/>
          </a:bodyPr>
          <a:lstStyle/>
          <a:p>
            <a:r>
              <a:rPr lang="en-NZ" sz="2400" dirty="0"/>
              <a:t>Reasons for “political or bureaucratic challenges” and “trade barriers”</a:t>
            </a:r>
          </a:p>
        </p:txBody>
      </p:sp>
      <p:sp>
        <p:nvSpPr>
          <p:cNvPr id="5" name="Text Placeholder 4">
            <a:extLst>
              <a:ext uri="{FF2B5EF4-FFF2-40B4-BE49-F238E27FC236}">
                <a16:creationId xmlns:a16="http://schemas.microsoft.com/office/drawing/2014/main" id="{63BAD58D-68B7-490B-A590-CAEA4A3FFCA8}"/>
              </a:ext>
            </a:extLst>
          </p:cNvPr>
          <p:cNvSpPr>
            <a:spLocks noGrp="1"/>
          </p:cNvSpPr>
          <p:nvPr>
            <p:ph type="body" idx="17"/>
          </p:nvPr>
        </p:nvSpPr>
        <p:spPr/>
        <p:txBody>
          <a:bodyPr/>
          <a:lstStyle/>
          <a:p>
            <a:r>
              <a:rPr lang="en-NZ" sz="1400" dirty="0"/>
              <a:t>You indicated </a:t>
            </a:r>
            <a:r>
              <a:rPr lang="en-NZ" sz="1400" b="1" dirty="0"/>
              <a:t>‘Political or bureaucratic challenges’ </a:t>
            </a:r>
            <a:r>
              <a:rPr lang="en-NZ" sz="1400" dirty="0"/>
              <a:t>are barriers to doing more business with Latin America.</a:t>
            </a:r>
          </a:p>
        </p:txBody>
      </p:sp>
      <p:sp>
        <p:nvSpPr>
          <p:cNvPr id="6" name="Text Placeholder 5">
            <a:extLst>
              <a:ext uri="{FF2B5EF4-FFF2-40B4-BE49-F238E27FC236}">
                <a16:creationId xmlns:a16="http://schemas.microsoft.com/office/drawing/2014/main" id="{09098FCF-AD8C-4E35-9BDE-884C385F7FBF}"/>
              </a:ext>
            </a:extLst>
          </p:cNvPr>
          <p:cNvSpPr>
            <a:spLocks noGrp="1"/>
          </p:cNvSpPr>
          <p:nvPr>
            <p:ph type="body" idx="18"/>
          </p:nvPr>
        </p:nvSpPr>
        <p:spPr/>
        <p:txBody>
          <a:bodyPr/>
          <a:lstStyle/>
          <a:p>
            <a:r>
              <a:rPr lang="en-NZ" sz="1400" dirty="0"/>
              <a:t>You indicated </a:t>
            </a:r>
            <a:r>
              <a:rPr lang="en-NZ" sz="1400" b="1" dirty="0"/>
              <a:t>‘Trade barriers’ </a:t>
            </a:r>
            <a:r>
              <a:rPr lang="en-NZ" sz="1400" dirty="0"/>
              <a:t>are problematic to doing more business with Latin America.</a:t>
            </a:r>
          </a:p>
        </p:txBody>
      </p:sp>
      <p:sp>
        <p:nvSpPr>
          <p:cNvPr id="7" name="Content Placeholder 6">
            <a:extLst>
              <a:ext uri="{FF2B5EF4-FFF2-40B4-BE49-F238E27FC236}">
                <a16:creationId xmlns:a16="http://schemas.microsoft.com/office/drawing/2014/main" id="{8D6A5F45-EC5F-420D-8730-AECD284445B4}"/>
              </a:ext>
            </a:extLst>
          </p:cNvPr>
          <p:cNvSpPr>
            <a:spLocks noGrp="1"/>
          </p:cNvSpPr>
          <p:nvPr>
            <p:ph idx="1"/>
          </p:nvPr>
        </p:nvSpPr>
        <p:spPr>
          <a:xfrm>
            <a:off x="6568153" y="5916168"/>
            <a:ext cx="5429407" cy="374025"/>
          </a:xfrm>
        </p:spPr>
        <p:txBody>
          <a:bodyPr>
            <a:normAutofit/>
          </a:bodyPr>
          <a:lstStyle/>
          <a:p>
            <a:r>
              <a:rPr lang="en-NZ" dirty="0"/>
              <a:t>Base: Respondents who indicated that trade barriers are problematic to doing </a:t>
            </a:r>
          </a:p>
          <a:p>
            <a:r>
              <a:rPr lang="en-NZ" dirty="0"/>
              <a:t>more business with Latin America (n=60). Multiple response question</a:t>
            </a:r>
          </a:p>
        </p:txBody>
      </p:sp>
      <p:sp>
        <p:nvSpPr>
          <p:cNvPr id="8" name="Content Placeholder 7">
            <a:extLst>
              <a:ext uri="{FF2B5EF4-FFF2-40B4-BE49-F238E27FC236}">
                <a16:creationId xmlns:a16="http://schemas.microsoft.com/office/drawing/2014/main" id="{23CE3D9E-85F4-4C5B-8782-EAA8CE60C5BC}"/>
              </a:ext>
            </a:extLst>
          </p:cNvPr>
          <p:cNvSpPr>
            <a:spLocks noGrp="1"/>
          </p:cNvSpPr>
          <p:nvPr>
            <p:ph idx="19"/>
          </p:nvPr>
        </p:nvSpPr>
        <p:spPr>
          <a:xfrm>
            <a:off x="666593" y="5916168"/>
            <a:ext cx="5429407" cy="374025"/>
          </a:xfrm>
        </p:spPr>
        <p:txBody>
          <a:bodyPr>
            <a:noAutofit/>
          </a:bodyPr>
          <a:lstStyle/>
          <a:p>
            <a:r>
              <a:rPr lang="en-NZ" dirty="0"/>
              <a:t>Base: Respondents who indicated that political or bureaucratic challenges are barriers to doing more business with Latin America (n=59). Multiple response question</a:t>
            </a:r>
          </a:p>
        </p:txBody>
      </p:sp>
      <p:graphicFrame>
        <p:nvGraphicFramePr>
          <p:cNvPr id="9" name="Chart Placeholder 9">
            <a:extLst>
              <a:ext uri="{FF2B5EF4-FFF2-40B4-BE49-F238E27FC236}">
                <a16:creationId xmlns:a16="http://schemas.microsoft.com/office/drawing/2014/main" id="{F3F76EF8-02E5-478D-A86F-26F54B157190}"/>
              </a:ext>
            </a:extLst>
          </p:cNvPr>
          <p:cNvGraphicFramePr>
            <a:graphicFrameLocks noGrp="1"/>
          </p:cNvGraphicFramePr>
          <p:nvPr>
            <p:ph type="chart" sz="quarter" idx="13"/>
            <p:extLst>
              <p:ext uri="{D42A27DB-BD31-4B8C-83A1-F6EECF244321}">
                <p14:modId xmlns:p14="http://schemas.microsoft.com/office/powerpoint/2010/main" val="1608424817"/>
              </p:ext>
            </p:extLst>
          </p:nvPr>
        </p:nvGraphicFramePr>
        <p:xfrm>
          <a:off x="973138" y="2397125"/>
          <a:ext cx="4648200" cy="3208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Placeholder 9">
            <a:extLst>
              <a:ext uri="{FF2B5EF4-FFF2-40B4-BE49-F238E27FC236}">
                <a16:creationId xmlns:a16="http://schemas.microsoft.com/office/drawing/2014/main" id="{16EBADC5-9DD4-4DD5-B174-A7BD55736135}"/>
              </a:ext>
            </a:extLst>
          </p:cNvPr>
          <p:cNvGraphicFramePr>
            <a:graphicFrameLocks noGrp="1"/>
          </p:cNvGraphicFramePr>
          <p:nvPr>
            <p:ph type="chart" sz="quarter" idx="15"/>
            <p:extLst>
              <p:ext uri="{D42A27DB-BD31-4B8C-83A1-F6EECF244321}">
                <p14:modId xmlns:p14="http://schemas.microsoft.com/office/powerpoint/2010/main" val="878331822"/>
              </p:ext>
            </p:extLst>
          </p:nvPr>
        </p:nvGraphicFramePr>
        <p:xfrm>
          <a:off x="6567488" y="2397125"/>
          <a:ext cx="4667250" cy="3208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59010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Businesses – Visitation and personal experience with Latin America</a:t>
            </a:r>
            <a:endParaRPr lang="en-NZ" sz="4500" dirty="0"/>
          </a:p>
        </p:txBody>
      </p:sp>
    </p:spTree>
    <p:extLst>
      <p:ext uri="{BB962C8B-B14F-4D97-AF65-F5344CB8AC3E}">
        <p14:creationId xmlns:p14="http://schemas.microsoft.com/office/powerpoint/2010/main" val="1144953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rmAutofit/>
          </a:bodyPr>
          <a:lstStyle/>
          <a:p>
            <a:r>
              <a:rPr lang="en-NZ" sz="2400" dirty="0"/>
              <a:t>A third of business respondents have visited Latin America in the past five years</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Have you visited Latin America in the past five years?  (Q9)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4"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Business respondents located in Aucklanders are more likely to have visited Latin America in the past five years than the rest of New Zealand (46% compared to 24%). </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a:t>
            </a:r>
            <a:r>
              <a:rPr lang="en-NZ" sz="1400" i="0" dirty="0">
                <a:solidFill>
                  <a:srgbClr val="333333"/>
                </a:solidFill>
                <a:latin typeface="Calibri" panose="020F0502020204030204" pitchFamily="34" charset="0"/>
              </a:rPr>
              <a:t>mong the small sub-group of those who currently have a business relationship with Latin America (n=54), 61% have visited Latin America in the past five years compared to 16% of those who do not have a business relationship with Latin America (n=66). </a:t>
            </a:r>
          </a:p>
          <a:p>
            <a:pPr marL="396000" indent="-230400" algn="l" defTabSz="432000">
              <a:buSzPct val="150000"/>
            </a:pPr>
            <a:endParaRPr lang="en-US" sz="1400" i="0" dirty="0">
              <a:solidFill>
                <a:srgbClr val="333333"/>
              </a:solidFill>
              <a:highlight>
                <a:srgbClr val="FFFF00"/>
              </a:highlight>
              <a:latin typeface="Calibri" panose="020F0502020204030204" pitchFamily="34" charset="0"/>
            </a:endParaRPr>
          </a:p>
          <a:p>
            <a:pPr algn="l" defTabSz="540000">
              <a:buSzPct val="150000"/>
            </a:pPr>
            <a:r>
              <a:rPr lang="en-US" sz="1400" i="0" dirty="0">
                <a:solidFill>
                  <a:srgbClr val="333333"/>
                </a:solidFill>
                <a:highlight>
                  <a:srgbClr val="FFFF00"/>
                </a:highlight>
                <a:latin typeface="Calibri" panose="020F0502020204030204" pitchFamily="34" charset="0"/>
              </a:rPr>
              <a:t> </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2425204746"/>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923979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ctr" anchorCtr="0">
            <a:noAutofit/>
          </a:bodyPr>
          <a:lstStyle/>
          <a:p>
            <a:r>
              <a:rPr lang="en-NZ" sz="2400" dirty="0"/>
              <a:t>Just over two-thirds (68%) are likely to travel to Latin America in the next five years compared to 32% who are NOT likely</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likely is it that you will travel to Latin America in the next five years?  (Q10)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2159899640"/>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0921B216-C216-4788-B9F6-2CD4F923F011}"/>
              </a:ext>
            </a:extLst>
          </p:cNvPr>
          <p:cNvSpPr txBox="1">
            <a:spLocks/>
          </p:cNvSpPr>
          <p:nvPr/>
        </p:nvSpPr>
        <p:spPr>
          <a:xfrm>
            <a:off x="6814455" y="2160000"/>
            <a:ext cx="4610407"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are more likely to travel to Latin America in the next five years are:</a:t>
            </a:r>
          </a:p>
          <a:p>
            <a:pPr marL="396000" lvl="1">
              <a:spcBef>
                <a:spcPts val="0"/>
              </a:spcBef>
              <a:buClrTx/>
              <a:buSzPct val="150000"/>
              <a:buFont typeface="Symbol" panose="05050102010706020507" pitchFamily="18" charset="2"/>
              <a:buChar char="-"/>
            </a:pPr>
            <a:r>
              <a:rPr lang="en-US" sz="1400" dirty="0"/>
              <a:t>Those who have visited (90%) vs. those who haven’t (57%)</a:t>
            </a:r>
          </a:p>
          <a:p>
            <a:pPr marL="396000" lvl="1">
              <a:spcBef>
                <a:spcPts val="0"/>
              </a:spcBef>
              <a:buClrTx/>
              <a:buSzPct val="150000"/>
              <a:buFont typeface="Symbol" panose="05050102010706020507" pitchFamily="18" charset="2"/>
              <a:buChar char="-"/>
            </a:pPr>
            <a:r>
              <a:rPr lang="en-US" sz="1400" dirty="0"/>
              <a:t>Those </a:t>
            </a:r>
            <a:r>
              <a:rPr lang="en-NZ" sz="1400" dirty="0"/>
              <a:t>who currently have a business relationship with Latin America </a:t>
            </a:r>
            <a:r>
              <a:rPr lang="en-US" sz="1400" dirty="0"/>
              <a:t>(85%) vs. those with no business relationship with Latin America (53%)</a:t>
            </a:r>
          </a:p>
          <a:p>
            <a:pPr marL="396000" lvl="1">
              <a:spcBef>
                <a:spcPts val="0"/>
              </a:spcBef>
              <a:buClrTx/>
              <a:buSzPct val="150000"/>
              <a:buFont typeface="Symbol" panose="05050102010706020507" pitchFamily="18" charset="2"/>
              <a:buChar char="-"/>
            </a:pPr>
            <a:r>
              <a:rPr lang="en-US" sz="1400" dirty="0"/>
              <a:t>Aucklanders (78%) vs. the rest of New Zealand (61%).</a:t>
            </a:r>
          </a:p>
          <a:p>
            <a:pPr algn="l" defTabSz="540000">
              <a:buSzPct val="150000"/>
            </a:pPr>
            <a:r>
              <a:rPr lang="en-US" sz="1400" i="0" dirty="0">
                <a:solidFill>
                  <a:srgbClr val="333333"/>
                </a:solidFill>
                <a:highlight>
                  <a:srgbClr val="FFFF00"/>
                </a:highlight>
                <a:latin typeface="Calibri" panose="020F0502020204030204" pitchFamily="34" charset="0"/>
              </a:rPr>
              <a:t> </a:t>
            </a:r>
          </a:p>
        </p:txBody>
      </p:sp>
    </p:spTree>
    <p:extLst>
      <p:ext uri="{BB962C8B-B14F-4D97-AF65-F5344CB8AC3E}">
        <p14:creationId xmlns:p14="http://schemas.microsoft.com/office/powerpoint/2010/main" val="1539766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rmAutofit/>
          </a:bodyPr>
          <a:lstStyle/>
          <a:p>
            <a:r>
              <a:rPr lang="en-NZ" sz="2400" dirty="0"/>
              <a:t>Six out of 10 are aware that there are direct flights to Chile and Argentina</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Are you aware that there are direct flights from Auckland to Santiago (Chile) and Buenos Aires (Argentina)?</a:t>
            </a:r>
            <a:r>
              <a:rPr lang="en-NZ" sz="1400" dirty="0"/>
              <a:t>  (Q20)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2575430287"/>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DE039C60-6598-4E01-AC28-EDD5733868B3}"/>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endParaRPr lang="en-NZ" sz="1400" i="0" dirty="0">
              <a:solidFill>
                <a:srgbClr val="333333"/>
              </a:solidFill>
              <a:latin typeface="Calibri" panose="020F0502020204030204" pitchFamily="34" charset="0"/>
            </a:endParaRPr>
          </a:p>
          <a:p>
            <a:pPr marL="285750" indent="-285750" algn="l">
              <a:spcBef>
                <a:spcPts val="1000"/>
              </a:spcBef>
              <a:buSzPct val="150000"/>
              <a:buFont typeface="Arial" panose="020B0604020202020204" pitchFamily="34" charset="0"/>
              <a:buChar char="•"/>
            </a:pPr>
            <a:r>
              <a:rPr lang="en-NZ" sz="1400" i="0" dirty="0">
                <a:solidFill>
                  <a:srgbClr val="333333"/>
                </a:solidFill>
                <a:latin typeface="Calibri" panose="020F0502020204030204" pitchFamily="34" charset="0"/>
              </a:rPr>
              <a:t>Those who had visited Latin America in the past five years were more likely to be aware of the direct flights than those who had not visited (80% compared to 53%).</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 higher proportion of those who currently </a:t>
            </a:r>
            <a:r>
              <a:rPr lang="en-NZ" sz="1400" i="0" dirty="0">
                <a:solidFill>
                  <a:srgbClr val="333333"/>
                </a:solidFill>
                <a:latin typeface="Calibri" panose="020F0502020204030204" pitchFamily="34" charset="0"/>
              </a:rPr>
              <a:t>have a business relationship with Latin America declared awareness of the direct flights </a:t>
            </a:r>
            <a:r>
              <a:rPr lang="en-US" sz="1400" i="0" dirty="0">
                <a:solidFill>
                  <a:srgbClr val="333333"/>
                </a:solidFill>
                <a:latin typeface="Calibri" panose="020F0502020204030204" pitchFamily="34" charset="0"/>
              </a:rPr>
              <a:t>at 78%, compared to 53% of those who do not have a business relationship with Latin America. </a:t>
            </a:r>
          </a:p>
          <a:p>
            <a:pPr marL="230400" indent="-230400" algn="l">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38297812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Over three-quarters (76%) believe it is important to personally visit Latin America or know Latin Americans to encourage an interest in this region</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780"/>
            <a:ext cx="10008279" cy="627103"/>
          </a:xfrm>
        </p:spPr>
        <p:txBody>
          <a:bodyPr lIns="36000" tIns="36000" rIns="36000" anchor="t" anchorCtr="0"/>
          <a:lstStyle/>
          <a:p>
            <a:r>
              <a:rPr lang="en-NZ" sz="1400" dirty="0"/>
              <a:t>How important is personal experience of visiting Latin America or knowing Latin Americans in encouraging an interest in this region?  (Q16)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2695939498"/>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B4394F96-1924-4114-98D7-D7F9BD391DBC}"/>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believe it its important are:</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who have visited before (89%) vs. those who have not (70%) </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(86%) vs. those who are not (48%).</a:t>
            </a:r>
          </a:p>
        </p:txBody>
      </p:sp>
    </p:spTree>
    <p:extLst>
      <p:ext uri="{BB962C8B-B14F-4D97-AF65-F5344CB8AC3E}">
        <p14:creationId xmlns:p14="http://schemas.microsoft.com/office/powerpoint/2010/main" val="15106521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1" y="5418241"/>
            <a:ext cx="10695214" cy="900250"/>
          </a:xfrm>
        </p:spPr>
        <p:txBody>
          <a:bodyPr/>
          <a:lstStyle/>
          <a:p>
            <a:r>
              <a:rPr lang="en-US" sz="4500" dirty="0"/>
              <a:t>Businesses – Education</a:t>
            </a:r>
            <a:endParaRPr lang="en-NZ" sz="4500" dirty="0"/>
          </a:p>
        </p:txBody>
      </p:sp>
    </p:spTree>
    <p:extLst>
      <p:ext uri="{BB962C8B-B14F-4D97-AF65-F5344CB8AC3E}">
        <p14:creationId xmlns:p14="http://schemas.microsoft.com/office/powerpoint/2010/main" val="20623747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Support for New Zealand children learning more than one language is strong with over half (54%) </a:t>
            </a:r>
            <a:r>
              <a:rPr lang="en-NZ" sz="2400" u="sng" dirty="0"/>
              <a:t>strongly</a:t>
            </a:r>
            <a:r>
              <a:rPr lang="en-NZ" sz="2400" dirty="0"/>
              <a:t> supporting this idea and two-fifths (40%) somewhat supporting</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strongly do you support New Zealand children learning more than one language?   (Q11)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52909340"/>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7" name="Content Placeholder 3">
            <a:extLst>
              <a:ext uri="{FF2B5EF4-FFF2-40B4-BE49-F238E27FC236}">
                <a16:creationId xmlns:a16="http://schemas.microsoft.com/office/drawing/2014/main" id="{17CB8643-1944-4D45-8BE9-0CE8BEE42C3E}"/>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with a higher proportion of ‘</a:t>
            </a:r>
            <a:r>
              <a:rPr lang="en-US" sz="1400" i="0" u="sng" dirty="0">
                <a:solidFill>
                  <a:srgbClr val="333333"/>
                </a:solidFill>
                <a:latin typeface="Calibri" panose="020F0502020204030204" pitchFamily="34" charset="0"/>
              </a:rPr>
              <a:t>strongly</a:t>
            </a:r>
            <a:r>
              <a:rPr lang="en-US" sz="1400" i="0" dirty="0">
                <a:solidFill>
                  <a:srgbClr val="333333"/>
                </a:solidFill>
                <a:latin typeface="Calibri" panose="020F0502020204030204" pitchFamily="34" charset="0"/>
              </a:rPr>
              <a:t> support’ are:</a:t>
            </a:r>
          </a:p>
          <a:p>
            <a:pPr marL="396000" lvl="1">
              <a:spcBef>
                <a:spcPts val="0"/>
              </a:spcBef>
              <a:buClrTx/>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(60%) vs. those who are not (52%). </a:t>
            </a:r>
          </a:p>
        </p:txBody>
      </p:sp>
    </p:spTree>
    <p:extLst>
      <p:ext uri="{BB962C8B-B14F-4D97-AF65-F5344CB8AC3E}">
        <p14:creationId xmlns:p14="http://schemas.microsoft.com/office/powerpoint/2010/main" val="2381394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496782" cy="777875"/>
          </a:xfrm>
        </p:spPr>
        <p:txBody>
          <a:bodyPr anchor="ctr" anchorCtr="0">
            <a:noAutofit/>
          </a:bodyPr>
          <a:lstStyle/>
          <a:p>
            <a:r>
              <a:rPr lang="en-NZ" sz="2400" dirty="0"/>
              <a:t>Seven out of 10 (71%) believe it is important for New Zealanders to learn Spanish or Portuguese</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important is it for New Zealanders to learn Spanish or Portuguese?   (Q12)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936674274"/>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7" name="Content Placeholder 3">
            <a:extLst>
              <a:ext uri="{FF2B5EF4-FFF2-40B4-BE49-F238E27FC236}">
                <a16:creationId xmlns:a16="http://schemas.microsoft.com/office/drawing/2014/main" id="{5208A2CE-68DD-435F-A59E-8AAE42AD33E2}"/>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endParaRPr lang="en-NZ" sz="1400" i="0" dirty="0">
              <a:solidFill>
                <a:srgbClr val="333333"/>
              </a:solidFill>
              <a:latin typeface="Calibri" panose="020F0502020204030204" pitchFamily="34" charset="0"/>
            </a:endParaRP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believe it is important are:</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(82%) vs. those who are not (46%). </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believe it is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are:</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who currently </a:t>
            </a:r>
            <a:r>
              <a:rPr lang="en-NZ" sz="1400" dirty="0">
                <a:solidFill>
                  <a:srgbClr val="333333"/>
                </a:solidFill>
                <a:latin typeface="Calibri" panose="020F0502020204030204" pitchFamily="34" charset="0"/>
              </a:rPr>
              <a:t>have a business relationship with Latin America </a:t>
            </a:r>
            <a:r>
              <a:rPr lang="en-US" sz="1400" dirty="0">
                <a:solidFill>
                  <a:srgbClr val="333333"/>
                </a:solidFill>
                <a:latin typeface="Calibri" panose="020F0502020204030204" pitchFamily="34" charset="0"/>
              </a:rPr>
              <a:t>(50%) vs. those who don’t (3%).</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who have visited before (36%) vs. those who have not (14%)</a:t>
            </a:r>
          </a:p>
        </p:txBody>
      </p:sp>
    </p:spTree>
    <p:extLst>
      <p:ext uri="{BB962C8B-B14F-4D97-AF65-F5344CB8AC3E}">
        <p14:creationId xmlns:p14="http://schemas.microsoft.com/office/powerpoint/2010/main" val="2259761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One out of 10 are fluent or competent in Spanish or Portuguese and just over two-fifths (43%) are willing to learn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Which ONE of the following best describes your understanding of Spanish or Portuguese languages?   (Q13)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1836887518"/>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B2028714-816E-4666-86DD-97C18374E3E8}"/>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endParaRPr lang="en-US" sz="1400" i="0" dirty="0">
              <a:solidFill>
                <a:srgbClr val="333333"/>
              </a:solidFill>
              <a:latin typeface="Calibri" panose="020F0502020204030204" pitchFamily="34" charset="0"/>
            </a:endParaRP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willing to learn are those who are:</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Likely to visit in the next 5 years (61%) vs. 27% of those not likely to visit.</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are fluent or competent are more likely to be:</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who currently </a:t>
            </a:r>
            <a:r>
              <a:rPr lang="en-NZ" sz="1400" dirty="0">
                <a:solidFill>
                  <a:srgbClr val="333333"/>
                </a:solidFill>
                <a:latin typeface="Calibri" panose="020F0502020204030204" pitchFamily="34" charset="0"/>
              </a:rPr>
              <a:t>have a business relationship with Latin America </a:t>
            </a:r>
            <a:r>
              <a:rPr lang="en-US" sz="1400" dirty="0">
                <a:solidFill>
                  <a:srgbClr val="333333"/>
                </a:solidFill>
                <a:latin typeface="Calibri" panose="020F0502020204030204" pitchFamily="34" charset="0"/>
              </a:rPr>
              <a:t>(25%) vs. those who don’t (5%)</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who have visited before (23%) vs. those who have not (6%).</a:t>
            </a:r>
          </a:p>
          <a:p>
            <a:pPr marL="396000" lvl="1">
              <a:spcBef>
                <a:spcPts val="0"/>
              </a:spcBef>
              <a:buClrTx/>
              <a:buSzPct val="150000"/>
              <a:buFont typeface="Symbol" panose="05050102010706020507" pitchFamily="18" charset="2"/>
              <a:buChar char="-"/>
            </a:pPr>
            <a:endParaRPr lang="en-US" sz="1400" dirty="0">
              <a:solidFill>
                <a:srgbClr val="333333"/>
              </a:solidFill>
              <a:latin typeface="Calibri" panose="020F0502020204030204" pitchFamily="34" charset="0"/>
            </a:endParaRPr>
          </a:p>
          <a:p>
            <a:pPr marL="396000" lvl="1">
              <a:spcBef>
                <a:spcPts val="0"/>
              </a:spcBef>
              <a:buClrTx/>
              <a:buSzPct val="150000"/>
              <a:buFont typeface="Symbol" panose="05050102010706020507" pitchFamily="18" charset="2"/>
              <a:buChar char="-"/>
            </a:pPr>
            <a:endParaRPr lang="en-US" sz="1400" dirty="0">
              <a:solidFill>
                <a:srgbClr val="333333"/>
              </a:solidFill>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a:p>
            <a:pPr algn="l" defTabSz="432000">
              <a:buSzPct val="150000"/>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1022848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1F337-53D6-463B-B07A-34088E2FFF2B}"/>
              </a:ext>
            </a:extLst>
          </p:cNvPr>
          <p:cNvSpPr>
            <a:spLocks noGrp="1"/>
          </p:cNvSpPr>
          <p:nvPr>
            <p:ph type="title"/>
          </p:nvPr>
        </p:nvSpPr>
        <p:spPr>
          <a:xfrm>
            <a:off x="339047" y="365125"/>
            <a:ext cx="10811553" cy="777875"/>
          </a:xfrm>
        </p:spPr>
        <p:txBody>
          <a:bodyPr/>
          <a:lstStyle/>
          <a:p>
            <a:r>
              <a:rPr lang="en-NZ" dirty="0"/>
              <a:t>Executive summary – General public </a:t>
            </a:r>
          </a:p>
        </p:txBody>
      </p:sp>
      <p:sp>
        <p:nvSpPr>
          <p:cNvPr id="3" name="Content Placeholder 2">
            <a:extLst>
              <a:ext uri="{FF2B5EF4-FFF2-40B4-BE49-F238E27FC236}">
                <a16:creationId xmlns:a16="http://schemas.microsoft.com/office/drawing/2014/main" id="{FBA6F9F8-C975-492C-B01C-B6983DE0E957}"/>
              </a:ext>
            </a:extLst>
          </p:cNvPr>
          <p:cNvSpPr>
            <a:spLocks noGrp="1"/>
          </p:cNvSpPr>
          <p:nvPr>
            <p:ph sz="quarter" idx="12"/>
          </p:nvPr>
        </p:nvSpPr>
        <p:spPr>
          <a:xfrm>
            <a:off x="635000" y="1263600"/>
            <a:ext cx="10515600" cy="4356100"/>
          </a:xfrm>
        </p:spPr>
        <p:txBody>
          <a:bodyPr>
            <a:normAutofit/>
          </a:bodyPr>
          <a:lstStyle/>
          <a:p>
            <a:pPr marL="0" indent="0">
              <a:buNone/>
            </a:pPr>
            <a:r>
              <a:rPr lang="en-NZ" sz="1200" b="1" dirty="0"/>
              <a:t>Education</a:t>
            </a:r>
          </a:p>
          <a:p>
            <a:r>
              <a:rPr lang="en-NZ" sz="1200" dirty="0"/>
              <a:t>Overall the general public are generally receptive to education around Latin American nations and language.</a:t>
            </a:r>
          </a:p>
          <a:p>
            <a:r>
              <a:rPr lang="en-NZ" sz="1200" dirty="0"/>
              <a:t>The vast majority strongly support New Zealand children learning more than one language.  Although respondents are divided on how important it is for New Zealanders to learn Spanish or Portuguese (49% important and 47% not important). </a:t>
            </a:r>
          </a:p>
          <a:p>
            <a:r>
              <a:rPr lang="en-NZ" sz="1200" dirty="0"/>
              <a:t>Close to two-fifths are willing to learn Spanish or Portuguese, while one-third consider that these languages are not relevant to them and one-fifth are just not interested in learning these languages. </a:t>
            </a:r>
          </a:p>
          <a:p>
            <a:r>
              <a:rPr lang="en-NZ" sz="1200" dirty="0"/>
              <a:t>Just under half (45%) think it is important for New Zealand schools to teach more Latin American content. </a:t>
            </a:r>
          </a:p>
          <a:p>
            <a:r>
              <a:rPr lang="en-NZ" sz="1200" dirty="0"/>
              <a:t>Around one-third of general public respondents think it is likely that they will develop their Latin American knowledge and skills in the next five years. </a:t>
            </a:r>
          </a:p>
          <a:p>
            <a:r>
              <a:rPr lang="en-NZ" sz="1200" dirty="0"/>
              <a:t>In terms of what Latin American-related knowledge and skills New Zealanders need to learn, general public respondents selected </a:t>
            </a:r>
            <a:r>
              <a:rPr lang="en-NZ" sz="1200" i="1" dirty="0"/>
              <a:t>‘Intercultural skills’ </a:t>
            </a:r>
            <a:r>
              <a:rPr lang="en-NZ" sz="1200" dirty="0"/>
              <a:t>at 54%. </a:t>
            </a:r>
            <a:r>
              <a:rPr lang="en-NZ" sz="1200" i="1" dirty="0"/>
              <a:t>‘Language skills’</a:t>
            </a:r>
            <a:r>
              <a:rPr lang="en-NZ" sz="1200" dirty="0"/>
              <a:t> and </a:t>
            </a:r>
            <a:r>
              <a:rPr lang="en-NZ" sz="1200" i="1" dirty="0"/>
              <a:t>‘Business skills’ </a:t>
            </a:r>
            <a:r>
              <a:rPr lang="en-NZ" sz="1200" dirty="0"/>
              <a:t>featured at slightly lower levels (45% and 33% respectively).</a:t>
            </a:r>
          </a:p>
          <a:p>
            <a:pPr marL="0" indent="0">
              <a:buNone/>
            </a:pPr>
            <a:r>
              <a:rPr lang="en-NZ" sz="1200" b="1" dirty="0"/>
              <a:t>New Zealand’s business relationship with Latin America </a:t>
            </a:r>
          </a:p>
          <a:p>
            <a:r>
              <a:rPr lang="en-NZ" sz="1200" dirty="0"/>
              <a:t>Just under one-quarter (23%) believe Argentina to be the most important Latin American country to New Zealand followed by one-fifth selecting Brazil.</a:t>
            </a:r>
          </a:p>
          <a:p>
            <a:r>
              <a:rPr lang="en-NZ" sz="1200" dirty="0"/>
              <a:t>One-third are aware that Chile, Mexico and Peru are active members of APEC.</a:t>
            </a:r>
          </a:p>
        </p:txBody>
      </p:sp>
    </p:spTree>
    <p:extLst>
      <p:ext uri="{BB962C8B-B14F-4D97-AF65-F5344CB8AC3E}">
        <p14:creationId xmlns:p14="http://schemas.microsoft.com/office/powerpoint/2010/main" val="79199384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Two-thirds (66%) think it is important for New Zealand schools to teach more Latin American content</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important is it for New Zealand schools to teach more Latin American content?   (Q17) </a:t>
            </a:r>
          </a:p>
          <a:p>
            <a:r>
              <a:rPr lang="en-NZ" sz="1400" dirty="0"/>
              <a:t> </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1743483630"/>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7" name="Content Placeholder 3">
            <a:extLst>
              <a:ext uri="{FF2B5EF4-FFF2-40B4-BE49-F238E27FC236}">
                <a16:creationId xmlns:a16="http://schemas.microsoft.com/office/drawing/2014/main" id="{71A3674B-A514-45DB-A317-B61DF98FFA7A}"/>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endParaRPr lang="en-NZ" sz="1400" i="0" dirty="0">
              <a:solidFill>
                <a:srgbClr val="333333"/>
              </a:solidFill>
              <a:latin typeface="Calibri" panose="020F0502020204030204" pitchFamily="34" charset="0"/>
            </a:endParaRP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think it is important are:</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who have visited before (80%) vs. those who have not (59%)</a:t>
            </a:r>
          </a:p>
          <a:p>
            <a:pPr marL="396000" lvl="1">
              <a:spcBef>
                <a:spcPts val="0"/>
              </a:spcBef>
              <a:buClrTx/>
              <a:buSzPct val="150000"/>
              <a:buFont typeface="Symbol" panose="05050102010706020507" pitchFamily="18" charset="2"/>
              <a:buChar char="-"/>
            </a:pPr>
            <a:r>
              <a:rPr lang="en-US" sz="1400" dirty="0">
                <a:solidFill>
                  <a:srgbClr val="333333"/>
                </a:solidFill>
                <a:latin typeface="Calibri" panose="020F0502020204030204" pitchFamily="34" charset="0"/>
              </a:rPr>
              <a:t>Those likely to visit in the next five years (76%) vs. those who are not (36%).</a:t>
            </a:r>
          </a:p>
          <a:p>
            <a:pPr marL="285750" indent="-28575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were more likely to view Latin</a:t>
            </a:r>
            <a:r>
              <a:rPr lang="en-US" sz="1400" i="0" dirty="0">
                <a:solidFill>
                  <a:srgbClr val="333333"/>
                </a:solidFill>
                <a:latin typeface="Calibri" panose="020F0502020204030204" pitchFamily="34" charset="0"/>
              </a:rPr>
              <a:t> America content being taught in schools as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at 50%, compared to 5% of those who do not have a business relationship with Latin America. </a:t>
            </a:r>
          </a:p>
        </p:txBody>
      </p:sp>
    </p:spTree>
    <p:extLst>
      <p:ext uri="{BB962C8B-B14F-4D97-AF65-F5344CB8AC3E}">
        <p14:creationId xmlns:p14="http://schemas.microsoft.com/office/powerpoint/2010/main" val="343227181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A little over three-fifths (62%) are likely to develop their Latin American knowledge and skills in the next five years</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How likely is it that you will develop your Latin American knowledge and skills in the next five years</a:t>
            </a:r>
            <a:r>
              <a:rPr lang="en-NZ" sz="1400" dirty="0"/>
              <a:t>?  (Q15)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7" name="Chart Placeholder 9">
            <a:extLst>
              <a:ext uri="{FF2B5EF4-FFF2-40B4-BE49-F238E27FC236}">
                <a16:creationId xmlns:a16="http://schemas.microsoft.com/office/drawing/2014/main" id="{B489206D-F972-4A10-BEEF-8B1EA61238C2}"/>
              </a:ext>
            </a:extLst>
          </p:cNvPr>
          <p:cNvGraphicFramePr>
            <a:graphicFrameLocks/>
          </p:cNvGraphicFramePr>
          <p:nvPr>
            <p:extLst>
              <p:ext uri="{D42A27DB-BD31-4B8C-83A1-F6EECF244321}">
                <p14:modId xmlns:p14="http://schemas.microsoft.com/office/powerpoint/2010/main" val="1455704805"/>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3">
            <a:extLst>
              <a:ext uri="{FF2B5EF4-FFF2-40B4-BE49-F238E27FC236}">
                <a16:creationId xmlns:a16="http://schemas.microsoft.com/office/drawing/2014/main" id="{CBEF3A71-E0A8-40E6-83E3-3D810438AA4E}"/>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develop their Latin American knowledge and skills in the next five years are:</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a:t>
            </a:r>
            <a:r>
              <a:rPr lang="en-US" sz="1400" i="0" dirty="0">
                <a:solidFill>
                  <a:srgbClr val="333333"/>
                </a:solidFill>
                <a:latin typeface="Calibri" panose="020F0502020204030204" pitchFamily="34" charset="0"/>
              </a:rPr>
              <a:t>(85%) vs. those who don’t (38%)</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(82%) vs. those who have not (52%)</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likely to visit in the next five years (79%) vs. those who are not (15%).</a:t>
            </a:r>
          </a:p>
          <a:p>
            <a:pPr algn="l" defTabSz="540000">
              <a:buSzPct val="150000"/>
            </a:pPr>
            <a:r>
              <a:rPr lang="en-US" sz="1400" i="0" dirty="0">
                <a:solidFill>
                  <a:srgbClr val="333333"/>
                </a:solidFill>
                <a:highlight>
                  <a:srgbClr val="FFFF00"/>
                </a:highlight>
                <a:latin typeface="Calibri" panose="020F0502020204030204" pitchFamily="34" charset="0"/>
              </a:rPr>
              <a:t> </a:t>
            </a:r>
          </a:p>
        </p:txBody>
      </p:sp>
    </p:spTree>
    <p:extLst>
      <p:ext uri="{BB962C8B-B14F-4D97-AF65-F5344CB8AC3E}">
        <p14:creationId xmlns:p14="http://schemas.microsoft.com/office/powerpoint/2010/main" val="32560581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496781" cy="777875"/>
          </a:xfrm>
        </p:spPr>
        <p:txBody>
          <a:bodyPr anchor="ctr" anchorCtr="0">
            <a:noAutofit/>
          </a:bodyPr>
          <a:lstStyle/>
          <a:p>
            <a:r>
              <a:rPr lang="en-NZ" sz="2400" dirty="0"/>
              <a:t>The main Latin American-related knowledge and skills that New Zealanders need to learn are Language skills (53%), followed closely by Intercultural (48%) and Business skills (45%)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Which of the following are the MAIN Latin American-related knowledge and skills New Zealanders need to learn?</a:t>
            </a:r>
            <a:r>
              <a:rPr lang="en-NZ" sz="1400" dirty="0"/>
              <a:t>  (Q19)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normAutofit/>
          </a:bodyPr>
          <a:lstStyle/>
          <a:p>
            <a:r>
              <a:rPr lang="en-NZ" dirty="0"/>
              <a:t>Base: Business respondents (n=253).  Multiple response question.</a:t>
            </a: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1777967107"/>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D7F3DA13-48A4-4270-A8DF-E3FFB3E9E710}"/>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rated ‘Language skills’ higher than those who do not have a business relationship with Latin America (61% vs 43%).  </a:t>
            </a:r>
          </a:p>
        </p:txBody>
      </p:sp>
    </p:spTree>
    <p:extLst>
      <p:ext uri="{BB962C8B-B14F-4D97-AF65-F5344CB8AC3E}">
        <p14:creationId xmlns:p14="http://schemas.microsoft.com/office/powerpoint/2010/main" val="31791897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0" y="5418241"/>
            <a:ext cx="10869385" cy="900250"/>
          </a:xfrm>
        </p:spPr>
        <p:txBody>
          <a:bodyPr/>
          <a:lstStyle/>
          <a:p>
            <a:r>
              <a:rPr lang="en-US" sz="4500" dirty="0"/>
              <a:t>Businesses – Business success in Latin America</a:t>
            </a:r>
            <a:endParaRPr lang="en-NZ" sz="4500" dirty="0"/>
          </a:p>
        </p:txBody>
      </p:sp>
    </p:spTree>
    <p:extLst>
      <p:ext uri="{BB962C8B-B14F-4D97-AF65-F5344CB8AC3E}">
        <p14:creationId xmlns:p14="http://schemas.microsoft.com/office/powerpoint/2010/main" val="9241098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Autofit/>
          </a:bodyPr>
          <a:lstStyle/>
          <a:p>
            <a:r>
              <a:rPr lang="en-NZ" sz="2400" dirty="0"/>
              <a:t>Most think enjoyment of the culture and people is important when choosing which markets to focus on (83%) and just 16% think it is not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When choosing markets to focus on, how important is enjoyment of the culture and people you engage with? (Q23)</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2178892069"/>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currently have a business relationship with Latin America (n=54), 60% think that enjoyment of the culture and people is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when choosing markets to focus on compared to 27% of those who do not have a business relationship with Latin America (n=66). </a:t>
            </a:r>
          </a:p>
        </p:txBody>
      </p:sp>
    </p:spTree>
    <p:extLst>
      <p:ext uri="{BB962C8B-B14F-4D97-AF65-F5344CB8AC3E}">
        <p14:creationId xmlns:p14="http://schemas.microsoft.com/office/powerpoint/2010/main" val="10683328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27605" cy="777875"/>
          </a:xfrm>
        </p:spPr>
        <p:txBody>
          <a:bodyPr anchor="t" anchorCtr="0">
            <a:normAutofit fontScale="90000"/>
          </a:bodyPr>
          <a:lstStyle/>
          <a:p>
            <a:r>
              <a:rPr lang="en-NZ" sz="2800" dirty="0"/>
              <a:t>Nine out of 10 think knowledge of local languages for business success in Latin America is important (89%) and a minority (9%) think it is not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important is knowledge of local languages for business success in Latin America? (Q24)</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3439424130"/>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currently have a business relationship with Latin America (n=54), 56% think that knowledge of local languages is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for business success in Latin America compared to 31% of those who do not have a business relationship with Latin America (n=66). </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(n=85), 50% think that knowledge of local languages is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for business success in Latin America compared to 28% of those who have not visited.</a:t>
            </a:r>
          </a:p>
        </p:txBody>
      </p:sp>
    </p:spTree>
    <p:extLst>
      <p:ext uri="{BB962C8B-B14F-4D97-AF65-F5344CB8AC3E}">
        <p14:creationId xmlns:p14="http://schemas.microsoft.com/office/powerpoint/2010/main" val="55994615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49321" y="365125"/>
            <a:ext cx="11496782" cy="777875"/>
          </a:xfrm>
        </p:spPr>
        <p:txBody>
          <a:bodyPr anchor="t" anchorCtr="0">
            <a:noAutofit/>
          </a:bodyPr>
          <a:lstStyle/>
          <a:p>
            <a:r>
              <a:rPr lang="en-NZ" sz="2400" dirty="0"/>
              <a:t>Nine out of 10 think knowledge of local languages for business success in Latin America is important (89%) and a minority (10%) think it is not </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How important is knowledge of local cultures for business success in Latin America? (Q25)</a:t>
            </a:r>
          </a:p>
        </p:txBody>
      </p:sp>
      <p:graphicFrame>
        <p:nvGraphicFramePr>
          <p:cNvPr id="6" name="Chart Placeholder 9">
            <a:extLst>
              <a:ext uri="{FF2B5EF4-FFF2-40B4-BE49-F238E27FC236}">
                <a16:creationId xmlns:a16="http://schemas.microsoft.com/office/drawing/2014/main" id="{25B7D29F-DC9D-4C7E-AA6B-46DF77B710CC}"/>
              </a:ext>
            </a:extLst>
          </p:cNvPr>
          <p:cNvGraphicFramePr>
            <a:graphicFrameLocks/>
          </p:cNvGraphicFramePr>
          <p:nvPr>
            <p:extLst>
              <p:ext uri="{D42A27DB-BD31-4B8C-83A1-F6EECF244321}">
                <p14:modId xmlns:p14="http://schemas.microsoft.com/office/powerpoint/2010/main" val="531701585"/>
              </p:ext>
            </p:extLst>
          </p:nvPr>
        </p:nvGraphicFramePr>
        <p:xfrm>
          <a:off x="1055232" y="2160000"/>
          <a:ext cx="5040768" cy="4000952"/>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Among the small sub-group of those who have visited Latin America in the past five years (n=85), 49% think knowledge of local cultures is </a:t>
            </a:r>
            <a:r>
              <a:rPr lang="en-US" sz="1400" i="0" u="sng" dirty="0">
                <a:solidFill>
                  <a:srgbClr val="333333"/>
                </a:solidFill>
                <a:latin typeface="Calibri" panose="020F0502020204030204" pitchFamily="34" charset="0"/>
              </a:rPr>
              <a:t>very</a:t>
            </a:r>
            <a:r>
              <a:rPr lang="en-US" sz="1400" i="0" dirty="0">
                <a:solidFill>
                  <a:srgbClr val="333333"/>
                </a:solidFill>
                <a:latin typeface="Calibri" panose="020F0502020204030204" pitchFamily="34" charset="0"/>
              </a:rPr>
              <a:t> important for business success in Latin America compared to 25% of those who have not visited.</a:t>
            </a:r>
          </a:p>
          <a:p>
            <a:pPr marL="230400" indent="-230400" algn="l">
              <a:spcBef>
                <a:spcPts val="1000"/>
              </a:spcBef>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spTree>
    <p:extLst>
      <p:ext uri="{BB962C8B-B14F-4D97-AF65-F5344CB8AC3E}">
        <p14:creationId xmlns:p14="http://schemas.microsoft.com/office/powerpoint/2010/main" val="30617542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D2766-2086-426B-BA4A-077F8CEB9B1E}"/>
              </a:ext>
            </a:extLst>
          </p:cNvPr>
          <p:cNvSpPr>
            <a:spLocks noGrp="1"/>
          </p:cNvSpPr>
          <p:nvPr>
            <p:ph type="title"/>
          </p:nvPr>
        </p:nvSpPr>
        <p:spPr>
          <a:xfrm>
            <a:off x="647701" y="5418241"/>
            <a:ext cx="11198402" cy="900250"/>
          </a:xfrm>
        </p:spPr>
        <p:txBody>
          <a:bodyPr/>
          <a:lstStyle/>
          <a:p>
            <a:r>
              <a:rPr lang="en-US" sz="4500" dirty="0"/>
              <a:t>Businesses – New Zealand’s business relationship with Latin America</a:t>
            </a:r>
            <a:endParaRPr lang="en-NZ" sz="4500" dirty="0"/>
          </a:p>
        </p:txBody>
      </p:sp>
    </p:spTree>
    <p:extLst>
      <p:ext uri="{BB962C8B-B14F-4D97-AF65-F5344CB8AC3E}">
        <p14:creationId xmlns:p14="http://schemas.microsoft.com/office/powerpoint/2010/main" val="14717536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Just under one-quarter believe Argentina and Brazil (24% each) to be the MOST important Latin American country to New Zealand</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Which ONE of the following Latin American countries is MOST important to New Zealand?</a:t>
            </a:r>
            <a:r>
              <a:rPr lang="en-NZ" sz="1400" dirty="0"/>
              <a:t>  (Q18)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sp>
        <p:nvSpPr>
          <p:cNvPr id="8" name="Content Placeholder 3">
            <a:extLst>
              <a:ext uri="{FF2B5EF4-FFF2-40B4-BE49-F238E27FC236}">
                <a16:creationId xmlns:a16="http://schemas.microsoft.com/office/drawing/2014/main" id="{CAB625D7-23AE-4522-9383-8E5DF433EBF5}"/>
              </a:ext>
            </a:extLst>
          </p:cNvPr>
          <p:cNvSpPr txBox="1">
            <a:spLocks/>
          </p:cNvSpPr>
          <p:nvPr/>
        </p:nvSpPr>
        <p:spPr>
          <a:xfrm>
            <a:off x="6803658" y="2160000"/>
            <a:ext cx="4333542"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latin typeface="Calibri" panose="020F0502020204030204" pitchFamily="34" charset="0"/>
              </a:rPr>
              <a:t>Differences among sub-groups</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were more likely to select Cuba (18%) </a:t>
            </a:r>
            <a:r>
              <a:rPr lang="en-US" sz="1400" i="0" dirty="0">
                <a:solidFill>
                  <a:srgbClr val="333333"/>
                </a:solidFill>
                <a:latin typeface="Calibri" panose="020F0502020204030204" pitchFamily="34" charset="0"/>
              </a:rPr>
              <a:t>vs. those who don’t (2%).</a:t>
            </a:r>
          </a:p>
          <a:p>
            <a:pPr marL="230400" indent="-230400" algn="l">
              <a:spcBef>
                <a:spcPts val="1000"/>
              </a:spcBef>
              <a:buSzPct val="150000"/>
              <a:buFont typeface="Arial" panose="020B0604020202020204" pitchFamily="34" charset="0"/>
              <a:buChar char="•"/>
            </a:pPr>
            <a:r>
              <a:rPr lang="en-US" sz="1400" i="0" dirty="0">
                <a:solidFill>
                  <a:srgbClr val="333333"/>
                </a:solidFill>
                <a:latin typeface="Calibri" panose="020F0502020204030204" pitchFamily="34" charset="0"/>
              </a:rPr>
              <a:t>Those who have visited before were also more likely to select Cuba (13%) compared to those who have not (1%). </a:t>
            </a:r>
          </a:p>
          <a:p>
            <a:pPr marL="230400" indent="-230400" algn="l">
              <a:spcBef>
                <a:spcPts val="1000"/>
              </a:spcBef>
              <a:buSzPct val="150000"/>
              <a:buFont typeface="Arial" panose="020B0604020202020204" pitchFamily="34" charset="0"/>
              <a:buChar char="•"/>
            </a:pPr>
            <a:endParaRPr lang="en-US" sz="1400" i="0" dirty="0">
              <a:solidFill>
                <a:srgbClr val="333333"/>
              </a:solidFill>
              <a:highlight>
                <a:srgbClr val="FFFF00"/>
              </a:highlight>
              <a:latin typeface="Calibri" panose="020F0502020204030204" pitchFamily="34" charset="0"/>
            </a:endParaRPr>
          </a:p>
        </p:txBody>
      </p:sp>
      <p:graphicFrame>
        <p:nvGraphicFramePr>
          <p:cNvPr id="18" name="Chart 17">
            <a:extLst>
              <a:ext uri="{FF2B5EF4-FFF2-40B4-BE49-F238E27FC236}">
                <a16:creationId xmlns:a16="http://schemas.microsoft.com/office/drawing/2014/main" id="{37269BC2-9887-4404-BB89-66CF2E954BB7}"/>
              </a:ext>
            </a:extLst>
          </p:cNvPr>
          <p:cNvGraphicFramePr/>
          <p:nvPr>
            <p:extLst>
              <p:ext uri="{D42A27DB-BD31-4B8C-83A1-F6EECF244321}">
                <p14:modId xmlns:p14="http://schemas.microsoft.com/office/powerpoint/2010/main" val="2032963588"/>
              </p:ext>
            </p:extLst>
          </p:nvPr>
        </p:nvGraphicFramePr>
        <p:xfrm>
          <a:off x="1054800" y="2160000"/>
          <a:ext cx="5040000" cy="3999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92725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Close to three-fifths (58%) are aware that Chile, Mexico and Peru are active members of APEC</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US" sz="1400" dirty="0"/>
              <a:t>Are you aware that Chile, Mexico and Peru are active members of APEC (Asia-Pacific Economic Cooperation)?</a:t>
            </a:r>
            <a:r>
              <a:rPr lang="en-NZ" sz="1400" dirty="0"/>
              <a:t>  (Q21)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normAutofit/>
          </a:bodyPr>
          <a:lstStyle/>
          <a:p>
            <a:r>
              <a:rPr lang="en-NZ" dirty="0"/>
              <a:t>Base: Business respondents (n=253)</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4248531267"/>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217AECD9-EB07-47CE-AEB1-55BA2A319BB4}"/>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00" indent="-230400" algn="l">
              <a:buSzPct val="150000"/>
              <a:buFont typeface="Arial" panose="020B0604020202020204" pitchFamily="34" charset="0"/>
              <a:buChar char="•"/>
            </a:pPr>
            <a:r>
              <a:rPr lang="en-US" sz="1400" i="0" dirty="0">
                <a:solidFill>
                  <a:srgbClr val="333333"/>
                </a:solidFill>
                <a:latin typeface="Calibri" panose="020F0502020204030204" pitchFamily="34" charset="0"/>
              </a:rPr>
              <a:t>Those more likely to be aware that Chile, Mexico and Peru are active members of APEC are:</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currently </a:t>
            </a:r>
            <a:r>
              <a:rPr lang="en-NZ" sz="1400" i="0" dirty="0">
                <a:solidFill>
                  <a:srgbClr val="333333"/>
                </a:solidFill>
                <a:latin typeface="Calibri" panose="020F0502020204030204" pitchFamily="34" charset="0"/>
              </a:rPr>
              <a:t>have a business relationship with Latin America (78%) </a:t>
            </a:r>
            <a:r>
              <a:rPr lang="en-US" sz="1400" i="0" dirty="0">
                <a:solidFill>
                  <a:srgbClr val="333333"/>
                </a:solidFill>
                <a:latin typeface="Calibri" panose="020F0502020204030204" pitchFamily="34" charset="0"/>
              </a:rPr>
              <a:t>vs. those who don’t (52%)</a:t>
            </a:r>
          </a:p>
          <a:p>
            <a:pPr marL="396000" indent="-230400" algn="l" defTabSz="540000">
              <a:buClrTx/>
              <a:buSzPct val="100000"/>
              <a:buFont typeface="Symbol" panose="05050102010706020507" pitchFamily="18" charset="2"/>
              <a:buChar char="-"/>
            </a:pPr>
            <a:r>
              <a:rPr lang="en-US" sz="1400" i="0" dirty="0">
                <a:solidFill>
                  <a:srgbClr val="333333"/>
                </a:solidFill>
                <a:latin typeface="Calibri" panose="020F0502020204030204" pitchFamily="34" charset="0"/>
              </a:rPr>
              <a:t>Those who have visited before (74%) vs. those who have not (50%).</a:t>
            </a:r>
          </a:p>
        </p:txBody>
      </p:sp>
    </p:spTree>
    <p:extLst>
      <p:ext uri="{BB962C8B-B14F-4D97-AF65-F5344CB8AC3E}">
        <p14:creationId xmlns:p14="http://schemas.microsoft.com/office/powerpoint/2010/main" val="4050354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1F337-53D6-463B-B07A-34088E2FFF2B}"/>
              </a:ext>
            </a:extLst>
          </p:cNvPr>
          <p:cNvSpPr>
            <a:spLocks noGrp="1"/>
          </p:cNvSpPr>
          <p:nvPr>
            <p:ph type="title"/>
          </p:nvPr>
        </p:nvSpPr>
        <p:spPr>
          <a:xfrm>
            <a:off x="339047" y="365125"/>
            <a:ext cx="10811553" cy="777875"/>
          </a:xfrm>
        </p:spPr>
        <p:txBody>
          <a:bodyPr/>
          <a:lstStyle/>
          <a:p>
            <a:r>
              <a:rPr lang="en-NZ" dirty="0"/>
              <a:t>Executive summary – Businesses</a:t>
            </a:r>
          </a:p>
        </p:txBody>
      </p:sp>
      <p:sp>
        <p:nvSpPr>
          <p:cNvPr id="3" name="Content Placeholder 2">
            <a:extLst>
              <a:ext uri="{FF2B5EF4-FFF2-40B4-BE49-F238E27FC236}">
                <a16:creationId xmlns:a16="http://schemas.microsoft.com/office/drawing/2014/main" id="{FBA6F9F8-C975-492C-B01C-B6983DE0E957}"/>
              </a:ext>
            </a:extLst>
          </p:cNvPr>
          <p:cNvSpPr>
            <a:spLocks noGrp="1"/>
          </p:cNvSpPr>
          <p:nvPr>
            <p:ph sz="quarter" idx="12"/>
          </p:nvPr>
        </p:nvSpPr>
        <p:spPr>
          <a:xfrm>
            <a:off x="635000" y="1263600"/>
            <a:ext cx="10515600" cy="4356100"/>
          </a:xfrm>
        </p:spPr>
        <p:txBody>
          <a:bodyPr>
            <a:noAutofit/>
          </a:bodyPr>
          <a:lstStyle/>
          <a:p>
            <a:pPr marL="0" indent="0">
              <a:spcBef>
                <a:spcPts val="400"/>
              </a:spcBef>
              <a:buNone/>
            </a:pPr>
            <a:r>
              <a:rPr lang="en-NZ" sz="1200" b="1" dirty="0"/>
              <a:t>Current business relationship with Latin America</a:t>
            </a:r>
          </a:p>
          <a:p>
            <a:pPr>
              <a:spcBef>
                <a:spcPts val="400"/>
              </a:spcBef>
            </a:pPr>
            <a:r>
              <a:rPr lang="en-NZ" sz="1200" dirty="0"/>
              <a:t>Just over one-fifth of business respondents currently export to, invest in or import from Latin America while 42% are open to the idea.  </a:t>
            </a:r>
            <a:endParaRPr lang="en-NZ" sz="1200" i="1" dirty="0"/>
          </a:p>
          <a:p>
            <a:pPr marL="0" indent="0">
              <a:spcBef>
                <a:spcPts val="400"/>
              </a:spcBef>
              <a:buNone/>
            </a:pPr>
            <a:r>
              <a:rPr lang="en-NZ" sz="1200" b="1" dirty="0"/>
              <a:t>Importance and awareness of Latin America</a:t>
            </a:r>
          </a:p>
          <a:p>
            <a:pPr>
              <a:spcBef>
                <a:spcPts val="400"/>
              </a:spcBef>
            </a:pPr>
            <a:r>
              <a:rPr lang="en-NZ" sz="1200" dirty="0"/>
              <a:t>The majority (84%) of business respondents think Latin America is important to New Zealand.  There is reasonably high awareness of the differences between Latin American nations (72% aware).  Similar to the general public findings, </a:t>
            </a:r>
            <a:r>
              <a:rPr lang="en-NZ" sz="1200" i="1" dirty="0"/>
              <a:t>‘Travel and leisure’ </a:t>
            </a:r>
            <a:r>
              <a:rPr lang="en-NZ" sz="1200" dirty="0"/>
              <a:t>is seen at the strongest link between New Zealand and Latin America followed by </a:t>
            </a:r>
            <a:r>
              <a:rPr lang="en-NZ" sz="1200" i="1" dirty="0"/>
              <a:t>‘Business and trade’.</a:t>
            </a:r>
          </a:p>
          <a:p>
            <a:pPr>
              <a:spcBef>
                <a:spcPts val="400"/>
              </a:spcBef>
            </a:pPr>
            <a:r>
              <a:rPr lang="en-NZ" sz="1200" dirty="0"/>
              <a:t>When asked to nominate one positive and negative word that they relate to Latin America.  </a:t>
            </a:r>
            <a:r>
              <a:rPr lang="en-NZ" sz="1200" i="1" dirty="0"/>
              <a:t>‘Great/ Amazing/ Good’ </a:t>
            </a:r>
            <a:r>
              <a:rPr lang="en-NZ" sz="1200" dirty="0"/>
              <a:t>and </a:t>
            </a:r>
            <a:r>
              <a:rPr lang="en-NZ" sz="1200" i="1" dirty="0"/>
              <a:t>‘Happy/ Fun/ Friendly’ </a:t>
            </a:r>
            <a:r>
              <a:rPr lang="en-NZ" sz="1200" dirty="0"/>
              <a:t>were the top two positive terms with Latin America amongst business respondents.  </a:t>
            </a:r>
            <a:r>
              <a:rPr lang="en-NZ" sz="1200" i="1" dirty="0"/>
              <a:t>‘Drugs’</a:t>
            </a:r>
            <a:r>
              <a:rPr lang="en-NZ" sz="1200" dirty="0"/>
              <a:t> and </a:t>
            </a:r>
            <a:r>
              <a:rPr lang="en-NZ" sz="1200" i="1" dirty="0"/>
              <a:t>‘Poverty/ Inequality’ </a:t>
            </a:r>
            <a:r>
              <a:rPr lang="en-NZ" sz="1200" dirty="0"/>
              <a:t>were the top of mind negative terms.</a:t>
            </a:r>
          </a:p>
          <a:p>
            <a:pPr>
              <a:spcBef>
                <a:spcPts val="400"/>
              </a:spcBef>
            </a:pPr>
            <a:r>
              <a:rPr lang="en-NZ" sz="1200" dirty="0"/>
              <a:t>Three-quarters of business respondents rate their intercultural skills highly (76%) and one-quarter rate their skills ‘not highly’ (24%).</a:t>
            </a:r>
          </a:p>
          <a:p>
            <a:pPr marL="0" indent="0">
              <a:spcBef>
                <a:spcPts val="400"/>
              </a:spcBef>
              <a:buNone/>
            </a:pPr>
            <a:r>
              <a:rPr lang="en-NZ" sz="1200" b="1" dirty="0"/>
              <a:t>Knowledge and information sources of Latin America</a:t>
            </a:r>
          </a:p>
          <a:p>
            <a:pPr>
              <a:spcBef>
                <a:spcPts val="400"/>
              </a:spcBef>
            </a:pPr>
            <a:r>
              <a:rPr lang="en-NZ" sz="1200" dirty="0"/>
              <a:t>Two-thirds of business respondents keep up to date with developments in Latin American politics, economics, business or culture.  Traditional media and social media are the two top sources of information about Latin America that were selected, followed by friends and government reports which featured at lower levels. </a:t>
            </a:r>
          </a:p>
          <a:p>
            <a:pPr>
              <a:spcBef>
                <a:spcPts val="400"/>
              </a:spcBef>
            </a:pPr>
            <a:r>
              <a:rPr lang="en-NZ" sz="1200" dirty="0"/>
              <a:t>Thirty percent think that their, </a:t>
            </a:r>
            <a:r>
              <a:rPr lang="en-NZ" sz="1200" i="1" dirty="0"/>
              <a:t>‘Lack of Spanish or Portuguese’ </a:t>
            </a:r>
            <a:r>
              <a:rPr lang="en-NZ" sz="1200" dirty="0"/>
              <a:t>is a barrier to increasing their awareness of Latin American nations followed by, </a:t>
            </a:r>
            <a:r>
              <a:rPr lang="en-NZ" sz="1200" i="1" dirty="0"/>
              <a:t>‘Lack of news on the region’</a:t>
            </a:r>
            <a:r>
              <a:rPr lang="en-NZ" sz="1200" dirty="0"/>
              <a:t>.  Just over one-quarter feel there are no barriers to increasing their awareness.  </a:t>
            </a:r>
          </a:p>
          <a:p>
            <a:pPr>
              <a:spcBef>
                <a:spcPts val="400"/>
              </a:spcBef>
            </a:pPr>
            <a:r>
              <a:rPr lang="en-NZ" sz="1200" dirty="0"/>
              <a:t>When asked about barriers to doing more business with Latin America, </a:t>
            </a:r>
            <a:r>
              <a:rPr lang="en-NZ" sz="1200" i="1" dirty="0"/>
              <a:t>‘Language barriers’</a:t>
            </a:r>
            <a:r>
              <a:rPr lang="en-NZ" sz="1200" dirty="0"/>
              <a:t>, </a:t>
            </a:r>
            <a:r>
              <a:rPr lang="en-NZ" sz="1200" i="1" dirty="0"/>
              <a:t>‘Cost of travel/ doing business’</a:t>
            </a:r>
            <a:r>
              <a:rPr lang="en-NZ" sz="1200" dirty="0"/>
              <a:t> and </a:t>
            </a:r>
            <a:r>
              <a:rPr lang="en-NZ" sz="1200" i="1" dirty="0"/>
              <a:t>‘Lack of knowledge of opportunities’</a:t>
            </a:r>
            <a:r>
              <a:rPr lang="en-NZ" sz="1200" dirty="0"/>
              <a:t> are the top three barriers selected by business respondents.  </a:t>
            </a:r>
            <a:r>
              <a:rPr lang="en-NZ" sz="1200" i="1" dirty="0"/>
              <a:t>‘Trade barriers’</a:t>
            </a:r>
            <a:r>
              <a:rPr lang="en-NZ" sz="1200" dirty="0"/>
              <a:t>, </a:t>
            </a:r>
            <a:r>
              <a:rPr lang="en-NZ" sz="1200" i="1" dirty="0"/>
              <a:t>‘Lack of peers working in the region’</a:t>
            </a:r>
            <a:r>
              <a:rPr lang="en-NZ" sz="1200" dirty="0"/>
              <a:t> and </a:t>
            </a:r>
            <a:r>
              <a:rPr lang="en-NZ" sz="1200" i="1" dirty="0"/>
              <a:t>‘Political or bureaucratic challenges’</a:t>
            </a:r>
            <a:r>
              <a:rPr lang="en-NZ" sz="1200" dirty="0"/>
              <a:t> were selected by around one-quarter of respondents (24%, 24% and 23% respectively). </a:t>
            </a:r>
          </a:p>
          <a:p>
            <a:pPr marL="0" indent="0">
              <a:spcBef>
                <a:spcPts val="400"/>
              </a:spcBef>
              <a:buNone/>
            </a:pPr>
            <a:r>
              <a:rPr lang="en-NZ" sz="1200" b="1" dirty="0"/>
              <a:t>Visitation and personal experience with Latin America</a:t>
            </a:r>
          </a:p>
          <a:p>
            <a:pPr>
              <a:spcBef>
                <a:spcPts val="400"/>
              </a:spcBef>
            </a:pPr>
            <a:r>
              <a:rPr lang="en-NZ" sz="1200" dirty="0"/>
              <a:t>One-third of business respondents had visited Latin America in the past five years and just over two-thirds are likely to travel to Latin America in the next five years. </a:t>
            </a:r>
          </a:p>
          <a:p>
            <a:pPr>
              <a:spcBef>
                <a:spcPts val="400"/>
              </a:spcBef>
            </a:pPr>
            <a:r>
              <a:rPr lang="en-NZ" sz="1200" dirty="0"/>
              <a:t>Awareness of direct flights from Auckland to Santiago (Chile) and Buenos Aires (Argentina) was higher among the business respondents than the general public (62% business, 40% general public). </a:t>
            </a:r>
          </a:p>
          <a:p>
            <a:pPr>
              <a:spcBef>
                <a:spcPts val="400"/>
              </a:spcBef>
            </a:pPr>
            <a:r>
              <a:rPr lang="en-NZ" sz="1200" dirty="0"/>
              <a:t>Three-quarters of business respondents feel it is important to have a personal experience of visiting Latin America or knowing Latin Americans in encouraging an interest in this region.</a:t>
            </a:r>
          </a:p>
        </p:txBody>
      </p:sp>
    </p:spTree>
    <p:extLst>
      <p:ext uri="{BB962C8B-B14F-4D97-AF65-F5344CB8AC3E}">
        <p14:creationId xmlns:p14="http://schemas.microsoft.com/office/powerpoint/2010/main" val="274240027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FFB0622-FC3F-4087-B66A-473D403CF262}"/>
              </a:ext>
            </a:extLst>
          </p:cNvPr>
          <p:cNvSpPr>
            <a:spLocks noGrp="1"/>
          </p:cNvSpPr>
          <p:nvPr>
            <p:ph type="title"/>
          </p:nvPr>
        </p:nvSpPr>
        <p:spPr>
          <a:xfrm>
            <a:off x="339047" y="365125"/>
            <a:ext cx="11517331" cy="777875"/>
          </a:xfrm>
        </p:spPr>
        <p:txBody>
          <a:bodyPr anchor="t" anchorCtr="0">
            <a:noAutofit/>
          </a:bodyPr>
          <a:lstStyle/>
          <a:p>
            <a:r>
              <a:rPr lang="en-NZ" sz="2400" dirty="0"/>
              <a:t>Close to half are aware that </a:t>
            </a:r>
            <a:r>
              <a:rPr lang="en-NZ" sz="2400" dirty="0" err="1"/>
              <a:t>CPTPP</a:t>
            </a:r>
            <a:r>
              <a:rPr lang="en-NZ" sz="2400" dirty="0"/>
              <a:t> has improved current access to Chile and has created new opportunities to export goods or services to Mexico and Peru</a:t>
            </a:r>
          </a:p>
        </p:txBody>
      </p:sp>
      <p:sp>
        <p:nvSpPr>
          <p:cNvPr id="4" name="Text Placeholder 3">
            <a:extLst>
              <a:ext uri="{FF2B5EF4-FFF2-40B4-BE49-F238E27FC236}">
                <a16:creationId xmlns:a16="http://schemas.microsoft.com/office/drawing/2014/main" id="{680E9569-FF31-4B43-ACAE-15922D288074}"/>
              </a:ext>
            </a:extLst>
          </p:cNvPr>
          <p:cNvSpPr>
            <a:spLocks noGrp="1"/>
          </p:cNvSpPr>
          <p:nvPr>
            <p:ph type="body" idx="13"/>
          </p:nvPr>
        </p:nvSpPr>
        <p:spPr>
          <a:xfrm>
            <a:off x="1142320" y="1288800"/>
            <a:ext cx="10008279" cy="627103"/>
          </a:xfrm>
        </p:spPr>
        <p:txBody>
          <a:bodyPr lIns="36000" tIns="36000" rIns="36000" anchor="t" anchorCtr="0"/>
          <a:lstStyle/>
          <a:p>
            <a:r>
              <a:rPr lang="en-NZ" sz="1400" dirty="0"/>
              <a:t>Are you aware that the </a:t>
            </a:r>
            <a:r>
              <a:rPr lang="en-NZ" sz="1400" dirty="0" err="1"/>
              <a:t>CPTPP</a:t>
            </a:r>
            <a:r>
              <a:rPr lang="en-NZ" sz="1400" dirty="0"/>
              <a:t> (Comprehensive and Progressive Agreement for Trans-Pacific Partnership) has improved current access to Chile and opened new opportunities for the export of goods or services to Mexico and Peru? (Q26) </a:t>
            </a:r>
          </a:p>
          <a:p>
            <a:r>
              <a:rPr lang="en-NZ" sz="1400" dirty="0"/>
              <a:t> </a:t>
            </a:r>
          </a:p>
        </p:txBody>
      </p:sp>
      <p:sp>
        <p:nvSpPr>
          <p:cNvPr id="5" name="Content Placeholder 4">
            <a:extLst>
              <a:ext uri="{FF2B5EF4-FFF2-40B4-BE49-F238E27FC236}">
                <a16:creationId xmlns:a16="http://schemas.microsoft.com/office/drawing/2014/main" id="{8FA908F3-B081-4A45-8DE3-1BD80B1BC8B5}"/>
              </a:ext>
            </a:extLst>
          </p:cNvPr>
          <p:cNvSpPr>
            <a:spLocks noGrp="1"/>
          </p:cNvSpPr>
          <p:nvPr>
            <p:ph idx="1"/>
          </p:nvPr>
        </p:nvSpPr>
        <p:spPr/>
        <p:txBody>
          <a:bodyPr/>
          <a:lstStyle/>
          <a:p>
            <a:r>
              <a:rPr lang="en-NZ" dirty="0"/>
              <a:t>Base: Business respondents (n=253)</a:t>
            </a:r>
          </a:p>
        </p:txBody>
      </p:sp>
      <p:graphicFrame>
        <p:nvGraphicFramePr>
          <p:cNvPr id="14" name="Chart 13">
            <a:extLst>
              <a:ext uri="{FF2B5EF4-FFF2-40B4-BE49-F238E27FC236}">
                <a16:creationId xmlns:a16="http://schemas.microsoft.com/office/drawing/2014/main" id="{8D0022EE-0A33-43D2-9BC7-EDC74A245441}"/>
              </a:ext>
            </a:extLst>
          </p:cNvPr>
          <p:cNvGraphicFramePr/>
          <p:nvPr>
            <p:extLst>
              <p:ext uri="{D42A27DB-BD31-4B8C-83A1-F6EECF244321}">
                <p14:modId xmlns:p14="http://schemas.microsoft.com/office/powerpoint/2010/main" val="4064455823"/>
              </p:ext>
            </p:extLst>
          </p:nvPr>
        </p:nvGraphicFramePr>
        <p:xfrm>
          <a:off x="1054800" y="2160000"/>
          <a:ext cx="5041200" cy="4222450"/>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3">
            <a:extLst>
              <a:ext uri="{FF2B5EF4-FFF2-40B4-BE49-F238E27FC236}">
                <a16:creationId xmlns:a16="http://schemas.microsoft.com/office/drawing/2014/main" id="{DE039C60-6598-4E01-AC28-EDD5733868B3}"/>
              </a:ext>
            </a:extLst>
          </p:cNvPr>
          <p:cNvSpPr txBox="1">
            <a:spLocks/>
          </p:cNvSpPr>
          <p:nvPr/>
        </p:nvSpPr>
        <p:spPr>
          <a:xfrm>
            <a:off x="6814456" y="2160000"/>
            <a:ext cx="4336143" cy="4185579"/>
          </a:xfrm>
          <a:prstGeom prst="rect">
            <a:avLst/>
          </a:prstGeom>
        </p:spPr>
        <p:txBody>
          <a:bodyPr vert="horz" lIns="0" tIns="0" rIns="0" bIns="0" rtlCol="0">
            <a:normAutofit/>
          </a:bodyPr>
          <a:lstStyle>
            <a:lvl1pPr marL="0" indent="0" algn="r" defTabSz="914400" rtl="0" eaLnBrk="1" latinLnBrk="0" hangingPunct="1">
              <a:lnSpc>
                <a:spcPct val="100000"/>
              </a:lnSpc>
              <a:spcBef>
                <a:spcPts val="0"/>
              </a:spcBef>
              <a:buClr>
                <a:schemeClr val="tx2"/>
              </a:buClr>
              <a:buFont typeface="Arial" panose="020B0604020202020204" pitchFamily="34" charset="0"/>
              <a:buNone/>
              <a:defRPr sz="1200" i="1" kern="1200">
                <a:solidFill>
                  <a:schemeClr val="bg2">
                    <a:lumMod val="50000"/>
                  </a:schemeClr>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charset="0"/>
              <a:buChar char="•"/>
              <a:defRPr sz="2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3"/>
              </a:buClr>
              <a:buFont typeface="Arial" charset="0"/>
              <a:buChar char="•"/>
              <a:defRPr sz="2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4"/>
              </a:buClr>
              <a:buFont typeface="Arial" charset="0"/>
              <a:buChar char="•"/>
              <a:defRPr sz="2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1000"/>
              </a:spcBef>
              <a:buSzPct val="150000"/>
            </a:pPr>
            <a:r>
              <a:rPr lang="en-US" sz="1400" b="1" i="0" dirty="0">
                <a:solidFill>
                  <a:srgbClr val="333333"/>
                </a:solidFill>
              </a:rPr>
              <a:t>Differences among sub-groups</a:t>
            </a:r>
            <a:endParaRPr lang="en-NZ" sz="1400" i="0" dirty="0">
              <a:solidFill>
                <a:srgbClr val="333333"/>
              </a:solidFill>
            </a:endParaRPr>
          </a:p>
          <a:p>
            <a:pPr marL="230400" indent="-230400" algn="l">
              <a:spcBef>
                <a:spcPts val="1000"/>
              </a:spcBef>
              <a:buSzPct val="150000"/>
              <a:buFont typeface="Arial" panose="020B0604020202020204" pitchFamily="34" charset="0"/>
              <a:buChar char="•"/>
            </a:pPr>
            <a:r>
              <a:rPr lang="en-US" sz="1400" i="0" dirty="0">
                <a:solidFill>
                  <a:srgbClr val="333333"/>
                </a:solidFill>
              </a:rPr>
              <a:t>Those who are more likely to </a:t>
            </a:r>
            <a:r>
              <a:rPr lang="en-NZ" sz="1400" i="0" dirty="0">
                <a:solidFill>
                  <a:srgbClr val="333333"/>
                </a:solidFill>
              </a:rPr>
              <a:t>be aware of improved access to Chile via the </a:t>
            </a:r>
            <a:r>
              <a:rPr lang="en-NZ" sz="1400" i="0" dirty="0" err="1">
                <a:solidFill>
                  <a:srgbClr val="333333"/>
                </a:solidFill>
              </a:rPr>
              <a:t>CPTPP</a:t>
            </a:r>
            <a:r>
              <a:rPr lang="en-NZ" sz="1400" i="0" dirty="0">
                <a:solidFill>
                  <a:srgbClr val="333333"/>
                </a:solidFill>
              </a:rPr>
              <a:t> and new opportunities for the export of goods and services to Mexico and Peru </a:t>
            </a:r>
            <a:r>
              <a:rPr lang="en-US" sz="1400" i="0" dirty="0">
                <a:solidFill>
                  <a:srgbClr val="333333"/>
                </a:solidFill>
              </a:rPr>
              <a:t>are:</a:t>
            </a:r>
          </a:p>
          <a:p>
            <a:pPr marL="396000" lvl="1">
              <a:spcBef>
                <a:spcPts val="0"/>
              </a:spcBef>
              <a:buClrTx/>
              <a:buSzPct val="150000"/>
              <a:buFont typeface="Symbol" panose="05050102010706020507" pitchFamily="18" charset="2"/>
              <a:buChar char="-"/>
            </a:pPr>
            <a:r>
              <a:rPr lang="en-US" sz="1400" dirty="0"/>
              <a:t>Those </a:t>
            </a:r>
            <a:r>
              <a:rPr lang="en-NZ" sz="1400" dirty="0"/>
              <a:t>who currently have a business relationship with Latin America </a:t>
            </a:r>
            <a:r>
              <a:rPr lang="en-US" sz="1400" dirty="0"/>
              <a:t>(80%) vs. those with no business relationship with Latin America (28%)</a:t>
            </a:r>
          </a:p>
          <a:p>
            <a:pPr marL="396000" lvl="1">
              <a:spcBef>
                <a:spcPts val="0"/>
              </a:spcBef>
              <a:buClrTx/>
              <a:buSzPct val="150000"/>
              <a:buFont typeface="Symbol" panose="05050102010706020507" pitchFamily="18" charset="2"/>
              <a:buChar char="-"/>
            </a:pPr>
            <a:r>
              <a:rPr lang="en-US" sz="1400" dirty="0"/>
              <a:t>Those who have visited (73%) vs. those who haven’t (34%)</a:t>
            </a:r>
          </a:p>
          <a:p>
            <a:pPr marL="396000" lvl="1">
              <a:spcBef>
                <a:spcPts val="0"/>
              </a:spcBef>
              <a:buClrTx/>
              <a:buSzPct val="150000"/>
              <a:buFont typeface="Symbol" panose="05050102010706020507" pitchFamily="18" charset="2"/>
              <a:buChar char="-"/>
            </a:pPr>
            <a:r>
              <a:rPr lang="en-US" sz="1400" dirty="0"/>
              <a:t>Aucklanders (61%) vs. rest of NZ (36%).</a:t>
            </a:r>
          </a:p>
          <a:p>
            <a:pPr marL="396000" lvl="1">
              <a:spcBef>
                <a:spcPts val="0"/>
              </a:spcBef>
              <a:buClrTx/>
              <a:buSzPct val="150000"/>
              <a:buFont typeface="Symbol" panose="05050102010706020507" pitchFamily="18" charset="2"/>
              <a:buChar char="-"/>
            </a:pPr>
            <a:endParaRPr lang="en-US" sz="1400" dirty="0"/>
          </a:p>
          <a:p>
            <a:pPr marL="230400" indent="-230400" algn="l">
              <a:buSzPct val="150000"/>
              <a:buFont typeface="Arial" panose="020B0604020202020204" pitchFamily="34" charset="0"/>
              <a:buChar char="•"/>
            </a:pPr>
            <a:endParaRPr lang="en-US" sz="1400" i="0" dirty="0">
              <a:solidFill>
                <a:srgbClr val="333333"/>
              </a:solidFill>
            </a:endParaRPr>
          </a:p>
        </p:txBody>
      </p:sp>
    </p:spTree>
    <p:extLst>
      <p:ext uri="{BB962C8B-B14F-4D97-AF65-F5344CB8AC3E}">
        <p14:creationId xmlns:p14="http://schemas.microsoft.com/office/powerpoint/2010/main" val="4261120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D3DA0-B5C1-4AA7-8DCF-C54D4A13BF00}"/>
              </a:ext>
            </a:extLst>
          </p:cNvPr>
          <p:cNvSpPr>
            <a:spLocks noGrp="1"/>
          </p:cNvSpPr>
          <p:nvPr>
            <p:ph type="title"/>
          </p:nvPr>
        </p:nvSpPr>
        <p:spPr>
          <a:xfrm>
            <a:off x="339047" y="365125"/>
            <a:ext cx="11517331" cy="777875"/>
          </a:xfrm>
        </p:spPr>
        <p:txBody>
          <a:bodyPr anchor="t" anchorCtr="0">
            <a:noAutofit/>
          </a:bodyPr>
          <a:lstStyle/>
          <a:p>
            <a:r>
              <a:rPr lang="en-NZ" sz="2400" dirty="0"/>
              <a:t>Around one-fifth (21%) declared they are aware of all or some of the countries that are included in the Pacific Alliance trade bloc</a:t>
            </a:r>
          </a:p>
        </p:txBody>
      </p:sp>
      <p:sp>
        <p:nvSpPr>
          <p:cNvPr id="5" name="Text Placeholder 4">
            <a:extLst>
              <a:ext uri="{FF2B5EF4-FFF2-40B4-BE49-F238E27FC236}">
                <a16:creationId xmlns:a16="http://schemas.microsoft.com/office/drawing/2014/main" id="{383037E9-51E7-4CBC-9E70-00C06F960E8D}"/>
              </a:ext>
            </a:extLst>
          </p:cNvPr>
          <p:cNvSpPr>
            <a:spLocks noGrp="1"/>
          </p:cNvSpPr>
          <p:nvPr>
            <p:ph type="body" idx="17"/>
          </p:nvPr>
        </p:nvSpPr>
        <p:spPr/>
        <p:txBody>
          <a:bodyPr/>
          <a:lstStyle/>
          <a:p>
            <a:r>
              <a:rPr lang="en-NZ" sz="1400" dirty="0"/>
              <a:t>Which of the following best describes your knowledge of the Pacific Alliance trade bloc? (Q27)</a:t>
            </a:r>
          </a:p>
        </p:txBody>
      </p:sp>
      <p:sp>
        <p:nvSpPr>
          <p:cNvPr id="6" name="Text Placeholder 5">
            <a:extLst>
              <a:ext uri="{FF2B5EF4-FFF2-40B4-BE49-F238E27FC236}">
                <a16:creationId xmlns:a16="http://schemas.microsoft.com/office/drawing/2014/main" id="{087B92EC-2C3A-471C-A673-379860ECE467}"/>
              </a:ext>
            </a:extLst>
          </p:cNvPr>
          <p:cNvSpPr>
            <a:spLocks noGrp="1"/>
          </p:cNvSpPr>
          <p:nvPr>
            <p:ph type="body" idx="18"/>
          </p:nvPr>
        </p:nvSpPr>
        <p:spPr>
          <a:xfrm>
            <a:off x="6560005" y="1580740"/>
            <a:ext cx="4815566" cy="579155"/>
          </a:xfrm>
        </p:spPr>
        <p:txBody>
          <a:bodyPr/>
          <a:lstStyle/>
          <a:p>
            <a:r>
              <a:rPr lang="en-NZ" sz="1400" dirty="0"/>
              <a:t>You indicated that you could name some or all of the countries that are included in the Pacific Alliance trade bloc, please list all the countries you are aware of: (Q27b)</a:t>
            </a:r>
          </a:p>
        </p:txBody>
      </p:sp>
      <p:sp>
        <p:nvSpPr>
          <p:cNvPr id="7" name="Content Placeholder 6">
            <a:extLst>
              <a:ext uri="{FF2B5EF4-FFF2-40B4-BE49-F238E27FC236}">
                <a16:creationId xmlns:a16="http://schemas.microsoft.com/office/drawing/2014/main" id="{951A437D-A6DD-49BA-8664-632B36DD78D2}"/>
              </a:ext>
            </a:extLst>
          </p:cNvPr>
          <p:cNvSpPr>
            <a:spLocks noGrp="1"/>
          </p:cNvSpPr>
          <p:nvPr>
            <p:ph idx="1"/>
          </p:nvPr>
        </p:nvSpPr>
        <p:spPr>
          <a:xfrm>
            <a:off x="6568153" y="5943600"/>
            <a:ext cx="5429407" cy="346593"/>
          </a:xfrm>
        </p:spPr>
        <p:txBody>
          <a:bodyPr>
            <a:normAutofit lnSpcReduction="10000"/>
          </a:bodyPr>
          <a:lstStyle/>
          <a:p>
            <a:r>
              <a:rPr lang="en-NZ" dirty="0"/>
              <a:t>Base: Respondents who could name countries included in the </a:t>
            </a:r>
          </a:p>
          <a:p>
            <a:r>
              <a:rPr lang="en-NZ" dirty="0"/>
              <a:t>Pacific Alliance trade bloc (n=53).  Multiple response question.</a:t>
            </a:r>
          </a:p>
        </p:txBody>
      </p:sp>
      <p:sp>
        <p:nvSpPr>
          <p:cNvPr id="8" name="Content Placeholder 7">
            <a:extLst>
              <a:ext uri="{FF2B5EF4-FFF2-40B4-BE49-F238E27FC236}">
                <a16:creationId xmlns:a16="http://schemas.microsoft.com/office/drawing/2014/main" id="{4FC49C9F-91A6-480F-8088-869B435EDABD}"/>
              </a:ext>
            </a:extLst>
          </p:cNvPr>
          <p:cNvSpPr>
            <a:spLocks noGrp="1"/>
          </p:cNvSpPr>
          <p:nvPr>
            <p:ph idx="19"/>
          </p:nvPr>
        </p:nvSpPr>
        <p:spPr/>
        <p:txBody>
          <a:bodyPr/>
          <a:lstStyle/>
          <a:p>
            <a:r>
              <a:rPr lang="en-NZ" dirty="0"/>
              <a:t>Base: Business respondents (n=253)</a:t>
            </a:r>
          </a:p>
        </p:txBody>
      </p:sp>
      <p:graphicFrame>
        <p:nvGraphicFramePr>
          <p:cNvPr id="9" name="Chart Placeholder 9">
            <a:extLst>
              <a:ext uri="{FF2B5EF4-FFF2-40B4-BE49-F238E27FC236}">
                <a16:creationId xmlns:a16="http://schemas.microsoft.com/office/drawing/2014/main" id="{2068023E-BAAA-4231-AE22-E88B585C68CF}"/>
              </a:ext>
            </a:extLst>
          </p:cNvPr>
          <p:cNvGraphicFramePr>
            <a:graphicFrameLocks noGrp="1"/>
          </p:cNvGraphicFramePr>
          <p:nvPr>
            <p:ph type="chart" sz="quarter" idx="13"/>
            <p:extLst>
              <p:ext uri="{D42A27DB-BD31-4B8C-83A1-F6EECF244321}">
                <p14:modId xmlns:p14="http://schemas.microsoft.com/office/powerpoint/2010/main" val="273691208"/>
              </p:ext>
            </p:extLst>
          </p:nvPr>
        </p:nvGraphicFramePr>
        <p:xfrm>
          <a:off x="973138" y="2397125"/>
          <a:ext cx="4790664" cy="3208338"/>
        </p:xfrm>
        <a:graphic>
          <a:graphicData uri="http://schemas.openxmlformats.org/drawingml/2006/chart">
            <c:chart xmlns:c="http://schemas.openxmlformats.org/drawingml/2006/chart" xmlns:r="http://schemas.openxmlformats.org/officeDocument/2006/relationships" r:id="rId3"/>
          </a:graphicData>
        </a:graphic>
      </p:graphicFrame>
      <p:pic>
        <p:nvPicPr>
          <p:cNvPr id="10" name="Chart Placeholder 9">
            <a:extLst>
              <a:ext uri="{FF2B5EF4-FFF2-40B4-BE49-F238E27FC236}">
                <a16:creationId xmlns:a16="http://schemas.microsoft.com/office/drawing/2014/main" id="{D141035C-B35E-4710-85E9-6F4F6F4321F2}"/>
              </a:ext>
            </a:extLst>
          </p:cNvPr>
          <p:cNvPicPr>
            <a:picLocks noGrp="1" noChangeAspect="1"/>
          </p:cNvPicPr>
          <p:nvPr>
            <p:ph type="chart" sz="quarter" idx="15"/>
            <p:custDataLst>
              <p:tags r:id="rId1"/>
            </p:custDataLst>
          </p:nvPr>
        </p:nvPicPr>
        <p:blipFill>
          <a:blip r:embed="rId4"/>
          <a:stretch>
            <a:fillRect/>
          </a:stretch>
        </p:blipFill>
        <p:spPr>
          <a:xfrm>
            <a:off x="6567488" y="2441355"/>
            <a:ext cx="4667250" cy="3119878"/>
          </a:xfrm>
          <a:prstGeom prst="rect">
            <a:avLst/>
          </a:prstGeom>
        </p:spPr>
      </p:pic>
    </p:spTree>
    <p:extLst>
      <p:ext uri="{BB962C8B-B14F-4D97-AF65-F5344CB8AC3E}">
        <p14:creationId xmlns:p14="http://schemas.microsoft.com/office/powerpoint/2010/main" val="3032876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D3DA0-B5C1-4AA7-8DCF-C54D4A13BF00}"/>
              </a:ext>
            </a:extLst>
          </p:cNvPr>
          <p:cNvSpPr>
            <a:spLocks noGrp="1"/>
          </p:cNvSpPr>
          <p:nvPr>
            <p:ph type="title"/>
          </p:nvPr>
        </p:nvSpPr>
        <p:spPr>
          <a:xfrm>
            <a:off x="339047" y="365125"/>
            <a:ext cx="11517331" cy="777875"/>
          </a:xfrm>
        </p:spPr>
        <p:txBody>
          <a:bodyPr anchor="t" anchorCtr="0">
            <a:noAutofit/>
          </a:bodyPr>
          <a:lstStyle/>
          <a:p>
            <a:r>
              <a:rPr lang="en-NZ" sz="2400" dirty="0"/>
              <a:t>Just over one in 10 (12%) declared they are aware of all or some of the countries that are included in the Mercosur trade bloc</a:t>
            </a:r>
          </a:p>
        </p:txBody>
      </p:sp>
      <p:sp>
        <p:nvSpPr>
          <p:cNvPr id="5" name="Text Placeholder 4">
            <a:extLst>
              <a:ext uri="{FF2B5EF4-FFF2-40B4-BE49-F238E27FC236}">
                <a16:creationId xmlns:a16="http://schemas.microsoft.com/office/drawing/2014/main" id="{383037E9-51E7-4CBC-9E70-00C06F960E8D}"/>
              </a:ext>
            </a:extLst>
          </p:cNvPr>
          <p:cNvSpPr>
            <a:spLocks noGrp="1"/>
          </p:cNvSpPr>
          <p:nvPr>
            <p:ph type="body" idx="17"/>
          </p:nvPr>
        </p:nvSpPr>
        <p:spPr/>
        <p:txBody>
          <a:bodyPr/>
          <a:lstStyle/>
          <a:p>
            <a:r>
              <a:rPr lang="en-NZ" sz="1400" dirty="0"/>
              <a:t>Which of the following best describes your knowledge of the Pacific Alliance trade bloc? (Q27)</a:t>
            </a:r>
          </a:p>
        </p:txBody>
      </p:sp>
      <p:sp>
        <p:nvSpPr>
          <p:cNvPr id="6" name="Text Placeholder 5">
            <a:extLst>
              <a:ext uri="{FF2B5EF4-FFF2-40B4-BE49-F238E27FC236}">
                <a16:creationId xmlns:a16="http://schemas.microsoft.com/office/drawing/2014/main" id="{087B92EC-2C3A-471C-A673-379860ECE467}"/>
              </a:ext>
            </a:extLst>
          </p:cNvPr>
          <p:cNvSpPr>
            <a:spLocks noGrp="1"/>
          </p:cNvSpPr>
          <p:nvPr>
            <p:ph type="body" idx="18"/>
          </p:nvPr>
        </p:nvSpPr>
        <p:spPr>
          <a:xfrm>
            <a:off x="6560005" y="1580740"/>
            <a:ext cx="4815566" cy="579155"/>
          </a:xfrm>
        </p:spPr>
        <p:txBody>
          <a:bodyPr/>
          <a:lstStyle/>
          <a:p>
            <a:r>
              <a:rPr lang="en-NZ" sz="1400" dirty="0"/>
              <a:t>You indicated that you could name some or all of the countries that are included in the Mercosur trade bloc, please list all the countries you are aware of: (Q28b)</a:t>
            </a:r>
          </a:p>
        </p:txBody>
      </p:sp>
      <p:sp>
        <p:nvSpPr>
          <p:cNvPr id="7" name="Content Placeholder 6">
            <a:extLst>
              <a:ext uri="{FF2B5EF4-FFF2-40B4-BE49-F238E27FC236}">
                <a16:creationId xmlns:a16="http://schemas.microsoft.com/office/drawing/2014/main" id="{951A437D-A6DD-49BA-8664-632B36DD78D2}"/>
              </a:ext>
            </a:extLst>
          </p:cNvPr>
          <p:cNvSpPr>
            <a:spLocks noGrp="1"/>
          </p:cNvSpPr>
          <p:nvPr>
            <p:ph idx="1"/>
          </p:nvPr>
        </p:nvSpPr>
        <p:spPr>
          <a:xfrm>
            <a:off x="6568153" y="5943600"/>
            <a:ext cx="5429407" cy="346593"/>
          </a:xfrm>
        </p:spPr>
        <p:txBody>
          <a:bodyPr>
            <a:normAutofit lnSpcReduction="10000"/>
          </a:bodyPr>
          <a:lstStyle/>
          <a:p>
            <a:r>
              <a:rPr lang="en-NZ" dirty="0"/>
              <a:t>Base: Respondents who could name countries included in the </a:t>
            </a:r>
          </a:p>
          <a:p>
            <a:r>
              <a:rPr lang="en-NZ" dirty="0"/>
              <a:t>Mercosur trade bloc (n=32).  Multiple response question.</a:t>
            </a:r>
          </a:p>
        </p:txBody>
      </p:sp>
      <p:sp>
        <p:nvSpPr>
          <p:cNvPr id="8" name="Content Placeholder 7">
            <a:extLst>
              <a:ext uri="{FF2B5EF4-FFF2-40B4-BE49-F238E27FC236}">
                <a16:creationId xmlns:a16="http://schemas.microsoft.com/office/drawing/2014/main" id="{4FC49C9F-91A6-480F-8088-869B435EDABD}"/>
              </a:ext>
            </a:extLst>
          </p:cNvPr>
          <p:cNvSpPr>
            <a:spLocks noGrp="1"/>
          </p:cNvSpPr>
          <p:nvPr>
            <p:ph idx="19"/>
          </p:nvPr>
        </p:nvSpPr>
        <p:spPr/>
        <p:txBody>
          <a:bodyPr/>
          <a:lstStyle/>
          <a:p>
            <a:r>
              <a:rPr lang="en-NZ" dirty="0"/>
              <a:t>Base: Business respondents (n=253)</a:t>
            </a:r>
          </a:p>
        </p:txBody>
      </p:sp>
      <p:graphicFrame>
        <p:nvGraphicFramePr>
          <p:cNvPr id="9" name="Chart Placeholder 9">
            <a:extLst>
              <a:ext uri="{FF2B5EF4-FFF2-40B4-BE49-F238E27FC236}">
                <a16:creationId xmlns:a16="http://schemas.microsoft.com/office/drawing/2014/main" id="{2068023E-BAAA-4231-AE22-E88B585C68CF}"/>
              </a:ext>
            </a:extLst>
          </p:cNvPr>
          <p:cNvGraphicFramePr>
            <a:graphicFrameLocks noGrp="1"/>
          </p:cNvGraphicFramePr>
          <p:nvPr>
            <p:ph type="chart" sz="quarter" idx="13"/>
            <p:extLst>
              <p:ext uri="{D42A27DB-BD31-4B8C-83A1-F6EECF244321}">
                <p14:modId xmlns:p14="http://schemas.microsoft.com/office/powerpoint/2010/main" val="1470302214"/>
              </p:ext>
            </p:extLst>
          </p:nvPr>
        </p:nvGraphicFramePr>
        <p:xfrm>
          <a:off x="973138" y="2397125"/>
          <a:ext cx="4790664" cy="3208338"/>
        </p:xfrm>
        <a:graphic>
          <a:graphicData uri="http://schemas.openxmlformats.org/drawingml/2006/chart">
            <c:chart xmlns:c="http://schemas.openxmlformats.org/drawingml/2006/chart" xmlns:r="http://schemas.openxmlformats.org/officeDocument/2006/relationships" r:id="rId3"/>
          </a:graphicData>
        </a:graphic>
      </p:graphicFrame>
      <p:pic>
        <p:nvPicPr>
          <p:cNvPr id="11" name="Chart Placeholder 13">
            <a:extLst>
              <a:ext uri="{FF2B5EF4-FFF2-40B4-BE49-F238E27FC236}">
                <a16:creationId xmlns:a16="http://schemas.microsoft.com/office/drawing/2014/main" id="{A3FBA9A8-49B8-4910-9759-37190024D200}"/>
              </a:ext>
            </a:extLst>
          </p:cNvPr>
          <p:cNvPicPr>
            <a:picLocks noGrp="1" noChangeAspect="1"/>
          </p:cNvPicPr>
          <p:nvPr>
            <p:ph type="chart" sz="quarter" idx="15"/>
            <p:custDataLst>
              <p:tags r:id="rId1"/>
            </p:custDataLst>
          </p:nvPr>
        </p:nvPicPr>
        <p:blipFill>
          <a:blip r:embed="rId4"/>
          <a:stretch>
            <a:fillRect/>
          </a:stretch>
        </p:blipFill>
        <p:spPr>
          <a:xfrm>
            <a:off x="6567488" y="2441355"/>
            <a:ext cx="4667250" cy="3119878"/>
          </a:xfrm>
          <a:prstGeom prst="rect">
            <a:avLst/>
          </a:prstGeom>
        </p:spPr>
      </p:pic>
    </p:spTree>
    <p:extLst>
      <p:ext uri="{BB962C8B-B14F-4D97-AF65-F5344CB8AC3E}">
        <p14:creationId xmlns:p14="http://schemas.microsoft.com/office/powerpoint/2010/main" val="2309793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1F337-53D6-463B-B07A-34088E2FFF2B}"/>
              </a:ext>
            </a:extLst>
          </p:cNvPr>
          <p:cNvSpPr>
            <a:spLocks noGrp="1"/>
          </p:cNvSpPr>
          <p:nvPr>
            <p:ph type="title"/>
          </p:nvPr>
        </p:nvSpPr>
        <p:spPr>
          <a:xfrm>
            <a:off x="339047" y="365125"/>
            <a:ext cx="10811553" cy="777875"/>
          </a:xfrm>
        </p:spPr>
        <p:txBody>
          <a:bodyPr/>
          <a:lstStyle/>
          <a:p>
            <a:r>
              <a:rPr lang="en-NZ" dirty="0"/>
              <a:t>Executive summary – Businesses</a:t>
            </a:r>
          </a:p>
        </p:txBody>
      </p:sp>
      <p:sp>
        <p:nvSpPr>
          <p:cNvPr id="3" name="Content Placeholder 2">
            <a:extLst>
              <a:ext uri="{FF2B5EF4-FFF2-40B4-BE49-F238E27FC236}">
                <a16:creationId xmlns:a16="http://schemas.microsoft.com/office/drawing/2014/main" id="{FBA6F9F8-C975-492C-B01C-B6983DE0E957}"/>
              </a:ext>
            </a:extLst>
          </p:cNvPr>
          <p:cNvSpPr>
            <a:spLocks noGrp="1"/>
          </p:cNvSpPr>
          <p:nvPr>
            <p:ph sz="quarter" idx="12"/>
          </p:nvPr>
        </p:nvSpPr>
        <p:spPr>
          <a:xfrm>
            <a:off x="635000" y="1263600"/>
            <a:ext cx="10515600" cy="4356100"/>
          </a:xfrm>
        </p:spPr>
        <p:txBody>
          <a:bodyPr>
            <a:noAutofit/>
          </a:bodyPr>
          <a:lstStyle/>
          <a:p>
            <a:pPr marL="0" indent="0">
              <a:spcBef>
                <a:spcPts val="600"/>
              </a:spcBef>
              <a:buNone/>
            </a:pPr>
            <a:r>
              <a:rPr lang="en-NZ" sz="1200" b="1" dirty="0"/>
              <a:t>Education</a:t>
            </a:r>
          </a:p>
          <a:p>
            <a:pPr>
              <a:spcBef>
                <a:spcPts val="600"/>
              </a:spcBef>
            </a:pPr>
            <a:r>
              <a:rPr lang="en-NZ" sz="1200" dirty="0"/>
              <a:t>Overall the business respondents are very receptive to education around Latin American nations and language.</a:t>
            </a:r>
          </a:p>
          <a:p>
            <a:pPr>
              <a:spcBef>
                <a:spcPts val="600"/>
              </a:spcBef>
            </a:pPr>
            <a:r>
              <a:rPr lang="en-NZ" sz="1200" dirty="0"/>
              <a:t>The vast majority strongly support New Zealand children learning more than one language.  Seven out of 10 business respondents feel it is important for New Zealanders to learn Spanish or Portuguese. </a:t>
            </a:r>
          </a:p>
          <a:p>
            <a:pPr>
              <a:spcBef>
                <a:spcPts val="600"/>
              </a:spcBef>
            </a:pPr>
            <a:r>
              <a:rPr lang="en-NZ" sz="1200" dirty="0"/>
              <a:t>A little over two-fifths indicated they are willing to learn Spanish or Portuguese.  Twelve percent stated they are fluent or competent in Spanish or Portuguese. Close to one-fifth indicated that these languages are not relevant to them and 8% are just not interested in learning these languages.</a:t>
            </a:r>
            <a:r>
              <a:rPr lang="en-NZ" sz="1200" dirty="0">
                <a:highlight>
                  <a:srgbClr val="FFFF00"/>
                </a:highlight>
              </a:rPr>
              <a:t> </a:t>
            </a:r>
          </a:p>
          <a:p>
            <a:pPr>
              <a:spcBef>
                <a:spcPts val="600"/>
              </a:spcBef>
            </a:pPr>
            <a:r>
              <a:rPr lang="en-NZ" sz="1200" dirty="0"/>
              <a:t>Two-thirds (66%) think it is important for New Zealand schools to teach more Latin American content. </a:t>
            </a:r>
          </a:p>
          <a:p>
            <a:pPr>
              <a:spcBef>
                <a:spcPts val="600"/>
              </a:spcBef>
            </a:pPr>
            <a:r>
              <a:rPr lang="en-NZ" sz="1200" dirty="0"/>
              <a:t>Three-fifths of business respondents indicated it is likely that they will develop their Latin America knowledge and skills in the next five years. </a:t>
            </a:r>
          </a:p>
          <a:p>
            <a:pPr>
              <a:spcBef>
                <a:spcPts val="600"/>
              </a:spcBef>
            </a:pPr>
            <a:r>
              <a:rPr lang="en-NZ" sz="1200" dirty="0"/>
              <a:t>In terms of what Latin American-related knowledge and skills New Zealanders need to learn, business respondents selected </a:t>
            </a:r>
            <a:r>
              <a:rPr lang="en-NZ" sz="1200" i="1" dirty="0"/>
              <a:t>‘Language skills’</a:t>
            </a:r>
            <a:r>
              <a:rPr lang="en-NZ" sz="1200" dirty="0"/>
              <a:t> at 53%.  </a:t>
            </a:r>
            <a:r>
              <a:rPr lang="en-NZ" sz="1200" i="1" dirty="0"/>
              <a:t>‘Intercultural skills’</a:t>
            </a:r>
            <a:r>
              <a:rPr lang="en-NZ" sz="1200" dirty="0"/>
              <a:t> and </a:t>
            </a:r>
            <a:r>
              <a:rPr lang="en-NZ" sz="1200" i="1" dirty="0"/>
              <a:t>‘Business skills’ </a:t>
            </a:r>
            <a:r>
              <a:rPr lang="en-NZ" sz="1200" dirty="0"/>
              <a:t>featured at slightly lower levels (48% and 45% respectively).</a:t>
            </a:r>
          </a:p>
          <a:p>
            <a:pPr marL="0" indent="0">
              <a:spcBef>
                <a:spcPts val="600"/>
              </a:spcBef>
              <a:buNone/>
            </a:pPr>
            <a:r>
              <a:rPr lang="en-US" sz="1200" b="1" dirty="0"/>
              <a:t>Business success in Latin America</a:t>
            </a:r>
          </a:p>
          <a:p>
            <a:pPr>
              <a:spcBef>
                <a:spcPts val="600"/>
              </a:spcBef>
            </a:pPr>
            <a:r>
              <a:rPr lang="en-NZ" sz="1200" dirty="0"/>
              <a:t>Four-fifths of business respondents think that the </a:t>
            </a:r>
            <a:r>
              <a:rPr lang="en-US" sz="1200" dirty="0">
                <a:solidFill>
                  <a:srgbClr val="333333"/>
                </a:solidFill>
              </a:rPr>
              <a:t>enjoyment of the culture and people is important when choosing markets to focus on. </a:t>
            </a:r>
          </a:p>
          <a:p>
            <a:pPr>
              <a:spcBef>
                <a:spcPts val="600"/>
              </a:spcBef>
            </a:pPr>
            <a:r>
              <a:rPr lang="en-US" sz="1200" dirty="0">
                <a:solidFill>
                  <a:srgbClr val="333333"/>
                </a:solidFill>
              </a:rPr>
              <a:t>The vast majority of </a:t>
            </a:r>
            <a:r>
              <a:rPr lang="en-NZ" sz="1200" dirty="0"/>
              <a:t>business respondents think that knowledge of local languages and local cultures is important for business success in Latin America (89% each).  </a:t>
            </a:r>
            <a:endParaRPr lang="en-US" sz="1200" dirty="0">
              <a:solidFill>
                <a:srgbClr val="333333"/>
              </a:solidFill>
            </a:endParaRPr>
          </a:p>
          <a:p>
            <a:pPr marL="0" indent="0">
              <a:spcBef>
                <a:spcPts val="600"/>
              </a:spcBef>
              <a:buNone/>
            </a:pPr>
            <a:r>
              <a:rPr lang="en-NZ" sz="1200" b="1" dirty="0"/>
              <a:t>New Zealand’s business relationship with Latin America </a:t>
            </a:r>
          </a:p>
          <a:p>
            <a:pPr>
              <a:spcBef>
                <a:spcPts val="600"/>
              </a:spcBef>
            </a:pPr>
            <a:r>
              <a:rPr lang="en-NZ" sz="1200" dirty="0"/>
              <a:t>Argentina and Brazil were tied at 24% each as the most important Latin American country to New Zealand. </a:t>
            </a:r>
          </a:p>
          <a:p>
            <a:pPr>
              <a:spcBef>
                <a:spcPts val="600"/>
              </a:spcBef>
            </a:pPr>
            <a:r>
              <a:rPr lang="en-NZ" sz="1200" dirty="0"/>
              <a:t>Close to three-fifths (58%) are aware that Chile, Mexico and Peru are active members of APEC.  Around half are aware that </a:t>
            </a:r>
            <a:r>
              <a:rPr lang="en-NZ" sz="1200" dirty="0" err="1"/>
              <a:t>CPTPP</a:t>
            </a:r>
            <a:r>
              <a:rPr lang="en-NZ" sz="1200" dirty="0"/>
              <a:t> has improved current access to Chile and has created new opportunities to export goods or services to Mexico and Peru. </a:t>
            </a:r>
          </a:p>
          <a:p>
            <a:pPr>
              <a:spcBef>
                <a:spcPts val="600"/>
              </a:spcBef>
            </a:pPr>
            <a:r>
              <a:rPr lang="en-NZ" sz="1200" dirty="0"/>
              <a:t>There is limited awareness of which countries are included in both the Pacific Alliance trade bloc and the Mercosur trade bloc. </a:t>
            </a:r>
          </a:p>
        </p:txBody>
      </p:sp>
    </p:spTree>
    <p:extLst>
      <p:ext uri="{BB962C8B-B14F-4D97-AF65-F5344CB8AC3E}">
        <p14:creationId xmlns:p14="http://schemas.microsoft.com/office/powerpoint/2010/main" val="1800900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804EC63B-5194-43CA-9807-9EAB7D8D4F7F}"/>
              </a:ext>
            </a:extLst>
          </p:cNvPr>
          <p:cNvGraphicFramePr>
            <a:graphicFrameLocks noGrp="1"/>
          </p:cNvGraphicFramePr>
          <p:nvPr>
            <p:ph sz="quarter" idx="12"/>
            <p:extLst>
              <p:ext uri="{D42A27DB-BD31-4B8C-83A1-F6EECF244321}">
                <p14:modId xmlns:p14="http://schemas.microsoft.com/office/powerpoint/2010/main" val="3942286569"/>
              </p:ext>
            </p:extLst>
          </p:nvPr>
        </p:nvGraphicFramePr>
        <p:xfrm>
          <a:off x="337457" y="719022"/>
          <a:ext cx="11191275" cy="5485440"/>
        </p:xfrm>
        <a:graphic>
          <a:graphicData uri="http://schemas.openxmlformats.org/drawingml/2006/table">
            <a:tbl>
              <a:tblPr firstRow="1" bandRow="1">
                <a:tableStyleId>{5C22544A-7EE6-4342-B048-85BDC9FD1C3A}</a:tableStyleId>
              </a:tblPr>
              <a:tblGrid>
                <a:gridCol w="2144486">
                  <a:extLst>
                    <a:ext uri="{9D8B030D-6E8A-4147-A177-3AD203B41FA5}">
                      <a16:colId xmlns:a16="http://schemas.microsoft.com/office/drawing/2014/main" val="1338267532"/>
                    </a:ext>
                  </a:extLst>
                </a:gridCol>
                <a:gridCol w="2604309">
                  <a:extLst>
                    <a:ext uri="{9D8B030D-6E8A-4147-A177-3AD203B41FA5}">
                      <a16:colId xmlns:a16="http://schemas.microsoft.com/office/drawing/2014/main" val="4283158178"/>
                    </a:ext>
                  </a:extLst>
                </a:gridCol>
                <a:gridCol w="3221240">
                  <a:extLst>
                    <a:ext uri="{9D8B030D-6E8A-4147-A177-3AD203B41FA5}">
                      <a16:colId xmlns:a16="http://schemas.microsoft.com/office/drawing/2014/main" val="2987838447"/>
                    </a:ext>
                  </a:extLst>
                </a:gridCol>
                <a:gridCol w="3221240">
                  <a:extLst>
                    <a:ext uri="{9D8B030D-6E8A-4147-A177-3AD203B41FA5}">
                      <a16:colId xmlns:a16="http://schemas.microsoft.com/office/drawing/2014/main" val="1234798099"/>
                    </a:ext>
                  </a:extLst>
                </a:gridCol>
              </a:tblGrid>
              <a:tr h="327163">
                <a:tc gridSpan="2">
                  <a:txBody>
                    <a:bodyPr/>
                    <a:lstStyle/>
                    <a:p>
                      <a:r>
                        <a:rPr lang="en-NZ" dirty="0"/>
                        <a:t>25</a:t>
                      </a:r>
                    </a:p>
                  </a:txBody>
                  <a:tcPr marL="180000" marR="180000" marT="28800" marB="28800">
                    <a:lnR w="1905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noFill/>
                  </a:tcPr>
                </a:tc>
                <a:tc hMerge="1">
                  <a:txBody>
                    <a:bodyPr/>
                    <a:lstStyle/>
                    <a:p>
                      <a:endParaRPr lang="en-NZ"/>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Z" sz="1600" dirty="0"/>
                        <a:t>General public</a:t>
                      </a:r>
                    </a:p>
                    <a:p>
                      <a:pPr marL="0" marR="0" lvl="0" indent="0" algn="ctr" defTabSz="914400" rtl="0" eaLnBrk="1" fontAlgn="auto" latinLnBrk="0" hangingPunct="1">
                        <a:lnSpc>
                          <a:spcPct val="100000"/>
                        </a:lnSpc>
                        <a:spcBef>
                          <a:spcPts val="0"/>
                        </a:spcBef>
                        <a:spcAft>
                          <a:spcPts val="0"/>
                        </a:spcAft>
                        <a:buClrTx/>
                        <a:buSzTx/>
                        <a:buFontTx/>
                        <a:buNone/>
                        <a:tabLst/>
                        <a:defRPr/>
                      </a:pPr>
                      <a:r>
                        <a:rPr lang="en-NZ" sz="1600" dirty="0"/>
                        <a:t>(n=1000)</a:t>
                      </a:r>
                    </a:p>
                    <a:p>
                      <a:pPr marL="0" marR="0" lvl="0" indent="0" algn="ctr" defTabSz="914400" rtl="0" eaLnBrk="1" fontAlgn="auto" latinLnBrk="0" hangingPunct="1">
                        <a:lnSpc>
                          <a:spcPct val="100000"/>
                        </a:lnSpc>
                        <a:spcBef>
                          <a:spcPts val="0"/>
                        </a:spcBef>
                        <a:spcAft>
                          <a:spcPts val="0"/>
                        </a:spcAft>
                        <a:buClrTx/>
                        <a:buSzTx/>
                        <a:buFontTx/>
                        <a:buNone/>
                        <a:tabLst/>
                        <a:defRPr/>
                      </a:pPr>
                      <a:r>
                        <a:rPr lang="en-NZ" sz="1600" b="1" dirty="0">
                          <a:solidFill>
                            <a:schemeClr val="bg1"/>
                          </a:solidFill>
                        </a:rPr>
                        <a:t>%</a:t>
                      </a:r>
                    </a:p>
                  </a:txBody>
                  <a:tcPr marL="180000" marR="18000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NZ" sz="1600" dirty="0"/>
                        <a:t>Businesses</a:t>
                      </a:r>
                    </a:p>
                    <a:p>
                      <a:pPr algn="ctr"/>
                      <a:r>
                        <a:rPr lang="en-NZ" sz="1600" b="1" dirty="0">
                          <a:solidFill>
                            <a:schemeClr val="bg1"/>
                          </a:solidFill>
                        </a:rPr>
                        <a:t>(n=253)</a:t>
                      </a:r>
                    </a:p>
                    <a:p>
                      <a:pPr algn="ctr"/>
                      <a:r>
                        <a:rPr lang="en-NZ" sz="1600" b="1" dirty="0">
                          <a:solidFill>
                            <a:schemeClr val="bg1"/>
                          </a:solidFill>
                        </a:rPr>
                        <a:t>%</a:t>
                      </a:r>
                    </a:p>
                  </a:txBody>
                  <a:tcPr marL="180000" marR="180000"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extLst>
                  <a:ext uri="{0D108BD9-81ED-4DB2-BD59-A6C34878D82A}">
                    <a16:rowId xmlns:a16="http://schemas.microsoft.com/office/drawing/2014/main" val="3859833247"/>
                  </a:ext>
                </a:extLst>
              </a:tr>
              <a:tr h="393873">
                <a:tc gridSpan="2">
                  <a:txBody>
                    <a:bodyPr/>
                    <a:lstStyle/>
                    <a:p>
                      <a:endParaRPr lang="en-NZ" dirty="0"/>
                    </a:p>
                  </a:txBody>
                  <a:tcPr marL="180000" marR="180000" marT="28800" marB="28800">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hMerge="1">
                  <a:txBody>
                    <a:bodyPr/>
                    <a:lstStyle/>
                    <a:p>
                      <a:endParaRPr lang="en-NZ"/>
                    </a:p>
                  </a:txBody>
                  <a:tcPr/>
                </a:tc>
                <a:tc vMerge="1">
                  <a:txBody>
                    <a:bodyPr/>
                    <a:lstStyle/>
                    <a:p>
                      <a:pPr algn="ctr"/>
                      <a:endParaRPr lang="en-NZ" sz="1400" dirty="0"/>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NZ" sz="1400" dirty="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452622657"/>
                  </a:ext>
                </a:extLst>
              </a:tr>
              <a:tr h="297120">
                <a:tc rowSpan="2">
                  <a:txBody>
                    <a:bodyPr/>
                    <a:lstStyle/>
                    <a:p>
                      <a:pPr algn="ctr"/>
                      <a:endParaRPr lang="en-NZ" dirty="0"/>
                    </a:p>
                  </a:txBody>
                  <a:tcPr marL="180000" marR="180000" marT="28800" marB="28800" anchor="ctr">
                    <a:lnT w="12700" cap="flat" cmpd="sng" algn="ctr">
                      <a:solidFill>
                        <a:schemeClr val="bg2">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r>
                        <a:rPr lang="en-NZ" sz="1400" dirty="0"/>
                        <a:t>Male</a:t>
                      </a:r>
                    </a:p>
                  </a:txBody>
                  <a:tcPr marL="180000" marR="180000" marT="28800" marB="28800" anchor="ctr">
                    <a:lnT w="12700" cap="flat" cmpd="sng" algn="ctr">
                      <a:solidFill>
                        <a:schemeClr val="bg2">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49</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64</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tx1">
                          <a:lumMod val="60000"/>
                          <a:lumOff val="4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956749466"/>
                  </a:ext>
                </a:extLst>
              </a:tr>
              <a:tr h="297120">
                <a:tc vMerge="1">
                  <a:txBody>
                    <a:bodyPr/>
                    <a:lstStyle/>
                    <a:p>
                      <a:endParaRPr lang="en-NZ"/>
                    </a:p>
                  </a:txBody>
                  <a:tcPr/>
                </a:tc>
                <a:tc>
                  <a:txBody>
                    <a:bodyPr/>
                    <a:lstStyle/>
                    <a:p>
                      <a:r>
                        <a:rPr lang="en-NZ" sz="1400" dirty="0"/>
                        <a:t>Female</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51</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36</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4153768981"/>
                  </a:ext>
                </a:extLst>
              </a:tr>
              <a:tr h="297120">
                <a:tc rowSpan="4">
                  <a:txBody>
                    <a:bodyPr/>
                    <a:lstStyle/>
                    <a:p>
                      <a:pPr algn="ctr"/>
                      <a:endParaRPr lang="en-NZ" dirty="0"/>
                    </a:p>
                  </a:txBody>
                  <a:tcPr marL="180000" marR="180000" marT="28800" marB="28800" anchor="ct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a:r>
                        <a:rPr lang="en-NZ" sz="1400" dirty="0"/>
                        <a:t>18-29</a:t>
                      </a:r>
                      <a:endParaRPr lang="en-NZ" sz="1400" i="1" dirty="0"/>
                    </a:p>
                  </a:txBody>
                  <a:tcPr marL="180000" marR="180000" marT="28800" marB="28800" anchor="ct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22</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24</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22515859"/>
                  </a:ext>
                </a:extLst>
              </a:tr>
              <a:tr h="297120">
                <a:tc vMerge="1">
                  <a:txBody>
                    <a:bodyPr/>
                    <a:lstStyle/>
                    <a:p>
                      <a:endParaRPr lang="en-NZ"/>
                    </a:p>
                  </a:txBody>
                  <a:tcPr/>
                </a:tc>
                <a:tc>
                  <a:txBody>
                    <a:bodyPr/>
                    <a:lstStyle/>
                    <a:p>
                      <a:pPr algn="l"/>
                      <a:r>
                        <a:rPr lang="en-NZ" sz="1400" dirty="0"/>
                        <a:t>30-44</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25</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45</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50050954"/>
                  </a:ext>
                </a:extLst>
              </a:tr>
              <a:tr h="297120">
                <a:tc vMerge="1">
                  <a:txBody>
                    <a:bodyPr/>
                    <a:lstStyle/>
                    <a:p>
                      <a:endParaRPr lang="en-NZ"/>
                    </a:p>
                  </a:txBody>
                  <a:tcPr/>
                </a:tc>
                <a:tc>
                  <a:txBody>
                    <a:bodyPr/>
                    <a:lstStyle/>
                    <a:p>
                      <a:pPr algn="l"/>
                      <a:r>
                        <a:rPr lang="en-NZ" sz="1400" dirty="0"/>
                        <a:t>45-59</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26</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19</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584814090"/>
                  </a:ext>
                </a:extLst>
              </a:tr>
              <a:tr h="297120">
                <a:tc vMerge="1">
                  <a:txBody>
                    <a:bodyPr/>
                    <a:lstStyle/>
                    <a:p>
                      <a:endParaRPr lang="en-NZ"/>
                    </a:p>
                  </a:txBody>
                  <a:tcPr/>
                </a:tc>
                <a:tc>
                  <a:txBody>
                    <a:bodyPr/>
                    <a:lstStyle/>
                    <a:p>
                      <a:pPr algn="l"/>
                      <a:r>
                        <a:rPr lang="en-NZ" sz="1400" dirty="0"/>
                        <a:t>60+</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27</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12</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119776737"/>
                  </a:ext>
                </a:extLst>
              </a:tr>
              <a:tr h="297120">
                <a:tc rowSpan="5">
                  <a:txBody>
                    <a:bodyPr/>
                    <a:lstStyle/>
                    <a:p>
                      <a:pPr algn="ctr"/>
                      <a:endParaRPr lang="en-NZ" dirty="0"/>
                    </a:p>
                  </a:txBody>
                  <a:tcPr marL="180000" marR="180000" marT="28800" marB="28800" anchor="ct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l"/>
                      <a:r>
                        <a:rPr lang="en-NZ" sz="1400" dirty="0"/>
                        <a:t>Auckland</a:t>
                      </a:r>
                    </a:p>
                  </a:txBody>
                  <a:tcPr marL="180000" marR="180000" marT="28800" marB="28800" anchor="ct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33</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44</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416889257"/>
                  </a:ext>
                </a:extLst>
              </a:tr>
              <a:tr h="297120">
                <a:tc vMerge="1">
                  <a:txBody>
                    <a:bodyPr/>
                    <a:lstStyle/>
                    <a:p>
                      <a:endParaRPr lang="en-NZ"/>
                    </a:p>
                  </a:txBody>
                  <a:tcPr/>
                </a:tc>
                <a:tc>
                  <a:txBody>
                    <a:bodyPr/>
                    <a:lstStyle/>
                    <a:p>
                      <a:pPr algn="l"/>
                      <a:r>
                        <a:rPr lang="en-NZ" sz="1400" dirty="0"/>
                        <a:t>Wellington</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11</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12</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11622750"/>
                  </a:ext>
                </a:extLst>
              </a:tr>
              <a:tr h="297120">
                <a:tc vMerge="1">
                  <a:txBody>
                    <a:bodyPr/>
                    <a:lstStyle/>
                    <a:p>
                      <a:endParaRPr lang="en-NZ"/>
                    </a:p>
                  </a:txBody>
                  <a:tcPr/>
                </a:tc>
                <a:tc>
                  <a:txBody>
                    <a:bodyPr/>
                    <a:lstStyle/>
                    <a:p>
                      <a:pPr algn="l"/>
                      <a:r>
                        <a:rPr lang="en-NZ" sz="1400" dirty="0"/>
                        <a:t>Canterbury</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13</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13</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537427544"/>
                  </a:ext>
                </a:extLst>
              </a:tr>
              <a:tr h="297120">
                <a:tc vMerge="1">
                  <a:txBody>
                    <a:bodyPr/>
                    <a:lstStyle/>
                    <a:p>
                      <a:endParaRPr lang="en-NZ"/>
                    </a:p>
                  </a:txBody>
                  <a:tcPr/>
                </a:tc>
                <a:tc>
                  <a:txBody>
                    <a:bodyPr/>
                    <a:lstStyle/>
                    <a:p>
                      <a:pPr algn="l"/>
                      <a:r>
                        <a:rPr lang="en-NZ" sz="1400" dirty="0"/>
                        <a:t>Other North Island</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32</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24</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688466006"/>
                  </a:ext>
                </a:extLst>
              </a:tr>
              <a:tr h="297120">
                <a:tc vMerge="1">
                  <a:txBody>
                    <a:bodyPr/>
                    <a:lstStyle/>
                    <a:p>
                      <a:endParaRPr lang="en-NZ"/>
                    </a:p>
                  </a:txBody>
                  <a:tcPr>
                    <a:lnT w="12700" cap="flat" cmpd="sng" algn="ctr">
                      <a:solidFill>
                        <a:schemeClr val="bg1">
                          <a:lumMod val="50000"/>
                        </a:schemeClr>
                      </a:solidFill>
                      <a:prstDash val="solid"/>
                      <a:round/>
                      <a:headEnd type="none" w="med" len="med"/>
                      <a:tailEnd type="none" w="med" len="med"/>
                    </a:lnT>
                  </a:tcPr>
                </a:tc>
                <a:tc>
                  <a:txBody>
                    <a:bodyPr/>
                    <a:lstStyle/>
                    <a:p>
                      <a:pPr algn="l"/>
                      <a:r>
                        <a:rPr lang="en-NZ" sz="1400" dirty="0"/>
                        <a:t>Other South Island</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11</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8</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517281096"/>
                  </a:ext>
                </a:extLst>
              </a:tr>
              <a:tr h="297120">
                <a:tc rowSpan="5">
                  <a:txBody>
                    <a:bodyPr/>
                    <a:lstStyle/>
                    <a:p>
                      <a:pPr algn="ctr"/>
                      <a:endParaRPr lang="en-NZ" dirty="0"/>
                    </a:p>
                  </a:txBody>
                  <a:tcPr marL="180000" marR="180000" marT="28800" marB="28800">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400" dirty="0"/>
                        <a:t>New Zealand European</a:t>
                      </a:r>
                    </a:p>
                  </a:txBody>
                  <a:tcPr marL="180000" marR="180000" marT="28800" marB="28800" anchor="ct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67</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57</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50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227554830"/>
                  </a:ext>
                </a:extLst>
              </a:tr>
              <a:tr h="297120">
                <a:tc vMerge="1">
                  <a:txBody>
                    <a:bodyPr/>
                    <a:lstStyle/>
                    <a:p>
                      <a:endParaRPr lang="en-NZ"/>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400" b="0" i="0" kern="1200" dirty="0">
                          <a:solidFill>
                            <a:schemeClr val="dk1"/>
                          </a:solidFill>
                          <a:effectLst/>
                          <a:latin typeface="+mn-lt"/>
                          <a:ea typeface="+mn-ea"/>
                          <a:cs typeface="+mn-cs"/>
                        </a:rPr>
                        <a:t>Māori</a:t>
                      </a:r>
                      <a:endParaRPr lang="en-NZ" sz="1400" dirty="0"/>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13</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8</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90970290"/>
                  </a:ext>
                </a:extLst>
              </a:tr>
              <a:tr h="297120">
                <a:tc vMerge="1">
                  <a:txBody>
                    <a:bodyPr/>
                    <a:lstStyle/>
                    <a:p>
                      <a:endParaRPr lang="en-NZ"/>
                    </a:p>
                  </a:txBody>
                  <a:tcPr/>
                </a:tc>
                <a:tc>
                  <a:txBody>
                    <a:bodyPr/>
                    <a:lstStyle/>
                    <a:p>
                      <a:r>
                        <a:rPr lang="en-NZ" sz="1400" dirty="0"/>
                        <a:t>Pacific Island</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6</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8</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05743619"/>
                  </a:ext>
                </a:extLst>
              </a:tr>
              <a:tr h="297120">
                <a:tc vMerge="1">
                  <a:txBody>
                    <a:bodyPr/>
                    <a:lstStyle/>
                    <a:p>
                      <a:endParaRPr lang="en-NZ"/>
                    </a:p>
                  </a:txBody>
                  <a:tcPr/>
                </a:tc>
                <a:tc>
                  <a:txBody>
                    <a:bodyPr/>
                    <a:lstStyle/>
                    <a:p>
                      <a:r>
                        <a:rPr lang="en-NZ" sz="1400" dirty="0"/>
                        <a:t>Asian</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15</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22</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848957142"/>
                  </a:ext>
                </a:extLst>
              </a:tr>
              <a:tr h="297120">
                <a:tc vMerge="1">
                  <a:txBody>
                    <a:bodyPr/>
                    <a:lstStyle/>
                    <a:p>
                      <a:endParaRPr lang="en-NZ"/>
                    </a:p>
                  </a:txBody>
                  <a:tcPr/>
                </a:tc>
                <a:tc>
                  <a:txBody>
                    <a:bodyPr/>
                    <a:lstStyle/>
                    <a:p>
                      <a:r>
                        <a:rPr lang="en-NZ" sz="1400" dirty="0"/>
                        <a:t>Others</a:t>
                      </a:r>
                    </a:p>
                  </a:txBody>
                  <a:tcPr marL="180000" marR="180000" marT="28800" marB="28800"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a:solidFill>
                            <a:schemeClr val="dk1"/>
                          </a:solidFill>
                          <a:latin typeface="+mn-lt"/>
                          <a:ea typeface="+mn-ea"/>
                          <a:cs typeface="+mn-cs"/>
                        </a:rPr>
                        <a:t>8</a:t>
                      </a:r>
                    </a:p>
                  </a:txBody>
                  <a:tcPr marL="9525" marR="9525" marT="9525" marB="0" anchor="b">
                    <a:lnR w="6350" cap="flat" cmpd="sng" algn="ctr">
                      <a:solidFill>
                        <a:srgbClr val="7A7A7A"/>
                      </a:solidFill>
                      <a:prstDash val="lgDash"/>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NZ" sz="1600" kern="1200" dirty="0">
                          <a:solidFill>
                            <a:schemeClr val="dk1"/>
                          </a:solidFill>
                          <a:latin typeface="+mn-lt"/>
                          <a:ea typeface="+mn-ea"/>
                          <a:cs typeface="+mn-cs"/>
                        </a:rPr>
                        <a:t>9</a:t>
                      </a:r>
                    </a:p>
                  </a:txBody>
                  <a:tcPr marL="9525" marR="9525" marT="9525" marB="0" anchor="b">
                    <a:lnL w="6350" cap="flat" cmpd="sng" algn="ctr">
                      <a:solidFill>
                        <a:srgbClr val="7A7A7A"/>
                      </a:solidFill>
                      <a:prstDash val="lgDash"/>
                      <a:round/>
                      <a:headEnd type="none" w="med" len="med"/>
                      <a:tailEnd type="none" w="med" len="med"/>
                    </a:lnL>
                    <a:lnT w="12700" cap="flat" cmpd="sng" algn="ctr">
                      <a:solidFill>
                        <a:schemeClr val="bg1">
                          <a:lumMod val="7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2027966226"/>
                  </a:ext>
                </a:extLst>
              </a:tr>
            </a:tbl>
          </a:graphicData>
        </a:graphic>
      </p:graphicFrame>
      <p:pic>
        <p:nvPicPr>
          <p:cNvPr id="16" name="Graphic 15" descr="Man">
            <a:extLst>
              <a:ext uri="{FF2B5EF4-FFF2-40B4-BE49-F238E27FC236}">
                <a16:creationId xmlns:a16="http://schemas.microsoft.com/office/drawing/2014/main" id="{4B44E68E-F3C7-423F-A14B-B1407BE20E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2128" y="1448126"/>
            <a:ext cx="612000" cy="612000"/>
          </a:xfrm>
          <a:prstGeom prst="rect">
            <a:avLst/>
          </a:prstGeom>
        </p:spPr>
      </p:pic>
      <p:pic>
        <p:nvPicPr>
          <p:cNvPr id="17" name="Graphic 16" descr="Woman">
            <a:extLst>
              <a:ext uri="{FF2B5EF4-FFF2-40B4-BE49-F238E27FC236}">
                <a16:creationId xmlns:a16="http://schemas.microsoft.com/office/drawing/2014/main" id="{049AE8B9-05A0-4FB3-B029-FBFD7E1155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46915" y="1446757"/>
            <a:ext cx="612000" cy="612000"/>
          </a:xfrm>
          <a:prstGeom prst="rect">
            <a:avLst/>
          </a:prstGeom>
        </p:spPr>
      </p:pic>
      <p:pic>
        <p:nvPicPr>
          <p:cNvPr id="18" name="Graphic 17" descr="Daily calendar">
            <a:extLst>
              <a:ext uri="{FF2B5EF4-FFF2-40B4-BE49-F238E27FC236}">
                <a16:creationId xmlns:a16="http://schemas.microsoft.com/office/drawing/2014/main" id="{53A8C72D-C189-4158-97BA-D99E0D6EF8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6769" y="2086179"/>
            <a:ext cx="1139732" cy="1139732"/>
          </a:xfrm>
          <a:prstGeom prst="rect">
            <a:avLst/>
          </a:prstGeom>
        </p:spPr>
      </p:pic>
      <p:sp>
        <p:nvSpPr>
          <p:cNvPr id="2" name="Title 1">
            <a:extLst>
              <a:ext uri="{FF2B5EF4-FFF2-40B4-BE49-F238E27FC236}">
                <a16:creationId xmlns:a16="http://schemas.microsoft.com/office/drawing/2014/main" id="{E6189A5B-3663-4C71-91C5-59EF43F1A444}"/>
              </a:ext>
            </a:extLst>
          </p:cNvPr>
          <p:cNvSpPr>
            <a:spLocks noGrp="1"/>
          </p:cNvSpPr>
          <p:nvPr>
            <p:ph type="title"/>
          </p:nvPr>
        </p:nvSpPr>
        <p:spPr>
          <a:xfrm>
            <a:off x="635000" y="327600"/>
            <a:ext cx="10515600" cy="777875"/>
          </a:xfrm>
        </p:spPr>
        <p:txBody>
          <a:bodyPr anchor="ctr" anchorCtr="0">
            <a:normAutofit/>
          </a:bodyPr>
          <a:lstStyle/>
          <a:p>
            <a:r>
              <a:rPr lang="en-NZ" sz="3200" dirty="0"/>
              <a:t>Sample detail </a:t>
            </a:r>
          </a:p>
        </p:txBody>
      </p:sp>
      <p:pic>
        <p:nvPicPr>
          <p:cNvPr id="1028" name="Picture 4" descr="Image result for black image of map :nz">
            <a:extLst>
              <a:ext uri="{FF2B5EF4-FFF2-40B4-BE49-F238E27FC236}">
                <a16:creationId xmlns:a16="http://schemas.microsoft.com/office/drawing/2014/main" id="{DF5501B5-C065-4404-8115-322977E64D1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t="7551" b="14082"/>
          <a:stretch/>
        </p:blipFill>
        <p:spPr bwMode="auto">
          <a:xfrm>
            <a:off x="708253" y="3265709"/>
            <a:ext cx="1425347" cy="1441299"/>
          </a:xfrm>
          <a:prstGeom prst="rect">
            <a:avLst/>
          </a:prstGeom>
          <a:noFill/>
          <a:extLst>
            <a:ext uri="{909E8E84-426E-40DD-AFC4-6F175D3DCCD1}">
              <a14:hiddenFill xmlns:a14="http://schemas.microsoft.com/office/drawing/2010/main">
                <a:solidFill>
                  <a:srgbClr val="FFFFFF"/>
                </a:solidFill>
              </a14:hiddenFill>
            </a:ext>
          </a:extLst>
        </p:spPr>
      </p:pic>
      <p:pic>
        <p:nvPicPr>
          <p:cNvPr id="14" name="Graphic 13" descr="Earth globe: Asia and Australia">
            <a:extLst>
              <a:ext uri="{FF2B5EF4-FFF2-40B4-BE49-F238E27FC236}">
                <a16:creationId xmlns:a16="http://schemas.microsoft.com/office/drawing/2014/main" id="{10E216C2-B497-4482-96BA-AFBC6699D5F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02031" y="4811324"/>
            <a:ext cx="914400" cy="914400"/>
          </a:xfrm>
          <a:prstGeom prst="rect">
            <a:avLst/>
          </a:prstGeom>
        </p:spPr>
      </p:pic>
      <p:sp>
        <p:nvSpPr>
          <p:cNvPr id="19" name="TextBox 18">
            <a:extLst>
              <a:ext uri="{FF2B5EF4-FFF2-40B4-BE49-F238E27FC236}">
                <a16:creationId xmlns:a16="http://schemas.microsoft.com/office/drawing/2014/main" id="{417D461E-43ED-4784-9E0B-0BEADF6D6D6C}"/>
              </a:ext>
            </a:extLst>
          </p:cNvPr>
          <p:cNvSpPr txBox="1"/>
          <p:nvPr/>
        </p:nvSpPr>
        <p:spPr>
          <a:xfrm>
            <a:off x="606338" y="5736615"/>
            <a:ext cx="1704551" cy="234002"/>
          </a:xfrm>
          <a:prstGeom prst="rect">
            <a:avLst/>
          </a:prstGeom>
        </p:spPr>
        <p:txBody>
          <a:bodyPr vert="horz" wrap="square" lIns="91440" tIns="45720" rIns="91440" bIns="45720" rtlCol="0" anchor="t" anchorCtr="0">
            <a:noAutofit/>
          </a:bodyPr>
          <a:lstStyle/>
          <a:p>
            <a:pPr algn="ctr"/>
            <a:r>
              <a:rPr lang="en-NZ" sz="1000" i="1" dirty="0">
                <a:solidFill>
                  <a:schemeClr val="tx1"/>
                </a:solidFill>
              </a:rPr>
              <a:t>Multiple response</a:t>
            </a:r>
          </a:p>
        </p:txBody>
      </p:sp>
    </p:spTree>
    <p:extLst>
      <p:ext uri="{BB962C8B-B14F-4D97-AF65-F5344CB8AC3E}">
        <p14:creationId xmlns:p14="http://schemas.microsoft.com/office/powerpoint/2010/main" val="22429815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NALYSISITEM" val="fc9f21d3-b516-4314-a423-39437c590ebc"/>
  <p:tag name="ANALYSISITEMDATABOUNDS" val="0x0-0x0"/>
</p:tagLst>
</file>

<file path=ppt/tags/tag2.xml><?xml version="1.0" encoding="utf-8"?>
<p:tagLst xmlns:a="http://schemas.openxmlformats.org/drawingml/2006/main" xmlns:r="http://schemas.openxmlformats.org/officeDocument/2006/relationships" xmlns:p="http://schemas.openxmlformats.org/presentationml/2006/main">
  <p:tag name="ANALYSISITEM" val="ad035811-319b-4e1a-a327-f4754a237156"/>
  <p:tag name="ANALYSISITEMDATABOUNDS" val="0x0-0x0"/>
</p:tagLst>
</file>

<file path=ppt/theme/theme1.xml><?xml version="1.0" encoding="utf-8"?>
<a:theme xmlns:a="http://schemas.openxmlformats.org/drawingml/2006/main" name="UMR">
  <a:themeElements>
    <a:clrScheme name="UMR template">
      <a:dk1>
        <a:srgbClr val="333333"/>
      </a:dk1>
      <a:lt1>
        <a:srgbClr val="FFFFFF"/>
      </a:lt1>
      <a:dk2>
        <a:srgbClr val="1179A8"/>
      </a:dk2>
      <a:lt2>
        <a:srgbClr val="BEBEBE"/>
      </a:lt2>
      <a:accent1>
        <a:srgbClr val="379CBE"/>
      </a:accent1>
      <a:accent2>
        <a:srgbClr val="E14E30"/>
      </a:accent2>
      <a:accent3>
        <a:srgbClr val="ED7D30"/>
      </a:accent3>
      <a:accent4>
        <a:srgbClr val="F6A21D"/>
      </a:accent4>
      <a:accent5>
        <a:srgbClr val="EB1D4D"/>
      </a:accent5>
      <a:accent6>
        <a:srgbClr val="61CBE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91440" tIns="45720" rIns="91440" bIns="45720" rtlCol="0" anchor="t" anchorCtr="0">
        <a:noAutofit/>
      </a:bodyPr>
      <a:lstStyle>
        <a:defPPr>
          <a:defRPr sz="1600" dirty="0" smtClean="0">
            <a:solidFill>
              <a:schemeClr val="tx1"/>
            </a:solidFill>
          </a:defRPr>
        </a:defPPr>
      </a:lstStyle>
    </a:txDef>
  </a:objectDefaults>
  <a:extraClrSchemeLst/>
  <a:extLst>
    <a:ext uri="{05A4C25C-085E-4340-85A3-A5531E510DB2}">
      <thm15:themeFamily xmlns:thm15="http://schemas.microsoft.com/office/thememl/2012/main" name="Presentation1" id="{75BCAD7A-74A2-400A-82DD-264879974B88}" vid="{F5125C6C-EEDC-445E-8DE4-88BE8E7CAF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_x0020_and_x0020_time xmlns="3db47e38-87d0-4272-9896-d9a43cc5cc6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77A9BCCEE7C9B44988D1E36C2F5495A" ma:contentTypeVersion="11" ma:contentTypeDescription="Create a new document." ma:contentTypeScope="" ma:versionID="2add0cfb557deeaea13ee9e13ad570d3">
  <xsd:schema xmlns:xsd="http://www.w3.org/2001/XMLSchema" xmlns:xs="http://www.w3.org/2001/XMLSchema" xmlns:p="http://schemas.microsoft.com/office/2006/metadata/properties" xmlns:ns2="98407d6d-d2b8-432b-989a-e25ff5fe7ac4" xmlns:ns3="3db47e38-87d0-4272-9896-d9a43cc5cc6d" targetNamespace="http://schemas.microsoft.com/office/2006/metadata/properties" ma:root="true" ma:fieldsID="899840915b66f42b3efa4f22dac6e9c7" ns2:_="" ns3:_="">
    <xsd:import namespace="98407d6d-d2b8-432b-989a-e25ff5fe7ac4"/>
    <xsd:import namespace="3db47e38-87d0-4272-9896-d9a43cc5cc6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date_x0020_and_x0020_time"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407d6d-d2b8-432b-989a-e25ff5fe7ac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db47e38-87d0-4272-9896-d9a43cc5cc6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date_x0020_and_x0020_time" ma:index="16" nillable="true" ma:displayName="date and time" ma:format="DateOnly" ma:internalName="date_x0020_and_x0020_time">
      <xsd:simpleType>
        <xsd:restriction base="dms:DateTime"/>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495A3F-C6E0-49E8-9469-4A956076FC19}">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98407d6d-d2b8-432b-989a-e25ff5fe7ac4"/>
    <ds:schemaRef ds:uri="http://purl.org/dc/dcmitype/"/>
    <ds:schemaRef ds:uri="http://schemas.openxmlformats.org/package/2006/metadata/core-properties"/>
    <ds:schemaRef ds:uri="3db47e38-87d0-4272-9896-d9a43cc5cc6d"/>
    <ds:schemaRef ds:uri="http://www.w3.org/XML/1998/namespace"/>
  </ds:schemaRefs>
</ds:datastoreItem>
</file>

<file path=customXml/itemProps2.xml><?xml version="1.0" encoding="utf-8"?>
<ds:datastoreItem xmlns:ds="http://schemas.openxmlformats.org/officeDocument/2006/customXml" ds:itemID="{8299AF71-6A14-4E52-A946-3125B01FC3BA}">
  <ds:schemaRefs>
    <ds:schemaRef ds:uri="http://schemas.microsoft.com/sharepoint/v3/contenttype/forms"/>
  </ds:schemaRefs>
</ds:datastoreItem>
</file>

<file path=customXml/itemProps3.xml><?xml version="1.0" encoding="utf-8"?>
<ds:datastoreItem xmlns:ds="http://schemas.openxmlformats.org/officeDocument/2006/customXml" ds:itemID="{352BAA7A-3C06-43EF-B1CA-05EA54E0D6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407d6d-d2b8-432b-989a-e25ff5fe7ac4"/>
    <ds:schemaRef ds:uri="3db47e38-87d0-4272-9896-d9a43cc5cc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15630</TotalTime>
  <Words>13581</Words>
  <Application>Microsoft Office PowerPoint</Application>
  <PresentationFormat>Widescreen</PresentationFormat>
  <Paragraphs>1330</Paragraphs>
  <Slides>72</Slides>
  <Notes>64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72</vt:i4>
      </vt:variant>
    </vt:vector>
  </HeadingPairs>
  <TitlesOfParts>
    <vt:vector size="76" baseType="lpstr">
      <vt:lpstr>Arial</vt:lpstr>
      <vt:lpstr>Calibri</vt:lpstr>
      <vt:lpstr>Symbol</vt:lpstr>
      <vt:lpstr>UMR</vt:lpstr>
      <vt:lpstr>General Public and Businesses Report </vt:lpstr>
      <vt:lpstr>Contents</vt:lpstr>
      <vt:lpstr>Research objectives</vt:lpstr>
      <vt:lpstr>Methodology </vt:lpstr>
      <vt:lpstr>Executive summary – General public </vt:lpstr>
      <vt:lpstr>Executive summary – General public </vt:lpstr>
      <vt:lpstr>Executive summary – Businesses</vt:lpstr>
      <vt:lpstr>Executive summary – Businesses</vt:lpstr>
      <vt:lpstr>Sample detail </vt:lpstr>
      <vt:lpstr>General public – Importance and awareness of Latin America</vt:lpstr>
      <vt:lpstr>More think Latin America is important to New Zealand than not important –  Over half (57%) think it is important and just over one-third (36%) think it is not </vt:lpstr>
      <vt:lpstr>Just over one-third (37%) have some awareness of the differences between individual Latin American nations while 61% do not</vt:lpstr>
      <vt:lpstr>‘Travel and leisure’ is seen as the strongest link between New Zealand and Latin America followed by ‘Business and trade’</vt:lpstr>
      <vt:lpstr>‘Culture’, ‘Happy/ Fun/ Friendly’ and ‘’Vibrant/ Energy’ are the positive top of mind terms used to describe Latin America</vt:lpstr>
      <vt:lpstr>‘Drugs’ and ‘Crime’ are the negative top of mind terms used to describe Latin America, followed by ‘Poverty/ Inequality’ </vt:lpstr>
      <vt:lpstr>A relatively even split between those who rate their intercultural skills highly (50%) and those who rate their skills not highly (48%)</vt:lpstr>
      <vt:lpstr>General public – Knowledge and information sources of Latin America</vt:lpstr>
      <vt:lpstr>Much less likely to be up to date with developments in Latin American politics, economics, business or culture – 25% “up to date” vs. 74% “not up to date” </vt:lpstr>
      <vt:lpstr>Over half (54%) source their information about Latin America from traditional media followed by 38% from social media</vt:lpstr>
      <vt:lpstr>‘Lack of news’ is seen as the biggest barrier to increasing awareness of Latin American nations followed by ‘Lack of Spanish or Portuguese’ and ‘Lack of prior knowledge’</vt:lpstr>
      <vt:lpstr>General public – Visitation and personal experience with Latin America</vt:lpstr>
      <vt:lpstr>Less than one in ten have visited Latin America in the past five years</vt:lpstr>
      <vt:lpstr>Just over two-thirds (68%) are NOT likely to travel to Latin America in the next five years compared to 30% who are likely</vt:lpstr>
      <vt:lpstr>Four out of 10 are aware that there are direct flights to Chile and Argentina</vt:lpstr>
      <vt:lpstr>Over half (58%) believe it is important to personally visit Latin America or know Latin Americans to encourage an interest in the region</vt:lpstr>
      <vt:lpstr>General public – Education</vt:lpstr>
      <vt:lpstr>Support for New Zealand children learning more than one language is strong with over half strongly supporting this idea and just over one-third somewhat supporting</vt:lpstr>
      <vt:lpstr>Around half (49%) believe it is important for New Zealanders to learn Spanish or Portuguese</vt:lpstr>
      <vt:lpstr>Less than 5% are fluent or competent in Spanish or Portuguese and just over one-third 37% are willing to learn </vt:lpstr>
      <vt:lpstr>Just under half (45%) think it is important for New Zealand schools to teach more Latin American content</vt:lpstr>
      <vt:lpstr>A little over one-third (36%) are likely to develop their Latin American knowledge and skills in the next five years</vt:lpstr>
      <vt:lpstr>The main Latin American-related knowledge and skills that New Zealanders need to learn are: Intercultural skills (54%) followed by Language skills (45%)</vt:lpstr>
      <vt:lpstr>General public – New Zealand’s business relationship with Latin American</vt:lpstr>
      <vt:lpstr>Just under one-quarter (23%) believe Argentina to be the MOST important Latin American country to New Zealand followed by one-fifth selecting Brazil</vt:lpstr>
      <vt:lpstr>One-third are aware that Chile, Mexico and Peru are active members of APEC</vt:lpstr>
      <vt:lpstr>Businesses – Current business relationship with Latin America</vt:lpstr>
      <vt:lpstr>Just over one-fifth (22%) have a business relationship with Latin America and 42% are open to the idea</vt:lpstr>
      <vt:lpstr>Businesses – Importance and awareness of Latin America</vt:lpstr>
      <vt:lpstr>Most think Latin America is important to New Zealand with over four-fifths (84%) indicating it is important and just 15% think it is not </vt:lpstr>
      <vt:lpstr>Just under three-quarters (72%) have some awareness of the differences between individual Latin American nations while 28% do not</vt:lpstr>
      <vt:lpstr>‘Travel and leisure’ is seen at the strongest link between New Zealand and Latin America followed by ‘Business and trade’</vt:lpstr>
      <vt:lpstr>‘Great/ Amazing/ Good’ and ‘Happy/ Fun/ Friendly’ are the positive top of mind terms  used to describe Latin America amongst business respondents </vt:lpstr>
      <vt:lpstr>‘Drugs’ and ‘Poverty/ Inequality’ are the negative top of mind terms used to describe Latin America amongst business respondents </vt:lpstr>
      <vt:lpstr>Three-quarters of business respondents (76%) rate their intercultural skills highly</vt:lpstr>
      <vt:lpstr>Businesses – Knowledge and information sources of Latin America</vt:lpstr>
      <vt:lpstr>Businesses are more likely to be up to date than not up to date with developments in Latin American politics, economics, business or culture – 67% “up to date” vs. 33% “not”</vt:lpstr>
      <vt:lpstr>Close to half (47%) source their information about Latin America from traditional media followed by 40% from social media</vt:lpstr>
      <vt:lpstr>‘Lack of Spanish or Portuguese’ is seen as the biggest barrier to increasing awareness of Latin American nations followed by ‘Lack of news’ and ‘Lack of resources to guide you’</vt:lpstr>
      <vt:lpstr>‘Language barriers’ is seen as the biggest barrier to doing more businesses with Latin American followed closely by ‘Cost of travel/ doing business’ and ‘Lack of knowledge of opportunities’</vt:lpstr>
      <vt:lpstr>Reasons for “political or bureaucratic challenges” and “trade barriers”</vt:lpstr>
      <vt:lpstr>Businesses – Visitation and personal experience with Latin America</vt:lpstr>
      <vt:lpstr>A third of business respondents have visited Latin America in the past five years</vt:lpstr>
      <vt:lpstr>Just over two-thirds (68%) are likely to travel to Latin America in the next five years compared to 32% who are NOT likely</vt:lpstr>
      <vt:lpstr>Six out of 10 are aware that there are direct flights to Chile and Argentina</vt:lpstr>
      <vt:lpstr>Over three-quarters (76%) believe it is important to personally visit Latin America or know Latin Americans to encourage an interest in this region</vt:lpstr>
      <vt:lpstr>Businesses – Education</vt:lpstr>
      <vt:lpstr>Support for New Zealand children learning more than one language is strong with over half (54%) strongly supporting this idea and two-fifths (40%) somewhat supporting</vt:lpstr>
      <vt:lpstr>Seven out of 10 (71%) believe it is important for New Zealanders to learn Spanish or Portuguese</vt:lpstr>
      <vt:lpstr>One out of 10 are fluent or competent in Spanish or Portuguese and just over two-fifths (43%) are willing to learn </vt:lpstr>
      <vt:lpstr>Two-thirds (66%) think it is important for New Zealand schools to teach more Latin American content</vt:lpstr>
      <vt:lpstr>A little over three-fifths (62%) are likely to develop their Latin American knowledge and skills in the next five years</vt:lpstr>
      <vt:lpstr>The main Latin American-related knowledge and skills that New Zealanders need to learn are Language skills (53%), followed closely by Intercultural (48%) and Business skills (45%) </vt:lpstr>
      <vt:lpstr>Businesses – Business success in Latin America</vt:lpstr>
      <vt:lpstr>Most think enjoyment of the culture and people is important when choosing which markets to focus on (83%) and just 16% think it is not </vt:lpstr>
      <vt:lpstr>Nine out of 10 think knowledge of local languages for business success in Latin America is important (89%) and a minority (9%) think it is not </vt:lpstr>
      <vt:lpstr>Nine out of 10 think knowledge of local languages for business success in Latin America is important (89%) and a minority (10%) think it is not </vt:lpstr>
      <vt:lpstr>Businesses – New Zealand’s business relationship with Latin America</vt:lpstr>
      <vt:lpstr>Just under one-quarter believe Argentina and Brazil (24% each) to be the MOST important Latin American country to New Zealand</vt:lpstr>
      <vt:lpstr>Close to three-fifths (58%) are aware that Chile, Mexico and Peru are active members of APEC</vt:lpstr>
      <vt:lpstr>Close to half are aware that CPTPP has improved current access to Chile and has created new opportunities to export goods or services to Mexico and Peru</vt:lpstr>
      <vt:lpstr>Around one-fifth (21%) declared they are aware of all or some of the countries that are included in the Pacific Alliance trade bloc</vt:lpstr>
      <vt:lpstr>Just over one in 10 (12%) declared they are aware of all or some of the countries that are included in the Mercosur trade bloc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Marcus Downs</dc:creator>
  <cp:lastModifiedBy>Nicole Freeman</cp:lastModifiedBy>
  <cp:revision>1108</cp:revision>
  <cp:lastPrinted>2019-11-21T21:52:55Z</cp:lastPrinted>
  <dcterms:created xsi:type="dcterms:W3CDTF">2019-03-21T02:49:54Z</dcterms:created>
  <dcterms:modified xsi:type="dcterms:W3CDTF">2019-12-02T20:00:13Z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0x010100D77A9BCCEE7C9B44988D1E36C2F5495A</vt:lpwstr>
  </property>
</Properties>
</file>