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bookmarkIdSeed="7">
  <p:sldMasterIdLst>
    <p:sldMasterId id="2147483652" r:id="rId1"/>
    <p:sldMasterId id="2147483654" r:id="rId2"/>
    <p:sldMasterId id="2147483656" r:id="rId3"/>
  </p:sldMasterIdLst>
  <p:notesMasterIdLst>
    <p:notesMasterId r:id="rId40"/>
  </p:notesMasterIdLst>
  <p:handoutMasterIdLst>
    <p:handoutMasterId r:id="rId41"/>
  </p:handoutMasterIdLst>
  <p:sldIdLst>
    <p:sldId id="256" r:id="rId4"/>
    <p:sldId id="350" r:id="rId5"/>
    <p:sldId id="378" r:id="rId6"/>
    <p:sldId id="366" r:id="rId7"/>
    <p:sldId id="362" r:id="rId8"/>
    <p:sldId id="363" r:id="rId9"/>
    <p:sldId id="365" r:id="rId10"/>
    <p:sldId id="352" r:id="rId11"/>
    <p:sldId id="367" r:id="rId12"/>
    <p:sldId id="382" r:id="rId13"/>
    <p:sldId id="364" r:id="rId14"/>
    <p:sldId id="369" r:id="rId15"/>
    <p:sldId id="328" r:id="rId16"/>
    <p:sldId id="321" r:id="rId17"/>
    <p:sldId id="337" r:id="rId18"/>
    <p:sldId id="353" r:id="rId19"/>
    <p:sldId id="385" r:id="rId20"/>
    <p:sldId id="368" r:id="rId21"/>
    <p:sldId id="360" r:id="rId22"/>
    <p:sldId id="370" r:id="rId23"/>
    <p:sldId id="371" r:id="rId24"/>
    <p:sldId id="323" r:id="rId25"/>
    <p:sldId id="355" r:id="rId26"/>
    <p:sldId id="376" r:id="rId27"/>
    <p:sldId id="381" r:id="rId28"/>
    <p:sldId id="372" r:id="rId29"/>
    <p:sldId id="354" r:id="rId30"/>
    <p:sldId id="356" r:id="rId31"/>
    <p:sldId id="357" r:id="rId32"/>
    <p:sldId id="358" r:id="rId33"/>
    <p:sldId id="359" r:id="rId34"/>
    <p:sldId id="373" r:id="rId35"/>
    <p:sldId id="377" r:id="rId36"/>
    <p:sldId id="386" r:id="rId37"/>
    <p:sldId id="374" r:id="rId38"/>
    <p:sldId id="375" r:id="rId39"/>
  </p:sldIdLst>
  <p:sldSz cx="9144000" cy="6858000" type="screen4x3"/>
  <p:notesSz cx="6884988" cy="10018713"/>
  <p:defaultTextStyle>
    <a:defPPr>
      <a:defRPr lang="nl-NL"/>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76" autoAdjust="0"/>
    <p:restoredTop sz="71942" autoAdjust="0"/>
  </p:normalViewPr>
  <p:slideViewPr>
    <p:cSldViewPr>
      <p:cViewPr varScale="1">
        <p:scale>
          <a:sx n="80" d="100"/>
          <a:sy n="80" d="100"/>
        </p:scale>
        <p:origin x="-1812"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3" d="100"/>
          <a:sy n="63" d="100"/>
        </p:scale>
        <p:origin x="-2904" y="-132"/>
      </p:cViewPr>
      <p:guideLst>
        <p:guide orient="horz" pos="3155"/>
        <p:guide pos="216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501650"/>
          </a:xfrm>
          <a:prstGeom prst="rect">
            <a:avLst/>
          </a:prstGeom>
        </p:spPr>
        <p:txBody>
          <a:bodyPr vert="horz" wrap="square" lIns="96588" tIns="48294" rIns="96588" bIns="48294" numCol="1" anchor="t" anchorCtr="0" compatLnSpc="1">
            <a:prstTxWarp prst="textNoShape">
              <a:avLst/>
            </a:prstTxWarp>
          </a:bodyPr>
          <a:lstStyle>
            <a:lvl1pPr>
              <a:defRPr sz="1300">
                <a:latin typeface="Arial" charset="0"/>
              </a:defRPr>
            </a:lvl1pPr>
          </a:lstStyle>
          <a:p>
            <a:pPr>
              <a:defRPr/>
            </a:pPr>
            <a:endParaRPr lang="en-US"/>
          </a:p>
        </p:txBody>
      </p:sp>
      <p:sp>
        <p:nvSpPr>
          <p:cNvPr id="3" name="Date Placeholder 2"/>
          <p:cNvSpPr>
            <a:spLocks noGrp="1"/>
          </p:cNvSpPr>
          <p:nvPr>
            <p:ph type="dt" sz="quarter" idx="1"/>
          </p:nvPr>
        </p:nvSpPr>
        <p:spPr>
          <a:xfrm>
            <a:off x="3900488" y="0"/>
            <a:ext cx="2982912" cy="501650"/>
          </a:xfrm>
          <a:prstGeom prst="rect">
            <a:avLst/>
          </a:prstGeom>
        </p:spPr>
        <p:txBody>
          <a:bodyPr vert="horz" wrap="square" lIns="96588" tIns="48294" rIns="96588" bIns="48294" numCol="1" anchor="t" anchorCtr="0" compatLnSpc="1">
            <a:prstTxWarp prst="textNoShape">
              <a:avLst/>
            </a:prstTxWarp>
          </a:bodyPr>
          <a:lstStyle>
            <a:lvl1pPr algn="r">
              <a:defRPr sz="1300">
                <a:latin typeface="Arial" charset="0"/>
              </a:defRPr>
            </a:lvl1pPr>
          </a:lstStyle>
          <a:p>
            <a:pPr>
              <a:defRPr/>
            </a:pPr>
            <a:fld id="{FA777540-3523-41D2-8244-B763D54C6EE8}" type="datetimeFigureOut">
              <a:rPr lang="en-US"/>
              <a:pPr>
                <a:defRPr/>
              </a:pPr>
              <a:t>2/7/2012</a:t>
            </a:fld>
            <a:endParaRPr lang="en-US"/>
          </a:p>
        </p:txBody>
      </p:sp>
      <p:sp>
        <p:nvSpPr>
          <p:cNvPr id="4" name="Footer Placeholder 3"/>
          <p:cNvSpPr>
            <a:spLocks noGrp="1"/>
          </p:cNvSpPr>
          <p:nvPr>
            <p:ph type="ftr" sz="quarter" idx="2"/>
          </p:nvPr>
        </p:nvSpPr>
        <p:spPr>
          <a:xfrm>
            <a:off x="0" y="9515475"/>
            <a:ext cx="2982913" cy="501650"/>
          </a:xfrm>
          <a:prstGeom prst="rect">
            <a:avLst/>
          </a:prstGeom>
        </p:spPr>
        <p:txBody>
          <a:bodyPr vert="horz" wrap="square" lIns="96588" tIns="48294" rIns="96588" bIns="48294" numCol="1" anchor="b" anchorCtr="0" compatLnSpc="1">
            <a:prstTxWarp prst="textNoShape">
              <a:avLst/>
            </a:prstTxWarp>
          </a:bodyPr>
          <a:lstStyle>
            <a:lvl1pPr>
              <a:defRPr sz="1300">
                <a:latin typeface="Arial" charset="0"/>
              </a:defRPr>
            </a:lvl1pPr>
          </a:lstStyle>
          <a:p>
            <a:pPr>
              <a:defRPr/>
            </a:pPr>
            <a:endParaRPr lang="en-US"/>
          </a:p>
        </p:txBody>
      </p:sp>
      <p:sp>
        <p:nvSpPr>
          <p:cNvPr id="5" name="Slide Number Placeholder 4"/>
          <p:cNvSpPr>
            <a:spLocks noGrp="1"/>
          </p:cNvSpPr>
          <p:nvPr>
            <p:ph type="sldNum" sz="quarter" idx="3"/>
          </p:nvPr>
        </p:nvSpPr>
        <p:spPr>
          <a:xfrm>
            <a:off x="3900488" y="9515475"/>
            <a:ext cx="2982912" cy="501650"/>
          </a:xfrm>
          <a:prstGeom prst="rect">
            <a:avLst/>
          </a:prstGeom>
        </p:spPr>
        <p:txBody>
          <a:bodyPr vert="horz" wrap="square" lIns="96588" tIns="48294" rIns="96588" bIns="48294" numCol="1" anchor="b" anchorCtr="0" compatLnSpc="1">
            <a:prstTxWarp prst="textNoShape">
              <a:avLst/>
            </a:prstTxWarp>
          </a:bodyPr>
          <a:lstStyle>
            <a:lvl1pPr algn="r">
              <a:defRPr sz="1300">
                <a:latin typeface="Arial" charset="0"/>
              </a:defRPr>
            </a:lvl1pPr>
          </a:lstStyle>
          <a:p>
            <a:pPr>
              <a:defRPr/>
            </a:pPr>
            <a:fld id="{DD231A2E-3C3C-4400-90CE-F018F23C3932}" type="slidenum">
              <a:rPr lang="en-US"/>
              <a:pPr>
                <a:defRPr/>
              </a:pPr>
              <a:t>‹#›</a:t>
            </a:fld>
            <a:endParaRPr lang="en-US"/>
          </a:p>
        </p:txBody>
      </p:sp>
    </p:spTree>
    <p:extLst>
      <p:ext uri="{BB962C8B-B14F-4D97-AF65-F5344CB8AC3E}">
        <p14:creationId xmlns="" xmlns:p14="http://schemas.microsoft.com/office/powerpoint/2010/main" val="2614601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82913" cy="501650"/>
          </a:xfrm>
          <a:prstGeom prst="rect">
            <a:avLst/>
          </a:prstGeom>
          <a:noFill/>
          <a:ln w="9525">
            <a:noFill/>
            <a:miter lim="800000"/>
            <a:headEnd/>
            <a:tailEnd/>
          </a:ln>
          <a:effectLst/>
        </p:spPr>
        <p:txBody>
          <a:bodyPr vert="horz" wrap="square" lIns="96588" tIns="48294" rIns="96588" bIns="48294" numCol="1" anchor="t" anchorCtr="0" compatLnSpc="1">
            <a:prstTxWarp prst="textNoShape">
              <a:avLst/>
            </a:prstTxWarp>
          </a:bodyPr>
          <a:lstStyle>
            <a:lvl1pPr>
              <a:defRPr sz="1300">
                <a:latin typeface="Arial" charset="0"/>
              </a:defRPr>
            </a:lvl1pPr>
          </a:lstStyle>
          <a:p>
            <a:pPr>
              <a:defRPr/>
            </a:pPr>
            <a:endParaRPr lang="en-US"/>
          </a:p>
        </p:txBody>
      </p:sp>
      <p:sp>
        <p:nvSpPr>
          <p:cNvPr id="8195" name="Rectangle 3"/>
          <p:cNvSpPr>
            <a:spLocks noGrp="1" noChangeArrowheads="1"/>
          </p:cNvSpPr>
          <p:nvPr>
            <p:ph type="dt" idx="1"/>
          </p:nvPr>
        </p:nvSpPr>
        <p:spPr bwMode="auto">
          <a:xfrm>
            <a:off x="3900488" y="0"/>
            <a:ext cx="2982912" cy="501650"/>
          </a:xfrm>
          <a:prstGeom prst="rect">
            <a:avLst/>
          </a:prstGeom>
          <a:noFill/>
          <a:ln w="9525">
            <a:noFill/>
            <a:miter lim="800000"/>
            <a:headEnd/>
            <a:tailEnd/>
          </a:ln>
          <a:effectLst/>
        </p:spPr>
        <p:txBody>
          <a:bodyPr vert="horz" wrap="square" lIns="96588" tIns="48294" rIns="96588" bIns="48294" numCol="1" anchor="t" anchorCtr="0" compatLnSpc="1">
            <a:prstTxWarp prst="textNoShape">
              <a:avLst/>
            </a:prstTxWarp>
          </a:bodyPr>
          <a:lstStyle>
            <a:lvl1pPr algn="r">
              <a:defRPr sz="1300">
                <a:latin typeface="Arial" charset="0"/>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938213" y="750888"/>
            <a:ext cx="5008562" cy="3757612"/>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88975" y="4759325"/>
            <a:ext cx="5507038" cy="4508500"/>
          </a:xfrm>
          <a:prstGeom prst="rect">
            <a:avLst/>
          </a:prstGeom>
          <a:noFill/>
          <a:ln w="9525">
            <a:noFill/>
            <a:miter lim="800000"/>
            <a:headEnd/>
            <a:tailEnd/>
          </a:ln>
          <a:effectLst/>
        </p:spPr>
        <p:txBody>
          <a:bodyPr vert="horz" wrap="square" lIns="96588" tIns="48294" rIns="96588" bIns="48294" numCol="1" anchor="t" anchorCtr="0" compatLnSpc="1">
            <a:prstTxWarp prst="textNoShape">
              <a:avLst/>
            </a:prstTxWarp>
          </a:bodyPr>
          <a:lstStyle/>
          <a:p>
            <a:pPr lvl="0"/>
            <a:r>
              <a:rPr lang="nl-NL" noProof="0" smtClean="0"/>
              <a:t>Click to edit Master text styles</a:t>
            </a:r>
          </a:p>
          <a:p>
            <a:pPr lvl="1"/>
            <a:r>
              <a:rPr lang="nl-NL" noProof="0" smtClean="0"/>
              <a:t>Second level</a:t>
            </a:r>
          </a:p>
          <a:p>
            <a:pPr lvl="2"/>
            <a:r>
              <a:rPr lang="nl-NL" noProof="0" smtClean="0"/>
              <a:t>Third level</a:t>
            </a:r>
          </a:p>
          <a:p>
            <a:pPr lvl="3"/>
            <a:r>
              <a:rPr lang="nl-NL" noProof="0" smtClean="0"/>
              <a:t>Fourth level</a:t>
            </a:r>
          </a:p>
          <a:p>
            <a:pPr lvl="4"/>
            <a:r>
              <a:rPr lang="nl-NL" noProof="0" smtClean="0"/>
              <a:t>Fifth level</a:t>
            </a:r>
          </a:p>
        </p:txBody>
      </p:sp>
      <p:sp>
        <p:nvSpPr>
          <p:cNvPr id="8198" name="Rectangle 6"/>
          <p:cNvSpPr>
            <a:spLocks noGrp="1" noChangeArrowheads="1"/>
          </p:cNvSpPr>
          <p:nvPr>
            <p:ph type="ftr" sz="quarter" idx="4"/>
          </p:nvPr>
        </p:nvSpPr>
        <p:spPr bwMode="auto">
          <a:xfrm>
            <a:off x="0" y="9515475"/>
            <a:ext cx="2982913" cy="501650"/>
          </a:xfrm>
          <a:prstGeom prst="rect">
            <a:avLst/>
          </a:prstGeom>
          <a:noFill/>
          <a:ln w="9525">
            <a:noFill/>
            <a:miter lim="800000"/>
            <a:headEnd/>
            <a:tailEnd/>
          </a:ln>
          <a:effectLst/>
        </p:spPr>
        <p:txBody>
          <a:bodyPr vert="horz" wrap="square" lIns="96588" tIns="48294" rIns="96588" bIns="48294" numCol="1" anchor="b" anchorCtr="0" compatLnSpc="1">
            <a:prstTxWarp prst="textNoShape">
              <a:avLst/>
            </a:prstTxWarp>
          </a:bodyPr>
          <a:lstStyle>
            <a:lvl1pPr>
              <a:defRPr sz="130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3900488" y="9515475"/>
            <a:ext cx="2982912" cy="501650"/>
          </a:xfrm>
          <a:prstGeom prst="rect">
            <a:avLst/>
          </a:prstGeom>
          <a:noFill/>
          <a:ln w="9525">
            <a:noFill/>
            <a:miter lim="800000"/>
            <a:headEnd/>
            <a:tailEnd/>
          </a:ln>
          <a:effectLst/>
        </p:spPr>
        <p:txBody>
          <a:bodyPr vert="horz" wrap="square" lIns="96588" tIns="48294" rIns="96588" bIns="48294" numCol="1" anchor="b" anchorCtr="0" compatLnSpc="1">
            <a:prstTxWarp prst="textNoShape">
              <a:avLst/>
            </a:prstTxWarp>
          </a:bodyPr>
          <a:lstStyle>
            <a:lvl1pPr algn="r">
              <a:defRPr sz="1300">
                <a:latin typeface="Arial" charset="0"/>
              </a:defRPr>
            </a:lvl1pPr>
          </a:lstStyle>
          <a:p>
            <a:pPr>
              <a:defRPr/>
            </a:pPr>
            <a:fld id="{96384D77-8F05-468C-911E-C3B2C106AE34}" type="slidenum">
              <a:rPr lang="nl-NL"/>
              <a:pPr>
                <a:defRPr/>
              </a:pPr>
              <a:t>‹#›</a:t>
            </a:fld>
            <a:endParaRPr lang="nl-NL"/>
          </a:p>
        </p:txBody>
      </p:sp>
    </p:spTree>
    <p:extLst>
      <p:ext uri="{BB962C8B-B14F-4D97-AF65-F5344CB8AC3E}">
        <p14:creationId xmlns="" xmlns:p14="http://schemas.microsoft.com/office/powerpoint/2010/main" val="20878195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nternetten.nl/mobiel-internet/3736/xs4all-mobiel-internet-basic.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endParaRPr lang="en-US" dirty="0" smtClean="0">
              <a:latin typeface="Arial" pitchFamily="34" charset="0"/>
            </a:endParaRPr>
          </a:p>
        </p:txBody>
      </p:sp>
      <p:sp>
        <p:nvSpPr>
          <p:cNvPr id="19460" name="Slide Number Placeholder 3"/>
          <p:cNvSpPr>
            <a:spLocks noGrp="1"/>
          </p:cNvSpPr>
          <p:nvPr>
            <p:ph type="sldNum" sz="quarter" idx="5"/>
          </p:nvPr>
        </p:nvSpPr>
        <p:spPr>
          <a:noFill/>
        </p:spPr>
        <p:txBody>
          <a:bodyPr/>
          <a:lstStyle/>
          <a:p>
            <a:fld id="{EFB49766-60A4-4BE4-B695-969D0F7B8F11}" type="slidenum">
              <a:rPr lang="nl-NL" smtClean="0">
                <a:latin typeface="Arial" pitchFamily="34" charset="0"/>
              </a:rPr>
              <a:pPr/>
              <a:t>0</a:t>
            </a:fld>
            <a:endParaRPr lang="nl-NL"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pPr>
              <a:defRPr/>
            </a:pPr>
            <a:fld id="{96384D77-8F05-468C-911E-C3B2C106AE34}" type="slidenum">
              <a:rPr lang="nl-NL" smtClean="0"/>
              <a:pPr>
                <a:defRPr/>
              </a:pPr>
              <a:t>4</a:t>
            </a:fld>
            <a:endParaRPr lang="nl-NL"/>
          </a:p>
        </p:txBody>
      </p:sp>
    </p:spTree>
    <p:extLst>
      <p:ext uri="{BB962C8B-B14F-4D97-AF65-F5344CB8AC3E}">
        <p14:creationId xmlns="" xmlns:p14="http://schemas.microsoft.com/office/powerpoint/2010/main" val="3897915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pPr>
              <a:defRPr/>
            </a:pPr>
            <a:fld id="{96384D77-8F05-468C-911E-C3B2C106AE34}" type="slidenum">
              <a:rPr lang="nl-NL" smtClean="0"/>
              <a:pPr>
                <a:defRPr/>
              </a:pPr>
              <a:t>6</a:t>
            </a:fld>
            <a:endParaRPr lang="nl-NL"/>
          </a:p>
        </p:txBody>
      </p:sp>
      <p:sp>
        <p:nvSpPr>
          <p:cNvPr id="5" name="Rectangle 4"/>
          <p:cNvSpPr/>
          <p:nvPr/>
        </p:nvSpPr>
        <p:spPr>
          <a:xfrm>
            <a:off x="1138238" y="4217268"/>
            <a:ext cx="93610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64329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pPr>
              <a:defRPr/>
            </a:pPr>
            <a:fld id="{96384D77-8F05-468C-911E-C3B2C106AE34}" type="slidenum">
              <a:rPr lang="nl-NL" smtClean="0"/>
              <a:pPr>
                <a:defRPr/>
              </a:pPr>
              <a:t>10</a:t>
            </a:fld>
            <a:endParaRPr lang="nl-NL"/>
          </a:p>
        </p:txBody>
      </p:sp>
    </p:spTree>
    <p:extLst>
      <p:ext uri="{BB962C8B-B14F-4D97-AF65-F5344CB8AC3E}">
        <p14:creationId xmlns="" xmlns:p14="http://schemas.microsoft.com/office/powerpoint/2010/main" val="1498479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smtClean="0">
              <a:hlinkClick r:id=""/>
            </a:endParaRPr>
          </a:p>
          <a:p>
            <a:r>
              <a:rPr lang="en-US" b="1" dirty="0" smtClean="0">
                <a:hlinkClick r:id=""/>
              </a:rPr>
              <a:t>KPN</a:t>
            </a:r>
            <a:r>
              <a:rPr lang="en-US" b="1" baseline="0" dirty="0" smtClean="0">
                <a:hlinkClick r:id="rId3" tooltip="Meer informatie over xs4all-mobiel-internet-basic"/>
              </a:rPr>
              <a:t> Internet Plus </a:t>
            </a:r>
            <a:r>
              <a:rPr lang="en-US" b="1" baseline="0" dirty="0" err="1" smtClean="0">
                <a:hlinkClick r:id="rId3" tooltip="Meer informatie over xs4all-mobiel-internet-basic"/>
              </a:rPr>
              <a:t>bellen</a:t>
            </a:r>
            <a:r>
              <a:rPr lang="en-US" b="1" baseline="0" dirty="0" smtClean="0">
                <a:hlinkClick r:id="rId3" tooltip="Meer informatie over xs4all-mobiel-internet-basic"/>
              </a:rPr>
              <a:t> Premium Plus IPTV 20 </a:t>
            </a:r>
            <a:r>
              <a:rPr lang="en-US" b="1" baseline="0" dirty="0" err="1" smtClean="0">
                <a:hlinkClick r:id="rId3" tooltip="Meer informatie over xs4all-mobiel-internet-basic"/>
              </a:rPr>
              <a:t>Mbit</a:t>
            </a:r>
            <a:r>
              <a:rPr lang="en-US" b="1" baseline="0" dirty="0" smtClean="0">
                <a:hlinkClick r:id="rId3" tooltip="Meer informatie over xs4all-mobiel-internet-basic"/>
              </a:rPr>
              <a:t>/s 1 </a:t>
            </a:r>
            <a:r>
              <a:rPr lang="en-US" b="1" baseline="0" dirty="0" err="1" smtClean="0">
                <a:hlinkClick r:id="rId3" tooltip="Meer informatie over xs4all-mobiel-internet-basic"/>
              </a:rPr>
              <a:t>Mbit</a:t>
            </a:r>
            <a:r>
              <a:rPr lang="en-US" b="1" baseline="0" dirty="0" smtClean="0">
                <a:hlinkClick r:id="rId3" tooltip="Meer informatie over xs4all-mobiel-internet-basic"/>
              </a:rPr>
              <a:t>/s</a:t>
            </a:r>
            <a:endParaRPr lang="en-US" b="1" dirty="0" smtClean="0">
              <a:hlinkClick r:id=""/>
            </a:endParaRPr>
          </a:p>
          <a:p>
            <a:r>
              <a:rPr lang="en-US" b="1" dirty="0" smtClean="0">
                <a:hlinkClick r:id=""/>
              </a:rPr>
              <a:t>XS4ALL - </a:t>
            </a:r>
            <a:r>
              <a:rPr lang="en-US" b="1" dirty="0" err="1" smtClean="0">
                <a:hlinkClick r:id="rId3" tooltip="Meer informatie over xs4all-mobiel-internet-basic"/>
              </a:rPr>
              <a:t>Mobiel</a:t>
            </a:r>
            <a:r>
              <a:rPr lang="en-US" b="1" dirty="0" smtClean="0">
                <a:hlinkClick r:id="rId3" tooltip="Meer informatie over xs4all-mobiel-internet-basic"/>
              </a:rPr>
              <a:t> Internet Basic</a:t>
            </a:r>
            <a:r>
              <a:rPr lang="en-US" b="1" dirty="0" smtClean="0"/>
              <a:t> 7 </a:t>
            </a:r>
            <a:r>
              <a:rPr lang="en-US" b="1" dirty="0" err="1" smtClean="0"/>
              <a:t>Mbit</a:t>
            </a:r>
            <a:r>
              <a:rPr lang="en-US" b="1" dirty="0" smtClean="0"/>
              <a:t>/s 1,4 </a:t>
            </a:r>
            <a:r>
              <a:rPr lang="en-US" b="1" dirty="0" err="1" smtClean="0"/>
              <a:t>Mbit</a:t>
            </a:r>
            <a:r>
              <a:rPr lang="en-US" b="1" dirty="0" smtClean="0"/>
              <a:t>/s</a:t>
            </a:r>
            <a:r>
              <a:rPr lang="en-US" b="1" baseline="0" dirty="0" smtClean="0"/>
              <a:t> </a:t>
            </a:r>
          </a:p>
          <a:p>
            <a:r>
              <a:rPr lang="en-US" b="1" baseline="0" dirty="0" smtClean="0"/>
              <a:t>UPC </a:t>
            </a:r>
            <a:r>
              <a:rPr lang="en-US" b="1" baseline="0" dirty="0" err="1" smtClean="0"/>
              <a:t>fibre</a:t>
            </a:r>
            <a:r>
              <a:rPr lang="en-US" b="1" baseline="0" dirty="0" smtClean="0"/>
              <a:t> power 12-0 </a:t>
            </a:r>
            <a:r>
              <a:rPr lang="en-US" b="1" baseline="0" dirty="0" err="1" smtClean="0"/>
              <a:t>Mbit</a:t>
            </a:r>
            <a:r>
              <a:rPr lang="en-US" b="1" baseline="0" dirty="0" smtClean="0"/>
              <a:t>/s down 10 </a:t>
            </a:r>
            <a:r>
              <a:rPr lang="en-US" b="1" baseline="0" dirty="0" err="1" smtClean="0"/>
              <a:t>Mbit</a:t>
            </a:r>
            <a:r>
              <a:rPr lang="en-US" b="1" baseline="0" dirty="0" smtClean="0"/>
              <a:t>/s up</a:t>
            </a:r>
          </a:p>
          <a:p>
            <a:endParaRPr lang="en-US" b="1" baseline="0" dirty="0" smtClean="0"/>
          </a:p>
          <a:p>
            <a:r>
              <a:rPr lang="en-US" b="1" baseline="0" dirty="0" err="1" smtClean="0"/>
              <a:t>Alle</a:t>
            </a:r>
            <a:r>
              <a:rPr lang="en-US" b="1" baseline="0" dirty="0" smtClean="0"/>
              <a:t> </a:t>
            </a:r>
            <a:r>
              <a:rPr lang="en-US" b="1" baseline="0" dirty="0" err="1" smtClean="0"/>
              <a:t>grote</a:t>
            </a:r>
            <a:r>
              <a:rPr lang="en-US" b="1" baseline="0" dirty="0" smtClean="0"/>
              <a:t> ADSL </a:t>
            </a:r>
            <a:r>
              <a:rPr lang="en-US" b="1" baseline="0" dirty="0" err="1" smtClean="0"/>
              <a:t>aanbieder</a:t>
            </a:r>
            <a:r>
              <a:rPr lang="en-US" b="1" baseline="0" dirty="0" smtClean="0"/>
              <a:t> de </a:t>
            </a:r>
            <a:r>
              <a:rPr lang="en-US" b="1" baseline="0" dirty="0" err="1" smtClean="0"/>
              <a:t>helft</a:t>
            </a:r>
            <a:r>
              <a:rPr lang="en-US" b="1" baseline="0" dirty="0" smtClean="0"/>
              <a:t> van </a:t>
            </a:r>
            <a:r>
              <a:rPr lang="en-US" b="1" baseline="0" dirty="0" err="1" smtClean="0"/>
              <a:t>beloofde</a:t>
            </a:r>
            <a:r>
              <a:rPr lang="en-US" b="1" baseline="0" dirty="0" smtClean="0"/>
              <a:t> </a:t>
            </a:r>
            <a:r>
              <a:rPr lang="en-US" b="1" baseline="0" dirty="0" err="1" smtClean="0"/>
              <a:t>snelheiden</a:t>
            </a:r>
            <a:endParaRPr lang="en-US" b="1" baseline="0" dirty="0" smtClean="0"/>
          </a:p>
          <a:p>
            <a:endParaRPr lang="en-US" b="1" baseline="0" dirty="0" smtClean="0"/>
          </a:p>
          <a:p>
            <a:r>
              <a:rPr lang="en-US" b="1" baseline="0" dirty="0" smtClean="0"/>
              <a:t>(UPC 62% van download </a:t>
            </a:r>
            <a:r>
              <a:rPr lang="en-US" b="1" baseline="0" dirty="0" err="1" smtClean="0"/>
              <a:t>snelheid</a:t>
            </a:r>
            <a:r>
              <a:rPr lang="en-US" b="1" baseline="0" dirty="0" smtClean="0"/>
              <a:t>) </a:t>
            </a:r>
            <a:endParaRPr lang="nl-NL" dirty="0"/>
          </a:p>
        </p:txBody>
      </p:sp>
      <p:sp>
        <p:nvSpPr>
          <p:cNvPr id="4" name="Slide Number Placeholder 3"/>
          <p:cNvSpPr>
            <a:spLocks noGrp="1"/>
          </p:cNvSpPr>
          <p:nvPr>
            <p:ph type="sldNum" sz="quarter" idx="10"/>
          </p:nvPr>
        </p:nvSpPr>
        <p:spPr/>
        <p:txBody>
          <a:bodyPr/>
          <a:lstStyle/>
          <a:p>
            <a:fld id="{D86B5173-3A13-4B1D-9F24-282F4DE13371}" type="slidenum">
              <a:rPr lang="nl-NL" smtClean="0"/>
              <a:pPr/>
              <a:t>12</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6384D77-8F05-468C-911E-C3B2C106AE34}" type="slidenum">
              <a:rPr lang="nl-NL" smtClean="0"/>
              <a:pPr>
                <a:defRPr/>
              </a:pPr>
              <a:t>13</a:t>
            </a:fld>
            <a:endParaRPr lang="nl-NL"/>
          </a:p>
        </p:txBody>
      </p:sp>
    </p:spTree>
    <p:extLst>
      <p:ext uri="{BB962C8B-B14F-4D97-AF65-F5344CB8AC3E}">
        <p14:creationId xmlns="" xmlns:p14="http://schemas.microsoft.com/office/powerpoint/2010/main" val="136826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Wij</a:t>
            </a:r>
            <a:r>
              <a:rPr lang="en-GB" dirty="0" smtClean="0"/>
              <a:t> </a:t>
            </a:r>
            <a:r>
              <a:rPr lang="en-GB" dirty="0" err="1" smtClean="0"/>
              <a:t>zien</a:t>
            </a:r>
            <a:r>
              <a:rPr lang="en-GB" baseline="0" dirty="0" smtClean="0"/>
              <a:t> het </a:t>
            </a:r>
            <a:r>
              <a:rPr lang="en-GB" baseline="0" dirty="0" err="1" smtClean="0"/>
              <a:t>als</a:t>
            </a:r>
            <a:r>
              <a:rPr lang="en-GB" baseline="0" dirty="0" smtClean="0"/>
              <a:t> </a:t>
            </a:r>
            <a:r>
              <a:rPr lang="en-GB" baseline="0" dirty="0" err="1" smtClean="0"/>
              <a:t>een</a:t>
            </a:r>
            <a:r>
              <a:rPr lang="en-GB" baseline="0" dirty="0" smtClean="0"/>
              <a:t> </a:t>
            </a:r>
            <a:r>
              <a:rPr lang="en-GB" baseline="0" dirty="0" err="1" smtClean="0"/>
              <a:t>nutsvoorziening</a:t>
            </a:r>
            <a:r>
              <a:rPr lang="en-GB" baseline="0" dirty="0" smtClean="0"/>
              <a:t>. </a:t>
            </a:r>
            <a:r>
              <a:rPr lang="en-GB" baseline="0" dirty="0" err="1" smtClean="0"/>
              <a:t>Maar</a:t>
            </a:r>
            <a:r>
              <a:rPr lang="en-GB" baseline="0" dirty="0" smtClean="0"/>
              <a:t> </a:t>
            </a:r>
            <a:r>
              <a:rPr lang="en-GB" baseline="0" dirty="0" err="1" smtClean="0"/>
              <a:t>wat</a:t>
            </a:r>
            <a:r>
              <a:rPr lang="en-GB" baseline="0" dirty="0" smtClean="0"/>
              <a:t> is de </a:t>
            </a:r>
            <a:r>
              <a:rPr lang="en-GB" baseline="0" dirty="0" err="1" smtClean="0"/>
              <a:t>meerwaarde</a:t>
            </a:r>
            <a:r>
              <a:rPr lang="en-GB" baseline="0" dirty="0" smtClean="0"/>
              <a:t> </a:t>
            </a:r>
            <a:r>
              <a:rPr lang="en-GB" baseline="0" dirty="0" err="1" smtClean="0"/>
              <a:t>voor</a:t>
            </a:r>
            <a:r>
              <a:rPr lang="en-GB" baseline="0" dirty="0" smtClean="0"/>
              <a:t> de </a:t>
            </a:r>
            <a:r>
              <a:rPr lang="en-GB" baseline="0" dirty="0" err="1" smtClean="0"/>
              <a:t>inwoner</a:t>
            </a:r>
            <a:r>
              <a:rPr lang="en-GB" baseline="0" dirty="0" smtClean="0"/>
              <a:t> van </a:t>
            </a:r>
            <a:r>
              <a:rPr lang="en-GB" baseline="0" dirty="0" err="1" smtClean="0"/>
              <a:t>noord-brabant</a:t>
            </a:r>
            <a:r>
              <a:rPr lang="en-GB" baseline="0" dirty="0" smtClean="0"/>
              <a:t>/. </a:t>
            </a:r>
            <a:r>
              <a:rPr lang="en-GB" baseline="0" dirty="0" err="1" smtClean="0"/>
              <a:t>Veiligheid</a:t>
            </a:r>
            <a:r>
              <a:rPr lang="en-GB" baseline="0" dirty="0" smtClean="0"/>
              <a:t>, </a:t>
            </a:r>
            <a:r>
              <a:rPr lang="en-GB" baseline="0" dirty="0" err="1" smtClean="0"/>
              <a:t>gezondheid</a:t>
            </a:r>
            <a:r>
              <a:rPr lang="en-GB" baseline="0" dirty="0" smtClean="0"/>
              <a:t>, </a:t>
            </a:r>
            <a:r>
              <a:rPr lang="en-GB" baseline="0" dirty="0" err="1" smtClean="0"/>
              <a:t>sociale</a:t>
            </a:r>
            <a:r>
              <a:rPr lang="en-GB" baseline="0" dirty="0" smtClean="0"/>
              <a:t> </a:t>
            </a:r>
            <a:r>
              <a:rPr lang="en-GB" baseline="0" dirty="0" err="1" smtClean="0"/>
              <a:t>cohesie</a:t>
            </a:r>
            <a:r>
              <a:rPr lang="en-GB" baseline="0" dirty="0" smtClean="0"/>
              <a:t>: </a:t>
            </a:r>
            <a:r>
              <a:rPr lang="en-GB" baseline="0" dirty="0" err="1" smtClean="0"/>
              <a:t>niet</a:t>
            </a:r>
            <a:r>
              <a:rPr lang="en-GB" baseline="0" dirty="0" smtClean="0"/>
              <a:t> </a:t>
            </a:r>
            <a:r>
              <a:rPr lang="en-GB" baseline="0" dirty="0" err="1" smtClean="0"/>
              <a:t>te</a:t>
            </a:r>
            <a:r>
              <a:rPr lang="en-GB" baseline="0" dirty="0" smtClean="0"/>
              <a:t> </a:t>
            </a:r>
            <a:r>
              <a:rPr lang="en-GB" baseline="0" dirty="0" err="1" smtClean="0"/>
              <a:t>meten</a:t>
            </a:r>
            <a:r>
              <a:rPr lang="en-GB" baseline="0" dirty="0" smtClean="0"/>
              <a:t> in m2 </a:t>
            </a:r>
            <a:r>
              <a:rPr lang="en-GB" baseline="0" dirty="0" err="1" smtClean="0"/>
              <a:t>maar</a:t>
            </a:r>
            <a:r>
              <a:rPr lang="en-GB" baseline="0" dirty="0" smtClean="0"/>
              <a:t> in </a:t>
            </a:r>
            <a:r>
              <a:rPr lang="en-GB" baseline="0" dirty="0" err="1" smtClean="0"/>
              <a:t>gevoel</a:t>
            </a:r>
            <a:r>
              <a:rPr lang="en-GB" baseline="0" dirty="0" smtClean="0"/>
              <a:t> en </a:t>
            </a:r>
            <a:r>
              <a:rPr lang="en-GB" baseline="0" dirty="0" err="1" smtClean="0"/>
              <a:t>andere</a:t>
            </a:r>
            <a:r>
              <a:rPr lang="en-GB" baseline="0" dirty="0" smtClean="0"/>
              <a:t> </a:t>
            </a:r>
            <a:r>
              <a:rPr lang="en-GB" baseline="0" dirty="0" err="1" smtClean="0"/>
              <a:t>waarden</a:t>
            </a:r>
            <a:endParaRPr lang="en-GB" dirty="0"/>
          </a:p>
        </p:txBody>
      </p:sp>
      <p:sp>
        <p:nvSpPr>
          <p:cNvPr id="4" name="Slide Number Placeholder 3"/>
          <p:cNvSpPr>
            <a:spLocks noGrp="1"/>
          </p:cNvSpPr>
          <p:nvPr>
            <p:ph type="sldNum" sz="quarter" idx="10"/>
          </p:nvPr>
        </p:nvSpPr>
        <p:spPr/>
        <p:txBody>
          <a:bodyPr/>
          <a:lstStyle/>
          <a:p>
            <a:pPr>
              <a:defRPr/>
            </a:pPr>
            <a:fld id="{4C23B138-AB2A-48F5-A948-7E4D8CD27B70}" type="slidenum">
              <a:rPr lang="nl-NL" smtClean="0"/>
              <a:pPr>
                <a:defRPr/>
              </a:pPr>
              <a:t>14</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pPr>
              <a:defRPr/>
            </a:pPr>
            <a:fld id="{96384D77-8F05-468C-911E-C3B2C106AE34}" type="slidenum">
              <a:rPr lang="nl-NL" smtClean="0"/>
              <a:pPr>
                <a:defRPr/>
              </a:pPr>
              <a:t>35</a:t>
            </a:fld>
            <a:endParaRPr lang="nl-NL"/>
          </a:p>
        </p:txBody>
      </p:sp>
    </p:spTree>
    <p:extLst>
      <p:ext uri="{BB962C8B-B14F-4D97-AF65-F5344CB8AC3E}">
        <p14:creationId xmlns="" xmlns:p14="http://schemas.microsoft.com/office/powerpoint/2010/main" val="13618322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1619250"/>
            <a:ext cx="5616575" cy="1470025"/>
          </a:xfrm>
        </p:spPr>
        <p:txBody>
          <a:bodyPr anchor="t"/>
          <a:lstStyle>
            <a:lvl1pPr>
              <a:defRPr/>
            </a:lvl1pPr>
          </a:lstStyle>
          <a:p>
            <a:r>
              <a:rPr lang="en-US" smtClean="0"/>
              <a:t>Click to edit Master title style</a:t>
            </a:r>
            <a:endParaRPr lang="nl-NL"/>
          </a:p>
        </p:txBody>
      </p:sp>
      <p:sp>
        <p:nvSpPr>
          <p:cNvPr id="24579" name="Rectangle 3"/>
          <p:cNvSpPr>
            <a:spLocks noGrp="1" noChangeArrowheads="1"/>
          </p:cNvSpPr>
          <p:nvPr>
            <p:ph type="subTitle" idx="1"/>
          </p:nvPr>
        </p:nvSpPr>
        <p:spPr>
          <a:xfrm>
            <a:off x="611188" y="3238500"/>
            <a:ext cx="5113337" cy="550863"/>
          </a:xfrm>
        </p:spPr>
        <p:txBody>
          <a:bodyPr/>
          <a:lstStyle>
            <a:lvl1pPr marL="0" indent="0">
              <a:buFontTx/>
              <a:buNone/>
              <a:defRPr sz="1800">
                <a:solidFill>
                  <a:schemeClr val="tx2"/>
                </a:solidFill>
              </a:defRPr>
            </a:lvl1pPr>
          </a:lstStyle>
          <a:p>
            <a:r>
              <a:rPr lang="en-US" smtClean="0"/>
              <a:t>Click to edit Master subtitle style</a:t>
            </a:r>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3" name="Rectangle 11"/>
          <p:cNvSpPr>
            <a:spLocks noGrp="1" noChangeArrowheads="1"/>
          </p:cNvSpPr>
          <p:nvPr>
            <p:ph type="sldNum" sz="quarter" idx="11"/>
          </p:nvPr>
        </p:nvSpPr>
        <p:spPr>
          <a:ln/>
        </p:spPr>
        <p:txBody>
          <a:bodyPr/>
          <a:lstStyle>
            <a:lvl1pPr>
              <a:defRPr/>
            </a:lvl1pPr>
          </a:lstStyle>
          <a:p>
            <a:pPr>
              <a:defRPr/>
            </a:pPr>
            <a:r>
              <a:rPr lang="nl-NL"/>
              <a:t>PAGE </a:t>
            </a:r>
            <a:fld id="{6D907D50-92D1-45FE-8778-D4483FBD6957}" type="slidenum">
              <a:rPr lang="nl-NL"/>
              <a:pPr>
                <a:defRPr/>
              </a:pPr>
              <a:t>‹#›</a:t>
            </a:fld>
            <a:endParaRPr lang="nl-NL"/>
          </a:p>
        </p:txBody>
      </p:sp>
      <p:sp>
        <p:nvSpPr>
          <p:cNvPr id="4" name="Rectangle 13"/>
          <p:cNvSpPr>
            <a:spLocks noGrp="1" noChangeArrowheads="1"/>
          </p:cNvSpPr>
          <p:nvPr>
            <p:ph type="dt" sz="half" idx="12"/>
          </p:nvPr>
        </p:nvSpPr>
        <p:spPr>
          <a:ln/>
        </p:spPr>
        <p:txBody>
          <a:bodyPr/>
          <a:lstStyle>
            <a:lvl1pPr>
              <a:defRPr/>
            </a:lvl1pPr>
          </a:lstStyle>
          <a:p>
            <a:pPr>
              <a:defRPr/>
            </a:pPr>
            <a:fld id="{873F686E-7B52-42AD-BA38-A78DFD8EB73C}" type="datetime1">
              <a:rPr lang="en-US" smtClean="0"/>
              <a:pPr>
                <a:defRPr/>
              </a:pPr>
              <a:t>2/7/2012</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6" name="Rectangle 11"/>
          <p:cNvSpPr>
            <a:spLocks noGrp="1" noChangeArrowheads="1"/>
          </p:cNvSpPr>
          <p:nvPr>
            <p:ph type="sldNum" sz="quarter" idx="11"/>
          </p:nvPr>
        </p:nvSpPr>
        <p:spPr>
          <a:ln/>
        </p:spPr>
        <p:txBody>
          <a:bodyPr/>
          <a:lstStyle>
            <a:lvl1pPr>
              <a:defRPr/>
            </a:lvl1pPr>
          </a:lstStyle>
          <a:p>
            <a:pPr>
              <a:defRPr/>
            </a:pPr>
            <a:r>
              <a:rPr lang="nl-NL"/>
              <a:t>PAGE </a:t>
            </a:r>
            <a:fld id="{5B469F10-6615-4619-AFE5-0B26FA0B4403}" type="slidenum">
              <a:rPr lang="nl-NL"/>
              <a:pPr>
                <a:defRPr/>
              </a:pPr>
              <a:t>‹#›</a:t>
            </a:fld>
            <a:endParaRPr lang="nl-NL"/>
          </a:p>
        </p:txBody>
      </p:sp>
      <p:sp>
        <p:nvSpPr>
          <p:cNvPr id="7" name="Rectangle 13"/>
          <p:cNvSpPr>
            <a:spLocks noGrp="1" noChangeArrowheads="1"/>
          </p:cNvSpPr>
          <p:nvPr>
            <p:ph type="dt" sz="half" idx="12"/>
          </p:nvPr>
        </p:nvSpPr>
        <p:spPr>
          <a:ln/>
        </p:spPr>
        <p:txBody>
          <a:bodyPr/>
          <a:lstStyle>
            <a:lvl1pPr>
              <a:defRPr/>
            </a:lvl1pPr>
          </a:lstStyle>
          <a:p>
            <a:pPr>
              <a:defRPr/>
            </a:pPr>
            <a:fld id="{F8D3DF78-E29C-4CE1-AFED-F4A8BF25C00C}" type="datetime1">
              <a:rPr lang="en-US" smtClean="0"/>
              <a:pPr>
                <a:defRPr/>
              </a:pPr>
              <a:t>2/7/2012</a:t>
            </a:fld>
            <a:endParaRPr lang="nl-N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6" name="Rectangle 11"/>
          <p:cNvSpPr>
            <a:spLocks noGrp="1" noChangeArrowheads="1"/>
          </p:cNvSpPr>
          <p:nvPr>
            <p:ph type="sldNum" sz="quarter" idx="11"/>
          </p:nvPr>
        </p:nvSpPr>
        <p:spPr>
          <a:ln/>
        </p:spPr>
        <p:txBody>
          <a:bodyPr/>
          <a:lstStyle>
            <a:lvl1pPr>
              <a:defRPr/>
            </a:lvl1pPr>
          </a:lstStyle>
          <a:p>
            <a:pPr>
              <a:defRPr/>
            </a:pPr>
            <a:r>
              <a:rPr lang="nl-NL"/>
              <a:t>PAGE </a:t>
            </a:r>
            <a:fld id="{9C0F585B-96B1-42AD-BF98-4280D55C3132}" type="slidenum">
              <a:rPr lang="nl-NL"/>
              <a:pPr>
                <a:defRPr/>
              </a:pPr>
              <a:t>‹#›</a:t>
            </a:fld>
            <a:endParaRPr lang="nl-NL"/>
          </a:p>
        </p:txBody>
      </p:sp>
      <p:sp>
        <p:nvSpPr>
          <p:cNvPr id="7" name="Rectangle 13"/>
          <p:cNvSpPr>
            <a:spLocks noGrp="1" noChangeArrowheads="1"/>
          </p:cNvSpPr>
          <p:nvPr>
            <p:ph type="dt" sz="half" idx="12"/>
          </p:nvPr>
        </p:nvSpPr>
        <p:spPr>
          <a:ln/>
        </p:spPr>
        <p:txBody>
          <a:bodyPr/>
          <a:lstStyle>
            <a:lvl1pPr>
              <a:defRPr/>
            </a:lvl1pPr>
          </a:lstStyle>
          <a:p>
            <a:pPr>
              <a:defRPr/>
            </a:pPr>
            <a:fld id="{7422EFAE-50B2-4E79-9E28-5A3F0A4B2179}" type="datetime1">
              <a:rPr lang="en-US" smtClean="0"/>
              <a:pPr>
                <a:defRPr/>
              </a:pPr>
              <a:t>2/7/2012</a:t>
            </a:fld>
            <a:endParaRPr lang="nl-N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11"/>
          <p:cNvSpPr>
            <a:spLocks noGrp="1" noChangeArrowheads="1"/>
          </p:cNvSpPr>
          <p:nvPr>
            <p:ph type="sldNum" sz="quarter" idx="11"/>
          </p:nvPr>
        </p:nvSpPr>
        <p:spPr>
          <a:ln/>
        </p:spPr>
        <p:txBody>
          <a:bodyPr/>
          <a:lstStyle>
            <a:lvl1pPr>
              <a:defRPr/>
            </a:lvl1pPr>
          </a:lstStyle>
          <a:p>
            <a:pPr>
              <a:defRPr/>
            </a:pPr>
            <a:r>
              <a:rPr lang="nl-NL"/>
              <a:t>PAGE </a:t>
            </a:r>
            <a:fld id="{97B09BDE-28DC-4EBE-A297-827BD9E5876C}" type="slidenum">
              <a:rPr lang="nl-NL"/>
              <a:pPr>
                <a:defRPr/>
              </a:pPr>
              <a:t>‹#›</a:t>
            </a:fld>
            <a:endParaRPr lang="nl-NL"/>
          </a:p>
        </p:txBody>
      </p:sp>
      <p:sp>
        <p:nvSpPr>
          <p:cNvPr id="6" name="Rectangle 13"/>
          <p:cNvSpPr>
            <a:spLocks noGrp="1" noChangeArrowheads="1"/>
          </p:cNvSpPr>
          <p:nvPr>
            <p:ph type="dt" sz="half" idx="12"/>
          </p:nvPr>
        </p:nvSpPr>
        <p:spPr>
          <a:ln/>
        </p:spPr>
        <p:txBody>
          <a:bodyPr/>
          <a:lstStyle>
            <a:lvl1pPr>
              <a:defRPr/>
            </a:lvl1pPr>
          </a:lstStyle>
          <a:p>
            <a:pPr>
              <a:defRPr/>
            </a:pPr>
            <a:fld id="{25E7F974-0E9B-446E-B5E4-A4F5636EDD7D}" type="datetime1">
              <a:rPr lang="en-US" smtClean="0"/>
              <a:pPr>
                <a:defRPr/>
              </a:pPr>
              <a:t>2/7/2012</a:t>
            </a:fld>
            <a:endParaRPr lang="nl-NL"/>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215900"/>
            <a:ext cx="2005012" cy="5343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1188" y="215900"/>
            <a:ext cx="5867400" cy="5343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11"/>
          <p:cNvSpPr>
            <a:spLocks noGrp="1" noChangeArrowheads="1"/>
          </p:cNvSpPr>
          <p:nvPr>
            <p:ph type="sldNum" sz="quarter" idx="11"/>
          </p:nvPr>
        </p:nvSpPr>
        <p:spPr>
          <a:ln/>
        </p:spPr>
        <p:txBody>
          <a:bodyPr/>
          <a:lstStyle>
            <a:lvl1pPr>
              <a:defRPr/>
            </a:lvl1pPr>
          </a:lstStyle>
          <a:p>
            <a:pPr>
              <a:defRPr/>
            </a:pPr>
            <a:r>
              <a:rPr lang="nl-NL"/>
              <a:t>PAGE </a:t>
            </a:r>
            <a:fld id="{4966EA58-C5BD-41C5-90A6-B322225AFDFF}" type="slidenum">
              <a:rPr lang="nl-NL"/>
              <a:pPr>
                <a:defRPr/>
              </a:pPr>
              <a:t>‹#›</a:t>
            </a:fld>
            <a:endParaRPr lang="nl-NL"/>
          </a:p>
        </p:txBody>
      </p:sp>
      <p:sp>
        <p:nvSpPr>
          <p:cNvPr id="6" name="Rectangle 13"/>
          <p:cNvSpPr>
            <a:spLocks noGrp="1" noChangeArrowheads="1"/>
          </p:cNvSpPr>
          <p:nvPr>
            <p:ph type="dt" sz="half" idx="12"/>
          </p:nvPr>
        </p:nvSpPr>
        <p:spPr>
          <a:ln/>
        </p:spPr>
        <p:txBody>
          <a:bodyPr/>
          <a:lstStyle>
            <a:lvl1pPr>
              <a:defRPr/>
            </a:lvl1pPr>
          </a:lstStyle>
          <a:p>
            <a:pPr>
              <a:defRPr/>
            </a:pPr>
            <a:fld id="{213839D3-9EC1-47BD-9ADC-AF89CB568817}" type="datetime1">
              <a:rPr lang="en-US" smtClean="0"/>
              <a:pPr>
                <a:defRPr/>
              </a:pPr>
              <a:t>2/7/2012</a:t>
            </a:fld>
            <a:endParaRPr lang="nl-NL"/>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6" descr="blue photo"/>
          <p:cNvPicPr>
            <a:picLocks noChangeAspect="1" noChangeArrowheads="1"/>
          </p:cNvPicPr>
          <p:nvPr/>
        </p:nvPicPr>
        <p:blipFill>
          <a:blip r:embed="rId2" cstate="print"/>
          <a:srcRect/>
          <a:stretch>
            <a:fillRect/>
          </a:stretch>
        </p:blipFill>
        <p:spPr bwMode="auto">
          <a:xfrm>
            <a:off x="5572125" y="1125538"/>
            <a:ext cx="3571875" cy="4133850"/>
          </a:xfrm>
          <a:prstGeom prst="rect">
            <a:avLst/>
          </a:prstGeom>
          <a:noFill/>
          <a:ln w="9525">
            <a:noFill/>
            <a:miter lim="800000"/>
            <a:headEnd/>
            <a:tailEnd/>
          </a:ln>
        </p:spPr>
      </p:pic>
      <p:pic>
        <p:nvPicPr>
          <p:cNvPr id="5" name="Picture 15" descr="blue title"/>
          <p:cNvPicPr>
            <a:picLocks noChangeAspect="1" noChangeArrowheads="1"/>
          </p:cNvPicPr>
          <p:nvPr/>
        </p:nvPicPr>
        <p:blipFill>
          <a:blip r:embed="rId3" cstate="print"/>
          <a:srcRect/>
          <a:stretch>
            <a:fillRect/>
          </a:stretch>
        </p:blipFill>
        <p:spPr bwMode="auto">
          <a:xfrm>
            <a:off x="0" y="0"/>
            <a:ext cx="9140825" cy="6854825"/>
          </a:xfrm>
          <a:prstGeom prst="rect">
            <a:avLst/>
          </a:prstGeom>
          <a:noFill/>
          <a:ln w="9525">
            <a:noFill/>
            <a:miter lim="800000"/>
            <a:headEnd/>
            <a:tailEnd/>
          </a:ln>
        </p:spPr>
      </p:pic>
      <p:sp>
        <p:nvSpPr>
          <p:cNvPr id="50178" name="Rectangle 2"/>
          <p:cNvSpPr>
            <a:spLocks noGrp="1" noChangeArrowheads="1"/>
          </p:cNvSpPr>
          <p:nvPr>
            <p:ph type="ctrTitle"/>
          </p:nvPr>
        </p:nvSpPr>
        <p:spPr>
          <a:xfrm>
            <a:off x="611188" y="1619250"/>
            <a:ext cx="5616575" cy="1470025"/>
          </a:xfrm>
        </p:spPr>
        <p:txBody>
          <a:bodyPr anchor="t"/>
          <a:lstStyle>
            <a:lvl1pPr>
              <a:defRPr/>
            </a:lvl1pPr>
          </a:lstStyle>
          <a:p>
            <a:r>
              <a:rPr lang="nl-NL"/>
              <a:t>Click to edit Master title style</a:t>
            </a:r>
          </a:p>
        </p:txBody>
      </p:sp>
      <p:sp>
        <p:nvSpPr>
          <p:cNvPr id="50179" name="Rectangle 3"/>
          <p:cNvSpPr>
            <a:spLocks noGrp="1" noChangeArrowheads="1"/>
          </p:cNvSpPr>
          <p:nvPr>
            <p:ph type="subTitle" idx="1"/>
          </p:nvPr>
        </p:nvSpPr>
        <p:spPr>
          <a:xfrm>
            <a:off x="611188" y="3238500"/>
            <a:ext cx="5113337" cy="550863"/>
          </a:xfrm>
        </p:spPr>
        <p:txBody>
          <a:bodyPr/>
          <a:lstStyle>
            <a:lvl1pPr marL="0" indent="0">
              <a:buFontTx/>
              <a:buNone/>
              <a:defRPr sz="1800">
                <a:solidFill>
                  <a:schemeClr val="tx2"/>
                </a:solidFill>
              </a:defRPr>
            </a:lvl1pPr>
          </a:lstStyle>
          <a:p>
            <a:r>
              <a:rPr lang="nl-NL"/>
              <a:t>Click to edit Master subtitle style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7"/>
          <p:cNvSpPr>
            <a:spLocks noGrp="1" noChangeArrowheads="1"/>
          </p:cNvSpPr>
          <p:nvPr>
            <p:ph type="sldNum" sz="quarter" idx="11"/>
          </p:nvPr>
        </p:nvSpPr>
        <p:spPr>
          <a:ln/>
        </p:spPr>
        <p:txBody>
          <a:bodyPr/>
          <a:lstStyle>
            <a:lvl1pPr>
              <a:defRPr/>
            </a:lvl1pPr>
          </a:lstStyle>
          <a:p>
            <a:pPr>
              <a:defRPr/>
            </a:pPr>
            <a:r>
              <a:rPr lang="nl-NL"/>
              <a:t>PAGE </a:t>
            </a:r>
            <a:fld id="{9E646892-D682-4F77-838B-4A6F91975F21}" type="slidenum">
              <a:rPr lang="nl-NL"/>
              <a:pPr>
                <a:defRPr/>
              </a:pPr>
              <a:t>‹#›</a:t>
            </a:fld>
            <a:endParaRPr lang="nl-NL"/>
          </a:p>
        </p:txBody>
      </p:sp>
      <p:sp>
        <p:nvSpPr>
          <p:cNvPr id="6" name="Rectangle 13"/>
          <p:cNvSpPr>
            <a:spLocks noGrp="1" noChangeArrowheads="1"/>
          </p:cNvSpPr>
          <p:nvPr>
            <p:ph type="dt" sz="half" idx="12"/>
          </p:nvPr>
        </p:nvSpPr>
        <p:spPr>
          <a:ln/>
        </p:spPr>
        <p:txBody>
          <a:bodyPr/>
          <a:lstStyle>
            <a:lvl1pPr>
              <a:defRPr/>
            </a:lvl1pPr>
          </a:lstStyle>
          <a:p>
            <a:pPr>
              <a:defRPr/>
            </a:pPr>
            <a:fld id="{84AAEBF4-289F-4E82-A890-E9138257EE05}" type="datetime1">
              <a:rPr lang="en-US" smtClean="0"/>
              <a:pPr>
                <a:defRPr/>
              </a:pPr>
              <a:t>2/7/2012</a:t>
            </a:fld>
            <a:endParaRPr lang="nl-NL"/>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7"/>
          <p:cNvSpPr>
            <a:spLocks noGrp="1" noChangeArrowheads="1"/>
          </p:cNvSpPr>
          <p:nvPr>
            <p:ph type="sldNum" sz="quarter" idx="11"/>
          </p:nvPr>
        </p:nvSpPr>
        <p:spPr>
          <a:ln/>
        </p:spPr>
        <p:txBody>
          <a:bodyPr/>
          <a:lstStyle>
            <a:lvl1pPr>
              <a:defRPr/>
            </a:lvl1pPr>
          </a:lstStyle>
          <a:p>
            <a:pPr>
              <a:defRPr/>
            </a:pPr>
            <a:r>
              <a:rPr lang="nl-NL"/>
              <a:t>PAGE </a:t>
            </a:r>
            <a:fld id="{2DAC76FD-12B8-40A2-B293-CFD47FB3BA22}" type="slidenum">
              <a:rPr lang="nl-NL"/>
              <a:pPr>
                <a:defRPr/>
              </a:pPr>
              <a:t>‹#›</a:t>
            </a:fld>
            <a:endParaRPr lang="nl-NL"/>
          </a:p>
        </p:txBody>
      </p:sp>
      <p:sp>
        <p:nvSpPr>
          <p:cNvPr id="6" name="Rectangle 13"/>
          <p:cNvSpPr>
            <a:spLocks noGrp="1" noChangeArrowheads="1"/>
          </p:cNvSpPr>
          <p:nvPr>
            <p:ph type="dt" sz="half" idx="12"/>
          </p:nvPr>
        </p:nvSpPr>
        <p:spPr>
          <a:ln/>
        </p:spPr>
        <p:txBody>
          <a:bodyPr/>
          <a:lstStyle>
            <a:lvl1pPr>
              <a:defRPr/>
            </a:lvl1pPr>
          </a:lstStyle>
          <a:p>
            <a:pPr>
              <a:defRPr/>
            </a:pPr>
            <a:fld id="{C88D7A6C-6F83-46F3-8364-8E23D749B694}" type="datetime1">
              <a:rPr lang="en-US" smtClean="0"/>
              <a:pPr>
                <a:defRPr/>
              </a:pPr>
              <a:t>2/7/2012</a:t>
            </a:fld>
            <a:endParaRPr lang="nl-NL"/>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1188" y="1600200"/>
            <a:ext cx="3919537" cy="413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00200"/>
            <a:ext cx="3921125" cy="413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6" name="Rectangle 7"/>
          <p:cNvSpPr>
            <a:spLocks noGrp="1" noChangeArrowheads="1"/>
          </p:cNvSpPr>
          <p:nvPr>
            <p:ph type="sldNum" sz="quarter" idx="11"/>
          </p:nvPr>
        </p:nvSpPr>
        <p:spPr>
          <a:ln/>
        </p:spPr>
        <p:txBody>
          <a:bodyPr/>
          <a:lstStyle>
            <a:lvl1pPr>
              <a:defRPr/>
            </a:lvl1pPr>
          </a:lstStyle>
          <a:p>
            <a:pPr>
              <a:defRPr/>
            </a:pPr>
            <a:r>
              <a:rPr lang="nl-NL"/>
              <a:t>PAGE </a:t>
            </a:r>
            <a:fld id="{D529428A-FFE2-4557-A6D7-7351ED1209CA}" type="slidenum">
              <a:rPr lang="nl-NL"/>
              <a:pPr>
                <a:defRPr/>
              </a:pPr>
              <a:t>‹#›</a:t>
            </a:fld>
            <a:endParaRPr lang="nl-NL"/>
          </a:p>
        </p:txBody>
      </p:sp>
      <p:sp>
        <p:nvSpPr>
          <p:cNvPr id="7" name="Rectangle 13"/>
          <p:cNvSpPr>
            <a:spLocks noGrp="1" noChangeArrowheads="1"/>
          </p:cNvSpPr>
          <p:nvPr>
            <p:ph type="dt" sz="half" idx="12"/>
          </p:nvPr>
        </p:nvSpPr>
        <p:spPr>
          <a:ln/>
        </p:spPr>
        <p:txBody>
          <a:bodyPr/>
          <a:lstStyle>
            <a:lvl1pPr>
              <a:defRPr/>
            </a:lvl1pPr>
          </a:lstStyle>
          <a:p>
            <a:pPr>
              <a:defRPr/>
            </a:pPr>
            <a:fld id="{B5598964-8558-4AE2-AA18-4E5DF0083287}" type="datetime1">
              <a:rPr lang="en-US" smtClean="0"/>
              <a:pPr>
                <a:defRPr/>
              </a:pPr>
              <a:t>2/7/2012</a:t>
            </a:fld>
            <a:endParaRPr lang="nl-NL"/>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8" name="Rectangle 7"/>
          <p:cNvSpPr>
            <a:spLocks noGrp="1" noChangeArrowheads="1"/>
          </p:cNvSpPr>
          <p:nvPr>
            <p:ph type="sldNum" sz="quarter" idx="11"/>
          </p:nvPr>
        </p:nvSpPr>
        <p:spPr>
          <a:ln/>
        </p:spPr>
        <p:txBody>
          <a:bodyPr/>
          <a:lstStyle>
            <a:lvl1pPr>
              <a:defRPr/>
            </a:lvl1pPr>
          </a:lstStyle>
          <a:p>
            <a:pPr>
              <a:defRPr/>
            </a:pPr>
            <a:r>
              <a:rPr lang="nl-NL"/>
              <a:t>PAGE </a:t>
            </a:r>
            <a:fld id="{23BF9D8A-9988-48E6-A64D-168BE170EB7D}" type="slidenum">
              <a:rPr lang="nl-NL"/>
              <a:pPr>
                <a:defRPr/>
              </a:pPr>
              <a:t>‹#›</a:t>
            </a:fld>
            <a:endParaRPr lang="nl-NL"/>
          </a:p>
        </p:txBody>
      </p:sp>
      <p:sp>
        <p:nvSpPr>
          <p:cNvPr id="9" name="Rectangle 13"/>
          <p:cNvSpPr>
            <a:spLocks noGrp="1" noChangeArrowheads="1"/>
          </p:cNvSpPr>
          <p:nvPr>
            <p:ph type="dt" sz="half" idx="12"/>
          </p:nvPr>
        </p:nvSpPr>
        <p:spPr>
          <a:ln/>
        </p:spPr>
        <p:txBody>
          <a:bodyPr/>
          <a:lstStyle>
            <a:lvl1pPr>
              <a:defRPr/>
            </a:lvl1pPr>
          </a:lstStyle>
          <a:p>
            <a:pPr>
              <a:defRPr/>
            </a:pPr>
            <a:fld id="{35DD4C2A-3F0A-412F-9AAA-DA7427592487}" type="datetime1">
              <a:rPr lang="en-US" smtClean="0"/>
              <a:pPr>
                <a:defRPr/>
              </a:pPr>
              <a:t>2/7/2012</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11"/>
          <p:cNvSpPr>
            <a:spLocks noGrp="1" noChangeArrowheads="1"/>
          </p:cNvSpPr>
          <p:nvPr>
            <p:ph type="sldNum" sz="quarter" idx="11"/>
          </p:nvPr>
        </p:nvSpPr>
        <p:spPr>
          <a:ln/>
        </p:spPr>
        <p:txBody>
          <a:bodyPr/>
          <a:lstStyle>
            <a:lvl1pPr>
              <a:defRPr/>
            </a:lvl1pPr>
          </a:lstStyle>
          <a:p>
            <a:pPr>
              <a:defRPr/>
            </a:pPr>
            <a:r>
              <a:rPr lang="nl-NL"/>
              <a:t>PAGE </a:t>
            </a:r>
            <a:fld id="{31980AC9-656D-4E09-9966-AA8B55BB2223}" type="slidenum">
              <a:rPr lang="nl-NL"/>
              <a:pPr>
                <a:defRPr/>
              </a:pPr>
              <a:t>‹#›</a:t>
            </a:fld>
            <a:endParaRPr lang="nl-NL"/>
          </a:p>
        </p:txBody>
      </p:sp>
      <p:sp>
        <p:nvSpPr>
          <p:cNvPr id="6" name="Rectangle 13"/>
          <p:cNvSpPr>
            <a:spLocks noGrp="1" noChangeArrowheads="1"/>
          </p:cNvSpPr>
          <p:nvPr>
            <p:ph type="dt" sz="half" idx="12"/>
          </p:nvPr>
        </p:nvSpPr>
        <p:spPr>
          <a:ln/>
        </p:spPr>
        <p:txBody>
          <a:bodyPr/>
          <a:lstStyle>
            <a:lvl1pPr>
              <a:defRPr/>
            </a:lvl1pPr>
          </a:lstStyle>
          <a:p>
            <a:pPr>
              <a:defRPr/>
            </a:pPr>
            <a:fld id="{5ED57CB5-50D9-407A-B2AF-840B0486D7B0}" type="datetime1">
              <a:rPr lang="en-US" smtClean="0"/>
              <a:pPr>
                <a:defRPr/>
              </a:pPr>
              <a:t>2/7/2012</a:t>
            </a:fld>
            <a:endParaRPr lang="nl-NL"/>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4" name="Rectangle 7"/>
          <p:cNvSpPr>
            <a:spLocks noGrp="1" noChangeArrowheads="1"/>
          </p:cNvSpPr>
          <p:nvPr>
            <p:ph type="sldNum" sz="quarter" idx="11"/>
          </p:nvPr>
        </p:nvSpPr>
        <p:spPr>
          <a:ln/>
        </p:spPr>
        <p:txBody>
          <a:bodyPr/>
          <a:lstStyle>
            <a:lvl1pPr>
              <a:defRPr/>
            </a:lvl1pPr>
          </a:lstStyle>
          <a:p>
            <a:pPr>
              <a:defRPr/>
            </a:pPr>
            <a:r>
              <a:rPr lang="nl-NL"/>
              <a:t>PAGE </a:t>
            </a:r>
            <a:fld id="{E737EE30-1CA4-42ED-BC2C-1656F817D81E}" type="slidenum">
              <a:rPr lang="nl-NL"/>
              <a:pPr>
                <a:defRPr/>
              </a:pPr>
              <a:t>‹#›</a:t>
            </a:fld>
            <a:endParaRPr lang="nl-NL"/>
          </a:p>
        </p:txBody>
      </p:sp>
      <p:sp>
        <p:nvSpPr>
          <p:cNvPr id="5" name="Rectangle 13"/>
          <p:cNvSpPr>
            <a:spLocks noGrp="1" noChangeArrowheads="1"/>
          </p:cNvSpPr>
          <p:nvPr>
            <p:ph type="dt" sz="half" idx="12"/>
          </p:nvPr>
        </p:nvSpPr>
        <p:spPr>
          <a:ln/>
        </p:spPr>
        <p:txBody>
          <a:bodyPr/>
          <a:lstStyle>
            <a:lvl1pPr>
              <a:defRPr/>
            </a:lvl1pPr>
          </a:lstStyle>
          <a:p>
            <a:pPr>
              <a:defRPr/>
            </a:pPr>
            <a:fld id="{44217873-7CD1-4281-B64C-8E4A57840F23}" type="datetime1">
              <a:rPr lang="en-US" smtClean="0"/>
              <a:pPr>
                <a:defRPr/>
              </a:pPr>
              <a:t>2/7/2012</a:t>
            </a:fld>
            <a:endParaRPr lang="nl-NL"/>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3" name="Rectangle 7"/>
          <p:cNvSpPr>
            <a:spLocks noGrp="1" noChangeArrowheads="1"/>
          </p:cNvSpPr>
          <p:nvPr>
            <p:ph type="sldNum" sz="quarter" idx="11"/>
          </p:nvPr>
        </p:nvSpPr>
        <p:spPr>
          <a:ln/>
        </p:spPr>
        <p:txBody>
          <a:bodyPr/>
          <a:lstStyle>
            <a:lvl1pPr>
              <a:defRPr/>
            </a:lvl1pPr>
          </a:lstStyle>
          <a:p>
            <a:pPr>
              <a:defRPr/>
            </a:pPr>
            <a:r>
              <a:rPr lang="nl-NL"/>
              <a:t>PAGE </a:t>
            </a:r>
            <a:fld id="{49E4ADF1-87E2-4D41-8A89-F9C4FD09992D}" type="slidenum">
              <a:rPr lang="nl-NL"/>
              <a:pPr>
                <a:defRPr/>
              </a:pPr>
              <a:t>‹#›</a:t>
            </a:fld>
            <a:endParaRPr lang="nl-NL"/>
          </a:p>
        </p:txBody>
      </p:sp>
      <p:sp>
        <p:nvSpPr>
          <p:cNvPr id="4" name="Rectangle 13"/>
          <p:cNvSpPr>
            <a:spLocks noGrp="1" noChangeArrowheads="1"/>
          </p:cNvSpPr>
          <p:nvPr>
            <p:ph type="dt" sz="half" idx="12"/>
          </p:nvPr>
        </p:nvSpPr>
        <p:spPr>
          <a:ln/>
        </p:spPr>
        <p:txBody>
          <a:bodyPr/>
          <a:lstStyle>
            <a:lvl1pPr>
              <a:defRPr/>
            </a:lvl1pPr>
          </a:lstStyle>
          <a:p>
            <a:pPr>
              <a:defRPr/>
            </a:pPr>
            <a:fld id="{4ECD0ED4-0662-4A6C-AD97-10A22A90D029}" type="datetime1">
              <a:rPr lang="en-US" smtClean="0"/>
              <a:pPr>
                <a:defRPr/>
              </a:pPr>
              <a:t>2/7/2012</a:t>
            </a:fld>
            <a:endParaRPr lang="nl-NL"/>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6" name="Rectangle 7"/>
          <p:cNvSpPr>
            <a:spLocks noGrp="1" noChangeArrowheads="1"/>
          </p:cNvSpPr>
          <p:nvPr>
            <p:ph type="sldNum" sz="quarter" idx="11"/>
          </p:nvPr>
        </p:nvSpPr>
        <p:spPr>
          <a:ln/>
        </p:spPr>
        <p:txBody>
          <a:bodyPr/>
          <a:lstStyle>
            <a:lvl1pPr>
              <a:defRPr/>
            </a:lvl1pPr>
          </a:lstStyle>
          <a:p>
            <a:pPr>
              <a:defRPr/>
            </a:pPr>
            <a:r>
              <a:rPr lang="nl-NL"/>
              <a:t>PAGE </a:t>
            </a:r>
            <a:fld id="{E9B2118E-6D1E-4D6B-98E0-2B2C0CE47F9A}" type="slidenum">
              <a:rPr lang="nl-NL"/>
              <a:pPr>
                <a:defRPr/>
              </a:pPr>
              <a:t>‹#›</a:t>
            </a:fld>
            <a:endParaRPr lang="nl-NL"/>
          </a:p>
        </p:txBody>
      </p:sp>
      <p:sp>
        <p:nvSpPr>
          <p:cNvPr id="7" name="Rectangle 13"/>
          <p:cNvSpPr>
            <a:spLocks noGrp="1" noChangeArrowheads="1"/>
          </p:cNvSpPr>
          <p:nvPr>
            <p:ph type="dt" sz="half" idx="12"/>
          </p:nvPr>
        </p:nvSpPr>
        <p:spPr>
          <a:ln/>
        </p:spPr>
        <p:txBody>
          <a:bodyPr/>
          <a:lstStyle>
            <a:lvl1pPr>
              <a:defRPr/>
            </a:lvl1pPr>
          </a:lstStyle>
          <a:p>
            <a:pPr>
              <a:defRPr/>
            </a:pPr>
            <a:fld id="{B3A3DBD6-A5D9-4891-BB48-8EA5EE26D7C5}" type="datetime1">
              <a:rPr lang="en-US" smtClean="0"/>
              <a:pPr>
                <a:defRPr/>
              </a:pPr>
              <a:t>2/7/2012</a:t>
            </a:fld>
            <a:endParaRPr lang="nl-NL"/>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6" name="Rectangle 7"/>
          <p:cNvSpPr>
            <a:spLocks noGrp="1" noChangeArrowheads="1"/>
          </p:cNvSpPr>
          <p:nvPr>
            <p:ph type="sldNum" sz="quarter" idx="11"/>
          </p:nvPr>
        </p:nvSpPr>
        <p:spPr>
          <a:ln/>
        </p:spPr>
        <p:txBody>
          <a:bodyPr/>
          <a:lstStyle>
            <a:lvl1pPr>
              <a:defRPr/>
            </a:lvl1pPr>
          </a:lstStyle>
          <a:p>
            <a:pPr>
              <a:defRPr/>
            </a:pPr>
            <a:r>
              <a:rPr lang="nl-NL"/>
              <a:t>PAGE </a:t>
            </a:r>
            <a:fld id="{6A6A3811-E5F3-42E3-8787-B46FDA1896AA}" type="slidenum">
              <a:rPr lang="nl-NL"/>
              <a:pPr>
                <a:defRPr/>
              </a:pPr>
              <a:t>‹#›</a:t>
            </a:fld>
            <a:endParaRPr lang="nl-NL"/>
          </a:p>
        </p:txBody>
      </p:sp>
      <p:sp>
        <p:nvSpPr>
          <p:cNvPr id="7" name="Rectangle 13"/>
          <p:cNvSpPr>
            <a:spLocks noGrp="1" noChangeArrowheads="1"/>
          </p:cNvSpPr>
          <p:nvPr>
            <p:ph type="dt" sz="half" idx="12"/>
          </p:nvPr>
        </p:nvSpPr>
        <p:spPr>
          <a:ln/>
        </p:spPr>
        <p:txBody>
          <a:bodyPr/>
          <a:lstStyle>
            <a:lvl1pPr>
              <a:defRPr/>
            </a:lvl1pPr>
          </a:lstStyle>
          <a:p>
            <a:pPr>
              <a:defRPr/>
            </a:pPr>
            <a:fld id="{89160BB6-ED19-4FC7-9963-76C22C846746}" type="datetime1">
              <a:rPr lang="en-US" smtClean="0"/>
              <a:pPr>
                <a:defRPr/>
              </a:pPr>
              <a:t>2/7/2012</a:t>
            </a:fld>
            <a:endParaRPr lang="nl-NL"/>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7"/>
          <p:cNvSpPr>
            <a:spLocks noGrp="1" noChangeArrowheads="1"/>
          </p:cNvSpPr>
          <p:nvPr>
            <p:ph type="sldNum" sz="quarter" idx="11"/>
          </p:nvPr>
        </p:nvSpPr>
        <p:spPr>
          <a:ln/>
        </p:spPr>
        <p:txBody>
          <a:bodyPr/>
          <a:lstStyle>
            <a:lvl1pPr>
              <a:defRPr/>
            </a:lvl1pPr>
          </a:lstStyle>
          <a:p>
            <a:pPr>
              <a:defRPr/>
            </a:pPr>
            <a:r>
              <a:rPr lang="nl-NL"/>
              <a:t>PAGE </a:t>
            </a:r>
            <a:fld id="{BD799421-7DB2-4822-872D-27EFB6E5A4BE}" type="slidenum">
              <a:rPr lang="nl-NL"/>
              <a:pPr>
                <a:defRPr/>
              </a:pPr>
              <a:t>‹#›</a:t>
            </a:fld>
            <a:endParaRPr lang="nl-NL"/>
          </a:p>
        </p:txBody>
      </p:sp>
      <p:sp>
        <p:nvSpPr>
          <p:cNvPr id="6" name="Rectangle 13"/>
          <p:cNvSpPr>
            <a:spLocks noGrp="1" noChangeArrowheads="1"/>
          </p:cNvSpPr>
          <p:nvPr>
            <p:ph type="dt" sz="half" idx="12"/>
          </p:nvPr>
        </p:nvSpPr>
        <p:spPr>
          <a:ln/>
        </p:spPr>
        <p:txBody>
          <a:bodyPr/>
          <a:lstStyle>
            <a:lvl1pPr>
              <a:defRPr/>
            </a:lvl1pPr>
          </a:lstStyle>
          <a:p>
            <a:pPr>
              <a:defRPr/>
            </a:pPr>
            <a:fld id="{F2FE55B8-9D5C-40FF-A400-2D2F5A79572B}" type="datetime1">
              <a:rPr lang="en-US" smtClean="0"/>
              <a:pPr>
                <a:defRPr/>
              </a:pPr>
              <a:t>2/7/2012</a:t>
            </a:fld>
            <a:endParaRPr lang="nl-NL"/>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215900"/>
            <a:ext cx="2005012" cy="55229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1188" y="215900"/>
            <a:ext cx="5867400" cy="55229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7"/>
          <p:cNvSpPr>
            <a:spLocks noGrp="1" noChangeArrowheads="1"/>
          </p:cNvSpPr>
          <p:nvPr>
            <p:ph type="sldNum" sz="quarter" idx="11"/>
          </p:nvPr>
        </p:nvSpPr>
        <p:spPr>
          <a:ln/>
        </p:spPr>
        <p:txBody>
          <a:bodyPr/>
          <a:lstStyle>
            <a:lvl1pPr>
              <a:defRPr/>
            </a:lvl1pPr>
          </a:lstStyle>
          <a:p>
            <a:pPr>
              <a:defRPr/>
            </a:pPr>
            <a:r>
              <a:rPr lang="nl-NL"/>
              <a:t>PAGE </a:t>
            </a:r>
            <a:fld id="{692DF7A5-342F-4A6A-B4DA-06B1398425DB}" type="slidenum">
              <a:rPr lang="nl-NL"/>
              <a:pPr>
                <a:defRPr/>
              </a:pPr>
              <a:t>‹#›</a:t>
            </a:fld>
            <a:endParaRPr lang="nl-NL"/>
          </a:p>
        </p:txBody>
      </p:sp>
      <p:sp>
        <p:nvSpPr>
          <p:cNvPr id="6" name="Rectangle 13"/>
          <p:cNvSpPr>
            <a:spLocks noGrp="1" noChangeArrowheads="1"/>
          </p:cNvSpPr>
          <p:nvPr>
            <p:ph type="dt" sz="half" idx="12"/>
          </p:nvPr>
        </p:nvSpPr>
        <p:spPr>
          <a:ln/>
        </p:spPr>
        <p:txBody>
          <a:bodyPr/>
          <a:lstStyle>
            <a:lvl1pPr>
              <a:defRPr/>
            </a:lvl1pPr>
          </a:lstStyle>
          <a:p>
            <a:pPr>
              <a:defRPr/>
            </a:pPr>
            <a:fld id="{F93F4F9D-1D3D-4889-89D5-FB5B34F331CE}" type="datetime1">
              <a:rPr lang="en-US" smtClean="0"/>
              <a:pPr>
                <a:defRPr/>
              </a:pPr>
              <a:t>2/7/2012</a:t>
            </a:fld>
            <a:endParaRPr lang="nl-NL"/>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20164" name="Rectangle 4"/>
          <p:cNvSpPr>
            <a:spLocks noGrp="1" noChangeArrowheads="1"/>
          </p:cNvSpPr>
          <p:nvPr>
            <p:ph type="ctrTitle"/>
          </p:nvPr>
        </p:nvSpPr>
        <p:spPr>
          <a:xfrm>
            <a:off x="611188" y="1619250"/>
            <a:ext cx="5616575" cy="1470025"/>
          </a:xfrm>
        </p:spPr>
        <p:txBody>
          <a:bodyPr anchor="t"/>
          <a:lstStyle>
            <a:lvl1pPr>
              <a:defRPr/>
            </a:lvl1pPr>
          </a:lstStyle>
          <a:p>
            <a:r>
              <a:rPr lang="nl-NL"/>
              <a:t>Click to edit Master title style</a:t>
            </a:r>
          </a:p>
        </p:txBody>
      </p:sp>
      <p:sp>
        <p:nvSpPr>
          <p:cNvPr id="220165" name="Rectangle 5"/>
          <p:cNvSpPr>
            <a:spLocks noGrp="1" noChangeArrowheads="1"/>
          </p:cNvSpPr>
          <p:nvPr>
            <p:ph type="subTitle" idx="1"/>
          </p:nvPr>
        </p:nvSpPr>
        <p:spPr>
          <a:xfrm>
            <a:off x="611188" y="3238500"/>
            <a:ext cx="5113337" cy="550863"/>
          </a:xfrm>
        </p:spPr>
        <p:txBody>
          <a:bodyPr/>
          <a:lstStyle>
            <a:lvl1pPr marL="0" indent="0">
              <a:buFontTx/>
              <a:buNone/>
              <a:defRPr sz="1800">
                <a:solidFill>
                  <a:schemeClr val="tx2"/>
                </a:solidFill>
              </a:defRPr>
            </a:lvl1pPr>
          </a:lstStyle>
          <a:p>
            <a:r>
              <a:rPr lang="nl-NL"/>
              <a:t>Click to edit Master subtitle style</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7A425E7F-E8FD-4301-B03E-C865753FD9F9}"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fld id="{4A4769A7-D873-4C33-8E97-7FD0BFCDD826}" type="datetime1">
              <a:rPr lang="en-US" smtClean="0"/>
              <a:pPr>
                <a:defRPr/>
              </a:pPr>
              <a:t>2/7/2012</a:t>
            </a:fld>
            <a:endParaRPr lang="nl-NL"/>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281534C6-365B-4534-9FD6-ECA12BA69BB7}"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fld id="{2AF58078-F7CB-4B1C-B4F7-C2C4FB47CEB9}" type="datetime1">
              <a:rPr lang="en-US" smtClean="0"/>
              <a:pPr>
                <a:defRPr/>
              </a:pPr>
              <a:t>2/7/2012</a:t>
            </a:fld>
            <a:endParaRPr lang="nl-NL"/>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1188" y="1600200"/>
            <a:ext cx="3919537" cy="413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00200"/>
            <a:ext cx="3921125" cy="413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068D5E05-4B40-4F11-8A4D-03248703535D}"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fld id="{561A049B-CEED-48EF-B1F9-A1A6DB522D43}" type="datetime1">
              <a:rPr lang="en-US" smtClean="0"/>
              <a:pPr>
                <a:defRPr/>
              </a:pPr>
              <a:t>2/7/2012</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Footer Placeholder 2"/>
          <p:cNvSpPr>
            <a:spLocks noGrp="1"/>
          </p:cNvSpPr>
          <p:nvPr>
            <p:ph type="ftr" sz="quarter" idx="10"/>
          </p:nvPr>
        </p:nvSpPr>
        <p:spPr/>
        <p:txBody>
          <a:bodyPr/>
          <a:lstStyle/>
          <a:p>
            <a:pPr>
              <a:defRPr/>
            </a:pPr>
            <a:r>
              <a:rPr lang="nl-NL" smtClean="0"/>
              <a:t>(c) Bert Sadowski </a:t>
            </a:r>
            <a:endParaRPr lang="nl-NL"/>
          </a:p>
        </p:txBody>
      </p:sp>
      <p:sp>
        <p:nvSpPr>
          <p:cNvPr id="4" name="Slide Number Placeholder 3"/>
          <p:cNvSpPr>
            <a:spLocks noGrp="1"/>
          </p:cNvSpPr>
          <p:nvPr>
            <p:ph type="sldNum" sz="quarter" idx="11"/>
          </p:nvPr>
        </p:nvSpPr>
        <p:spPr/>
        <p:txBody>
          <a:bodyPr/>
          <a:lstStyle/>
          <a:p>
            <a:pPr>
              <a:defRPr/>
            </a:pPr>
            <a:r>
              <a:rPr lang="nl-NL" smtClean="0"/>
              <a:t>PAGE </a:t>
            </a:r>
            <a:fld id="{D38047FF-E037-4A1D-A85F-93A58CC13C67}" type="slidenum">
              <a:rPr lang="nl-NL" smtClean="0"/>
              <a:pPr>
                <a:defRPr/>
              </a:pPr>
              <a:t>‹#›</a:t>
            </a:fld>
            <a:endParaRPr lang="nl-NL"/>
          </a:p>
        </p:txBody>
      </p:sp>
      <p:sp>
        <p:nvSpPr>
          <p:cNvPr id="5" name="Date Placeholder 4"/>
          <p:cNvSpPr>
            <a:spLocks noGrp="1"/>
          </p:cNvSpPr>
          <p:nvPr>
            <p:ph type="dt" sz="half" idx="12"/>
          </p:nvPr>
        </p:nvSpPr>
        <p:spPr/>
        <p:txBody>
          <a:bodyPr/>
          <a:lstStyle/>
          <a:p>
            <a:pPr>
              <a:defRPr/>
            </a:pPr>
            <a:fld id="{F9F4B958-C117-4D0B-BC2F-677F81B57C7B}" type="datetime1">
              <a:rPr lang="en-US" smtClean="0"/>
              <a:pPr>
                <a:defRPr/>
              </a:pPr>
              <a:t>2/7/2012</a:t>
            </a:fld>
            <a:endParaRPr lang="nl-NL"/>
          </a:p>
        </p:txBody>
      </p:sp>
    </p:spTree>
    <p:extLst>
      <p:ext uri="{BB962C8B-B14F-4D97-AF65-F5344CB8AC3E}">
        <p14:creationId xmlns="" xmlns:p14="http://schemas.microsoft.com/office/powerpoint/2010/main" val="263930636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8" name="Rectangle 6"/>
          <p:cNvSpPr>
            <a:spLocks noGrp="1" noChangeArrowheads="1"/>
          </p:cNvSpPr>
          <p:nvPr>
            <p:ph type="sldNum" sz="quarter" idx="11"/>
          </p:nvPr>
        </p:nvSpPr>
        <p:spPr>
          <a:ln/>
        </p:spPr>
        <p:txBody>
          <a:bodyPr/>
          <a:lstStyle>
            <a:lvl1pPr>
              <a:defRPr/>
            </a:lvl1pPr>
          </a:lstStyle>
          <a:p>
            <a:pPr>
              <a:defRPr/>
            </a:pPr>
            <a:r>
              <a:rPr lang="nl-NL"/>
              <a:t>PAGE </a:t>
            </a:r>
            <a:fld id="{D2807848-D188-4EF6-AAC4-E65F97225B39}" type="slidenum">
              <a:rPr lang="nl-NL"/>
              <a:pPr>
                <a:defRPr/>
              </a:pPr>
              <a:t>‹#›</a:t>
            </a:fld>
            <a:endParaRPr lang="nl-NL"/>
          </a:p>
        </p:txBody>
      </p:sp>
      <p:sp>
        <p:nvSpPr>
          <p:cNvPr id="9" name="Rectangle 8"/>
          <p:cNvSpPr>
            <a:spLocks noGrp="1" noChangeArrowheads="1"/>
          </p:cNvSpPr>
          <p:nvPr>
            <p:ph type="dt" sz="half" idx="12"/>
          </p:nvPr>
        </p:nvSpPr>
        <p:spPr>
          <a:ln/>
        </p:spPr>
        <p:txBody>
          <a:bodyPr/>
          <a:lstStyle>
            <a:lvl1pPr>
              <a:defRPr/>
            </a:lvl1pPr>
          </a:lstStyle>
          <a:p>
            <a:pPr>
              <a:defRPr/>
            </a:pPr>
            <a:fld id="{13142D1B-FDAB-46EF-90C7-FE91AF9866B6}" type="datetime1">
              <a:rPr lang="en-US" smtClean="0"/>
              <a:pPr>
                <a:defRPr/>
              </a:pPr>
              <a:t>2/7/2012</a:t>
            </a:fld>
            <a:endParaRPr lang="nl-NL"/>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4" name="Rectangle 6"/>
          <p:cNvSpPr>
            <a:spLocks noGrp="1" noChangeArrowheads="1"/>
          </p:cNvSpPr>
          <p:nvPr>
            <p:ph type="sldNum" sz="quarter" idx="11"/>
          </p:nvPr>
        </p:nvSpPr>
        <p:spPr>
          <a:ln/>
        </p:spPr>
        <p:txBody>
          <a:bodyPr/>
          <a:lstStyle>
            <a:lvl1pPr>
              <a:defRPr/>
            </a:lvl1pPr>
          </a:lstStyle>
          <a:p>
            <a:pPr>
              <a:defRPr/>
            </a:pPr>
            <a:r>
              <a:rPr lang="nl-NL"/>
              <a:t>PAGE </a:t>
            </a:r>
            <a:fld id="{D8570FF4-2648-4398-819B-42CF6BFDD019}" type="slidenum">
              <a:rPr lang="nl-NL"/>
              <a:pPr>
                <a:defRPr/>
              </a:pPr>
              <a:t>‹#›</a:t>
            </a:fld>
            <a:endParaRPr lang="nl-NL"/>
          </a:p>
        </p:txBody>
      </p:sp>
      <p:sp>
        <p:nvSpPr>
          <p:cNvPr id="5" name="Rectangle 8"/>
          <p:cNvSpPr>
            <a:spLocks noGrp="1" noChangeArrowheads="1"/>
          </p:cNvSpPr>
          <p:nvPr>
            <p:ph type="dt" sz="half" idx="12"/>
          </p:nvPr>
        </p:nvSpPr>
        <p:spPr>
          <a:ln/>
        </p:spPr>
        <p:txBody>
          <a:bodyPr/>
          <a:lstStyle>
            <a:lvl1pPr>
              <a:defRPr/>
            </a:lvl1pPr>
          </a:lstStyle>
          <a:p>
            <a:pPr>
              <a:defRPr/>
            </a:pPr>
            <a:fld id="{DBF1BCE4-FA73-42D8-8407-07CE70AA0A4D}" type="datetime1">
              <a:rPr lang="en-US" smtClean="0"/>
              <a:pPr>
                <a:defRPr/>
              </a:pPr>
              <a:t>2/7/2012</a:t>
            </a:fld>
            <a:endParaRPr lang="nl-NL"/>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3" name="Rectangle 6"/>
          <p:cNvSpPr>
            <a:spLocks noGrp="1" noChangeArrowheads="1"/>
          </p:cNvSpPr>
          <p:nvPr>
            <p:ph type="sldNum" sz="quarter" idx="11"/>
          </p:nvPr>
        </p:nvSpPr>
        <p:spPr>
          <a:ln/>
        </p:spPr>
        <p:txBody>
          <a:bodyPr/>
          <a:lstStyle>
            <a:lvl1pPr>
              <a:defRPr/>
            </a:lvl1pPr>
          </a:lstStyle>
          <a:p>
            <a:pPr>
              <a:defRPr/>
            </a:pPr>
            <a:r>
              <a:rPr lang="nl-NL"/>
              <a:t>PAGE </a:t>
            </a:r>
            <a:fld id="{736E0C80-AE7B-4B3D-B4F0-FD8F60378C5E}" type="slidenum">
              <a:rPr lang="nl-NL"/>
              <a:pPr>
                <a:defRPr/>
              </a:pPr>
              <a:t>‹#›</a:t>
            </a:fld>
            <a:endParaRPr lang="nl-NL"/>
          </a:p>
        </p:txBody>
      </p:sp>
      <p:sp>
        <p:nvSpPr>
          <p:cNvPr id="4" name="Rectangle 8"/>
          <p:cNvSpPr>
            <a:spLocks noGrp="1" noChangeArrowheads="1"/>
          </p:cNvSpPr>
          <p:nvPr>
            <p:ph type="dt" sz="half" idx="12"/>
          </p:nvPr>
        </p:nvSpPr>
        <p:spPr>
          <a:ln/>
        </p:spPr>
        <p:txBody>
          <a:bodyPr/>
          <a:lstStyle>
            <a:lvl1pPr>
              <a:defRPr/>
            </a:lvl1pPr>
          </a:lstStyle>
          <a:p>
            <a:pPr>
              <a:defRPr/>
            </a:pPr>
            <a:fld id="{DDBEB60B-9772-470B-9E49-0F3F96846538}" type="datetime1">
              <a:rPr lang="en-US" smtClean="0"/>
              <a:pPr>
                <a:defRPr/>
              </a:pPr>
              <a:t>2/7/2012</a:t>
            </a:fld>
            <a:endParaRPr lang="nl-NL"/>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1E18D8A9-CC97-4DB5-9464-E55DED7A7A5A}"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fld id="{DBD97298-05F2-457B-9C8A-6FB5155AF019}" type="datetime1">
              <a:rPr lang="en-US" smtClean="0"/>
              <a:pPr>
                <a:defRPr/>
              </a:pPr>
              <a:t>2/7/2012</a:t>
            </a:fld>
            <a:endParaRPr lang="nl-NL"/>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C35140F4-0DF0-43E9-ADAD-2FF41C8EDD18}"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fld id="{879D60E9-3DEB-4C57-8AA9-F584569810DB}" type="datetime1">
              <a:rPr lang="en-US" smtClean="0"/>
              <a:pPr>
                <a:defRPr/>
              </a:pPr>
              <a:t>2/7/2012</a:t>
            </a:fld>
            <a:endParaRPr lang="nl-NL"/>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7B32C30B-D8E0-4453-9181-D79D72025CA4}"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fld id="{6B067FF5-955A-42FB-83AE-7E003184E6DB}" type="datetime1">
              <a:rPr lang="en-US" smtClean="0"/>
              <a:pPr>
                <a:defRPr/>
              </a:pPr>
              <a:t>2/7/2012</a:t>
            </a:fld>
            <a:endParaRPr lang="nl-NL"/>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215900"/>
            <a:ext cx="2005012" cy="55229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1188" y="215900"/>
            <a:ext cx="5867400" cy="55229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AD229D32-26EC-400B-B736-98DE65C7B6E0}"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fld id="{A9714A0F-3550-48BB-AC4F-30E69C49D149}" type="datetime1">
              <a:rPr lang="en-US" smtClean="0"/>
              <a:pPr>
                <a:defRPr/>
              </a:pPr>
              <a:t>2/7/2012</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Footer Placeholder 2"/>
          <p:cNvSpPr>
            <a:spLocks noGrp="1"/>
          </p:cNvSpPr>
          <p:nvPr>
            <p:ph type="ftr" sz="quarter" idx="10"/>
          </p:nvPr>
        </p:nvSpPr>
        <p:spPr/>
        <p:txBody>
          <a:bodyPr/>
          <a:lstStyle/>
          <a:p>
            <a:pPr>
              <a:defRPr/>
            </a:pPr>
            <a:r>
              <a:rPr lang="nl-NL" smtClean="0"/>
              <a:t>(c) Bert Sadowski </a:t>
            </a:r>
            <a:endParaRPr lang="nl-NL"/>
          </a:p>
        </p:txBody>
      </p:sp>
      <p:sp>
        <p:nvSpPr>
          <p:cNvPr id="4" name="Slide Number Placeholder 3"/>
          <p:cNvSpPr>
            <a:spLocks noGrp="1"/>
          </p:cNvSpPr>
          <p:nvPr>
            <p:ph type="sldNum" sz="quarter" idx="11"/>
          </p:nvPr>
        </p:nvSpPr>
        <p:spPr/>
        <p:txBody>
          <a:bodyPr/>
          <a:lstStyle/>
          <a:p>
            <a:pPr>
              <a:defRPr/>
            </a:pPr>
            <a:r>
              <a:rPr lang="nl-NL" smtClean="0"/>
              <a:t>PAGE </a:t>
            </a:r>
            <a:fld id="{D38047FF-E037-4A1D-A85F-93A58CC13C67}" type="slidenum">
              <a:rPr lang="nl-NL" smtClean="0"/>
              <a:pPr>
                <a:defRPr/>
              </a:pPr>
              <a:t>‹#›</a:t>
            </a:fld>
            <a:endParaRPr lang="nl-NL"/>
          </a:p>
        </p:txBody>
      </p:sp>
      <p:sp>
        <p:nvSpPr>
          <p:cNvPr id="5" name="Date Placeholder 4"/>
          <p:cNvSpPr>
            <a:spLocks noGrp="1"/>
          </p:cNvSpPr>
          <p:nvPr>
            <p:ph type="dt" sz="half" idx="12"/>
          </p:nvPr>
        </p:nvSpPr>
        <p:spPr/>
        <p:txBody>
          <a:bodyPr/>
          <a:lstStyle/>
          <a:p>
            <a:pPr>
              <a:defRPr/>
            </a:pPr>
            <a:fld id="{0D891B29-14D3-450B-BAB1-42D3FF5E2E3A}" type="datetime1">
              <a:rPr lang="en-US" smtClean="0"/>
              <a:pPr>
                <a:defRPr/>
              </a:pPr>
              <a:t>2/7/2012</a:t>
            </a:fld>
            <a:endParaRPr lang="nl-NL"/>
          </a:p>
        </p:txBody>
      </p:sp>
    </p:spTree>
    <p:extLst>
      <p:ext uri="{BB962C8B-B14F-4D97-AF65-F5344CB8AC3E}">
        <p14:creationId xmlns="" xmlns:p14="http://schemas.microsoft.com/office/powerpoint/2010/main" val="41700281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Footer Placeholder 2"/>
          <p:cNvSpPr>
            <a:spLocks noGrp="1"/>
          </p:cNvSpPr>
          <p:nvPr>
            <p:ph type="ftr" sz="quarter" idx="10"/>
          </p:nvPr>
        </p:nvSpPr>
        <p:spPr/>
        <p:txBody>
          <a:bodyPr/>
          <a:lstStyle/>
          <a:p>
            <a:pPr>
              <a:defRPr/>
            </a:pPr>
            <a:r>
              <a:rPr lang="nl-NL" smtClean="0"/>
              <a:t>(c) Bert Sadowski </a:t>
            </a:r>
            <a:endParaRPr lang="nl-NL"/>
          </a:p>
        </p:txBody>
      </p:sp>
      <p:sp>
        <p:nvSpPr>
          <p:cNvPr id="4" name="Slide Number Placeholder 3"/>
          <p:cNvSpPr>
            <a:spLocks noGrp="1"/>
          </p:cNvSpPr>
          <p:nvPr>
            <p:ph type="sldNum" sz="quarter" idx="11"/>
          </p:nvPr>
        </p:nvSpPr>
        <p:spPr/>
        <p:txBody>
          <a:bodyPr/>
          <a:lstStyle/>
          <a:p>
            <a:pPr>
              <a:defRPr/>
            </a:pPr>
            <a:r>
              <a:rPr lang="nl-NL" smtClean="0"/>
              <a:t>PAGE </a:t>
            </a:r>
            <a:fld id="{D38047FF-E037-4A1D-A85F-93A58CC13C67}" type="slidenum">
              <a:rPr lang="nl-NL" smtClean="0"/>
              <a:pPr>
                <a:defRPr/>
              </a:pPr>
              <a:t>‹#›</a:t>
            </a:fld>
            <a:endParaRPr lang="nl-NL"/>
          </a:p>
        </p:txBody>
      </p:sp>
      <p:sp>
        <p:nvSpPr>
          <p:cNvPr id="5" name="Date Placeholder 4"/>
          <p:cNvSpPr>
            <a:spLocks noGrp="1"/>
          </p:cNvSpPr>
          <p:nvPr>
            <p:ph type="dt" sz="half" idx="12"/>
          </p:nvPr>
        </p:nvSpPr>
        <p:spPr/>
        <p:txBody>
          <a:bodyPr/>
          <a:lstStyle/>
          <a:p>
            <a:pPr>
              <a:defRPr/>
            </a:pPr>
            <a:fld id="{FB78BFCA-7A1A-4F15-B118-4596E4BACF03}" type="datetime1">
              <a:rPr lang="en-US" smtClean="0"/>
              <a:pPr>
                <a:defRPr/>
              </a:pPr>
              <a:t>2/7/2012</a:t>
            </a:fld>
            <a:endParaRPr lang="nl-NL"/>
          </a:p>
        </p:txBody>
      </p:sp>
    </p:spTree>
    <p:extLst>
      <p:ext uri="{BB962C8B-B14F-4D97-AF65-F5344CB8AC3E}">
        <p14:creationId xmlns="" xmlns:p14="http://schemas.microsoft.com/office/powerpoint/2010/main" val="58182078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5" name="Rectangle 11"/>
          <p:cNvSpPr>
            <a:spLocks noGrp="1" noChangeArrowheads="1"/>
          </p:cNvSpPr>
          <p:nvPr>
            <p:ph type="sldNum" sz="quarter" idx="11"/>
          </p:nvPr>
        </p:nvSpPr>
        <p:spPr>
          <a:ln/>
        </p:spPr>
        <p:txBody>
          <a:bodyPr/>
          <a:lstStyle>
            <a:lvl1pPr>
              <a:defRPr/>
            </a:lvl1pPr>
          </a:lstStyle>
          <a:p>
            <a:pPr>
              <a:defRPr/>
            </a:pPr>
            <a:r>
              <a:rPr lang="nl-NL"/>
              <a:t>PAGE </a:t>
            </a:r>
            <a:fld id="{6A479D25-7360-44F1-BD87-A6E1504B3C6C}" type="slidenum">
              <a:rPr lang="nl-NL"/>
              <a:pPr>
                <a:defRPr/>
              </a:pPr>
              <a:t>‹#›</a:t>
            </a:fld>
            <a:endParaRPr lang="nl-NL"/>
          </a:p>
        </p:txBody>
      </p:sp>
      <p:sp>
        <p:nvSpPr>
          <p:cNvPr id="6" name="Rectangle 13"/>
          <p:cNvSpPr>
            <a:spLocks noGrp="1" noChangeArrowheads="1"/>
          </p:cNvSpPr>
          <p:nvPr>
            <p:ph type="dt" sz="half" idx="12"/>
          </p:nvPr>
        </p:nvSpPr>
        <p:spPr>
          <a:ln/>
        </p:spPr>
        <p:txBody>
          <a:bodyPr/>
          <a:lstStyle>
            <a:lvl1pPr>
              <a:defRPr/>
            </a:lvl1pPr>
          </a:lstStyle>
          <a:p>
            <a:pPr>
              <a:defRPr/>
            </a:pPr>
            <a:fld id="{565E526F-60E0-41A3-8E8C-178418666153}" type="datetime1">
              <a:rPr lang="en-US" smtClean="0"/>
              <a:pPr>
                <a:defRPr/>
              </a:pPr>
              <a:t>2/7/2012</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1188" y="1600200"/>
            <a:ext cx="3921125" cy="3959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4713" y="1600200"/>
            <a:ext cx="3921125" cy="3959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6" name="Rectangle 11"/>
          <p:cNvSpPr>
            <a:spLocks noGrp="1" noChangeArrowheads="1"/>
          </p:cNvSpPr>
          <p:nvPr>
            <p:ph type="sldNum" sz="quarter" idx="11"/>
          </p:nvPr>
        </p:nvSpPr>
        <p:spPr>
          <a:ln/>
        </p:spPr>
        <p:txBody>
          <a:bodyPr/>
          <a:lstStyle>
            <a:lvl1pPr>
              <a:defRPr/>
            </a:lvl1pPr>
          </a:lstStyle>
          <a:p>
            <a:pPr>
              <a:defRPr/>
            </a:pPr>
            <a:r>
              <a:rPr lang="nl-NL"/>
              <a:t>PAGE </a:t>
            </a:r>
            <a:fld id="{E5969B0D-9CCB-4D75-8BEF-8C9307DEB2CC}" type="slidenum">
              <a:rPr lang="nl-NL"/>
              <a:pPr>
                <a:defRPr/>
              </a:pPr>
              <a:t>‹#›</a:t>
            </a:fld>
            <a:endParaRPr lang="nl-NL"/>
          </a:p>
        </p:txBody>
      </p:sp>
      <p:sp>
        <p:nvSpPr>
          <p:cNvPr id="7" name="Rectangle 13"/>
          <p:cNvSpPr>
            <a:spLocks noGrp="1" noChangeArrowheads="1"/>
          </p:cNvSpPr>
          <p:nvPr>
            <p:ph type="dt" sz="half" idx="12"/>
          </p:nvPr>
        </p:nvSpPr>
        <p:spPr>
          <a:ln/>
        </p:spPr>
        <p:txBody>
          <a:bodyPr/>
          <a:lstStyle>
            <a:lvl1pPr>
              <a:defRPr/>
            </a:lvl1pPr>
          </a:lstStyle>
          <a:p>
            <a:pPr>
              <a:defRPr/>
            </a:pPr>
            <a:fld id="{375F7C81-A6F9-4EFD-9985-3B132FC7B241}" type="datetime1">
              <a:rPr lang="en-US" smtClean="0"/>
              <a:pPr>
                <a:defRPr/>
              </a:pPr>
              <a:t>2/7/2012</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8" name="Rectangle 11"/>
          <p:cNvSpPr>
            <a:spLocks noGrp="1" noChangeArrowheads="1"/>
          </p:cNvSpPr>
          <p:nvPr>
            <p:ph type="sldNum" sz="quarter" idx="11"/>
          </p:nvPr>
        </p:nvSpPr>
        <p:spPr>
          <a:ln/>
        </p:spPr>
        <p:txBody>
          <a:bodyPr/>
          <a:lstStyle>
            <a:lvl1pPr>
              <a:defRPr/>
            </a:lvl1pPr>
          </a:lstStyle>
          <a:p>
            <a:pPr>
              <a:defRPr/>
            </a:pPr>
            <a:r>
              <a:rPr lang="nl-NL"/>
              <a:t>PAGE </a:t>
            </a:r>
            <a:fld id="{7FDAC6E3-C98D-4981-9337-B1FE7A6C6B7C}" type="slidenum">
              <a:rPr lang="nl-NL"/>
              <a:pPr>
                <a:defRPr/>
              </a:pPr>
              <a:t>‹#›</a:t>
            </a:fld>
            <a:endParaRPr lang="nl-NL"/>
          </a:p>
        </p:txBody>
      </p:sp>
      <p:sp>
        <p:nvSpPr>
          <p:cNvPr id="9" name="Rectangle 13"/>
          <p:cNvSpPr>
            <a:spLocks noGrp="1" noChangeArrowheads="1"/>
          </p:cNvSpPr>
          <p:nvPr>
            <p:ph type="dt" sz="half" idx="12"/>
          </p:nvPr>
        </p:nvSpPr>
        <p:spPr>
          <a:ln/>
        </p:spPr>
        <p:txBody>
          <a:bodyPr/>
          <a:lstStyle>
            <a:lvl1pPr>
              <a:defRPr/>
            </a:lvl1pPr>
          </a:lstStyle>
          <a:p>
            <a:pPr>
              <a:defRPr/>
            </a:pPr>
            <a:fld id="{B2A1170F-68AD-4EE3-93EA-10CC1E54A720}" type="datetime1">
              <a:rPr lang="en-US" smtClean="0"/>
              <a:pPr>
                <a:defRPr/>
              </a:pPr>
              <a:t>2/7/2012</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ftr" sz="quarter" idx="10"/>
          </p:nvPr>
        </p:nvSpPr>
        <p:spPr>
          <a:ln/>
        </p:spPr>
        <p:txBody>
          <a:bodyPr/>
          <a:lstStyle>
            <a:lvl1pPr>
              <a:defRPr/>
            </a:lvl1pPr>
          </a:lstStyle>
          <a:p>
            <a:pPr>
              <a:defRPr/>
            </a:pPr>
            <a:r>
              <a:rPr lang="nl-NL" smtClean="0"/>
              <a:t>(c) Bert Sadowski </a:t>
            </a:r>
            <a:endParaRPr lang="nl-NL"/>
          </a:p>
        </p:txBody>
      </p:sp>
      <p:sp>
        <p:nvSpPr>
          <p:cNvPr id="4" name="Rectangle 11"/>
          <p:cNvSpPr>
            <a:spLocks noGrp="1" noChangeArrowheads="1"/>
          </p:cNvSpPr>
          <p:nvPr>
            <p:ph type="sldNum" sz="quarter" idx="11"/>
          </p:nvPr>
        </p:nvSpPr>
        <p:spPr>
          <a:ln/>
        </p:spPr>
        <p:txBody>
          <a:bodyPr/>
          <a:lstStyle>
            <a:lvl1pPr>
              <a:defRPr/>
            </a:lvl1pPr>
          </a:lstStyle>
          <a:p>
            <a:pPr>
              <a:defRPr/>
            </a:pPr>
            <a:r>
              <a:rPr lang="nl-NL"/>
              <a:t>PAGE </a:t>
            </a:r>
            <a:fld id="{8E16D9B9-1F61-41CB-A4EE-90CC0D10FD1D}" type="slidenum">
              <a:rPr lang="nl-NL"/>
              <a:pPr>
                <a:defRPr/>
              </a:pPr>
              <a:t>‹#›</a:t>
            </a:fld>
            <a:endParaRPr lang="nl-NL"/>
          </a:p>
        </p:txBody>
      </p:sp>
      <p:sp>
        <p:nvSpPr>
          <p:cNvPr id="5" name="Rectangle 13"/>
          <p:cNvSpPr>
            <a:spLocks noGrp="1" noChangeArrowheads="1"/>
          </p:cNvSpPr>
          <p:nvPr>
            <p:ph type="dt" sz="half" idx="12"/>
          </p:nvPr>
        </p:nvSpPr>
        <p:spPr>
          <a:ln/>
        </p:spPr>
        <p:txBody>
          <a:bodyPr/>
          <a:lstStyle>
            <a:lvl1pPr>
              <a:defRPr/>
            </a:lvl1pPr>
          </a:lstStyle>
          <a:p>
            <a:pPr>
              <a:defRPr/>
            </a:pPr>
            <a:fld id="{BB67CCCF-029D-434C-A7AC-550A89EEDFF4}" type="datetime1">
              <a:rPr lang="en-US" smtClean="0"/>
              <a:pPr>
                <a:defRPr/>
              </a:pPr>
              <a:t>2/7/2012</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3.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1026" name="Picture 18" descr="blue bar"/>
          <p:cNvPicPr>
            <a:picLocks noChangeAspect="1" noChangeArrowheads="1"/>
          </p:cNvPicPr>
          <p:nvPr/>
        </p:nvPicPr>
        <p:blipFill>
          <a:blip r:embed="rId16" cstate="print"/>
          <a:srcRect/>
          <a:stretch>
            <a:fillRect/>
          </a:stretch>
        </p:blipFill>
        <p:spPr bwMode="auto">
          <a:xfrm>
            <a:off x="0" y="0"/>
            <a:ext cx="8982075" cy="1295400"/>
          </a:xfrm>
          <a:prstGeom prst="rect">
            <a:avLst/>
          </a:prstGeom>
          <a:noFill/>
          <a:ln w="9525">
            <a:noFill/>
            <a:miter lim="800000"/>
            <a:headEnd/>
            <a:tailEnd/>
          </a:ln>
        </p:spPr>
      </p:pic>
      <p:sp>
        <p:nvSpPr>
          <p:cNvPr id="1027" name="Rectangle 4"/>
          <p:cNvSpPr>
            <a:spLocks noGrp="1" noChangeArrowheads="1"/>
          </p:cNvSpPr>
          <p:nvPr>
            <p:ph type="title"/>
          </p:nvPr>
        </p:nvSpPr>
        <p:spPr bwMode="auto">
          <a:xfrm>
            <a:off x="611188" y="215900"/>
            <a:ext cx="8024812" cy="92233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endParaRPr lang="nl-NL" smtClean="0"/>
          </a:p>
        </p:txBody>
      </p:sp>
      <p:sp>
        <p:nvSpPr>
          <p:cNvPr id="23558" name="Rectangle 6"/>
          <p:cNvSpPr>
            <a:spLocks noGrp="1" noChangeArrowheads="1"/>
          </p:cNvSpPr>
          <p:nvPr>
            <p:ph type="ftr" sz="quarter" idx="3"/>
          </p:nvPr>
        </p:nvSpPr>
        <p:spPr bwMode="auto">
          <a:xfrm>
            <a:off x="179388" y="6548438"/>
            <a:ext cx="3598862"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000">
                <a:latin typeface="Arial" charset="0"/>
              </a:defRPr>
            </a:lvl1pPr>
          </a:lstStyle>
          <a:p>
            <a:pPr>
              <a:defRPr/>
            </a:pPr>
            <a:r>
              <a:rPr lang="nl-NL" smtClean="0"/>
              <a:t>(c) Bert Sadowski </a:t>
            </a:r>
            <a:endParaRPr lang="nl-NL"/>
          </a:p>
        </p:txBody>
      </p:sp>
      <p:pic>
        <p:nvPicPr>
          <p:cNvPr id="1029" name="Picture 10" descr="date bar"/>
          <p:cNvPicPr>
            <a:picLocks noChangeAspect="1" noChangeArrowheads="1"/>
          </p:cNvPicPr>
          <p:nvPr/>
        </p:nvPicPr>
        <p:blipFill>
          <a:blip r:embed="rId17" cstate="print"/>
          <a:srcRect/>
          <a:stretch>
            <a:fillRect/>
          </a:stretch>
        </p:blipFill>
        <p:spPr bwMode="auto">
          <a:xfrm>
            <a:off x="7019925" y="6408738"/>
            <a:ext cx="2124075" cy="447675"/>
          </a:xfrm>
          <a:prstGeom prst="rect">
            <a:avLst/>
          </a:prstGeom>
          <a:noFill/>
          <a:ln w="9525">
            <a:noFill/>
            <a:miter lim="800000"/>
            <a:headEnd/>
            <a:tailEnd/>
          </a:ln>
        </p:spPr>
      </p:pic>
      <p:sp>
        <p:nvSpPr>
          <p:cNvPr id="23563" name="Rectangle 11"/>
          <p:cNvSpPr>
            <a:spLocks noGrp="1" noChangeArrowheads="1"/>
          </p:cNvSpPr>
          <p:nvPr>
            <p:ph type="sldNum" sz="quarter" idx="4"/>
          </p:nvPr>
        </p:nvSpPr>
        <p:spPr bwMode="auto">
          <a:xfrm>
            <a:off x="8243888" y="6548438"/>
            <a:ext cx="6096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latin typeface="Arial" charset="0"/>
              </a:defRPr>
            </a:lvl1pPr>
          </a:lstStyle>
          <a:p>
            <a:pPr>
              <a:defRPr/>
            </a:pPr>
            <a:r>
              <a:rPr lang="nl-NL"/>
              <a:t>PAGE </a:t>
            </a:r>
            <a:fld id="{D38047FF-E037-4A1D-A85F-93A58CC13C67}" type="slidenum">
              <a:rPr lang="nl-NL"/>
              <a:pPr>
                <a:defRPr/>
              </a:pPr>
              <a:t>‹#›</a:t>
            </a:fld>
            <a:endParaRPr lang="nl-NL"/>
          </a:p>
        </p:txBody>
      </p:sp>
      <p:pic>
        <p:nvPicPr>
          <p:cNvPr id="1031" name="Picture 12" descr="logo"/>
          <p:cNvPicPr>
            <a:picLocks noChangeAspect="1" noChangeArrowheads="1"/>
          </p:cNvPicPr>
          <p:nvPr/>
        </p:nvPicPr>
        <p:blipFill>
          <a:blip r:embed="rId18" cstate="print"/>
          <a:srcRect/>
          <a:stretch>
            <a:fillRect/>
          </a:stretch>
        </p:blipFill>
        <p:spPr bwMode="auto">
          <a:xfrm>
            <a:off x="6602413" y="5978525"/>
            <a:ext cx="2030412" cy="431800"/>
          </a:xfrm>
          <a:prstGeom prst="rect">
            <a:avLst/>
          </a:prstGeom>
          <a:noFill/>
          <a:ln w="9525">
            <a:noFill/>
            <a:miter lim="800000"/>
            <a:headEnd/>
            <a:tailEnd/>
          </a:ln>
        </p:spPr>
      </p:pic>
      <p:sp>
        <p:nvSpPr>
          <p:cNvPr id="23565" name="Rectangle 13"/>
          <p:cNvSpPr>
            <a:spLocks noGrp="1" noChangeArrowheads="1"/>
          </p:cNvSpPr>
          <p:nvPr>
            <p:ph type="dt" sz="half" idx="2"/>
          </p:nvPr>
        </p:nvSpPr>
        <p:spPr bwMode="auto">
          <a:xfrm>
            <a:off x="7527925" y="6548438"/>
            <a:ext cx="6477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latin typeface="Arial" charset="0"/>
              </a:defRPr>
            </a:lvl1pPr>
          </a:lstStyle>
          <a:p>
            <a:pPr>
              <a:defRPr/>
            </a:pPr>
            <a:fld id="{DC71ADAD-A9F0-4737-86DD-9E385524A9A2}" type="datetime1">
              <a:rPr lang="en-US" smtClean="0"/>
              <a:pPr>
                <a:defRPr/>
              </a:pPr>
              <a:t>2/7/2012</a:t>
            </a:fld>
            <a:endParaRPr lang="nl-NL"/>
          </a:p>
        </p:txBody>
      </p:sp>
      <p:sp>
        <p:nvSpPr>
          <p:cNvPr id="1033" name="Rectangle 14"/>
          <p:cNvSpPr>
            <a:spLocks noGrp="1" noChangeArrowheads="1"/>
          </p:cNvSpPr>
          <p:nvPr>
            <p:ph type="body" idx="1"/>
          </p:nvPr>
        </p:nvSpPr>
        <p:spPr bwMode="auto">
          <a:xfrm>
            <a:off x="611188" y="1600200"/>
            <a:ext cx="7994650" cy="39592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smtClean="0"/>
          </a:p>
        </p:txBody>
      </p:sp>
    </p:spTree>
  </p:cSld>
  <p:clrMap bg1="lt1" tx1="dk1" bg2="lt2" tx2="dk2" accent1="accent1" accent2="accent2" accent3="accent3" accent4="accent4" accent5="accent5" accent6="accent6" hlink="hlink" folHlink="folHlink"/>
  <p:sldLayoutIdLst>
    <p:sldLayoutId id="2147484045" r:id="rId1"/>
    <p:sldLayoutId id="2147484015" r:id="rId2"/>
    <p:sldLayoutId id="2147484048" r:id="rId3"/>
    <p:sldLayoutId id="2147484049" r:id="rId4"/>
    <p:sldLayoutId id="2147484050" r:id="rId5"/>
    <p:sldLayoutId id="2147484016" r:id="rId6"/>
    <p:sldLayoutId id="2147484017" r:id="rId7"/>
    <p:sldLayoutId id="2147484018" r:id="rId8"/>
    <p:sldLayoutId id="2147484019" r:id="rId9"/>
    <p:sldLayoutId id="2147484020" r:id="rId10"/>
    <p:sldLayoutId id="2147484021" r:id="rId11"/>
    <p:sldLayoutId id="2147484022" r:id="rId12"/>
    <p:sldLayoutId id="2147484023" r:id="rId13"/>
    <p:sldLayoutId id="2147484024" r:id="rId14"/>
  </p:sldLayoutIdLst>
  <p:hf hdr="0" ftr="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eaLnBrk="1" fontAlgn="base" hangingPunct="1">
        <a:spcBef>
          <a:spcPct val="0"/>
        </a:spcBef>
        <a:spcAft>
          <a:spcPct val="0"/>
        </a:spcAft>
        <a:defRPr sz="3200" b="1">
          <a:solidFill>
            <a:schemeClr val="tx2"/>
          </a:solidFill>
          <a:latin typeface="Arial" charset="0"/>
        </a:defRPr>
      </a:lvl6pPr>
      <a:lvl7pPr marL="914400" algn="l" rtl="0" eaLnBrk="1" fontAlgn="base" hangingPunct="1">
        <a:spcBef>
          <a:spcPct val="0"/>
        </a:spcBef>
        <a:spcAft>
          <a:spcPct val="0"/>
        </a:spcAft>
        <a:defRPr sz="3200" b="1">
          <a:solidFill>
            <a:schemeClr val="tx2"/>
          </a:solidFill>
          <a:latin typeface="Arial" charset="0"/>
        </a:defRPr>
      </a:lvl7pPr>
      <a:lvl8pPr marL="1371600" algn="l" rtl="0" eaLnBrk="1" fontAlgn="base" hangingPunct="1">
        <a:spcBef>
          <a:spcPct val="0"/>
        </a:spcBef>
        <a:spcAft>
          <a:spcPct val="0"/>
        </a:spcAft>
        <a:defRPr sz="3200" b="1">
          <a:solidFill>
            <a:schemeClr val="tx2"/>
          </a:solidFill>
          <a:latin typeface="Arial" charset="0"/>
        </a:defRPr>
      </a:lvl8pPr>
      <a:lvl9pPr marL="1828800" algn="l" rtl="0" eaLnBrk="1" fontAlgn="base" hangingPunct="1">
        <a:spcBef>
          <a:spcPct val="0"/>
        </a:spcBef>
        <a:spcAft>
          <a:spcPct val="0"/>
        </a:spcAft>
        <a:defRPr sz="3200" b="1">
          <a:solidFill>
            <a:schemeClr val="tx2"/>
          </a:solidFill>
          <a:latin typeface="Arial" charset="0"/>
        </a:defRPr>
      </a:lvl9pPr>
    </p:titleStyle>
    <p:bodyStyle>
      <a:lvl1pPr marL="268288" indent="-2682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36575" indent="-266700" algn="l" rtl="0" eaLnBrk="0" fontAlgn="base" hangingPunct="0">
        <a:spcBef>
          <a:spcPct val="20000"/>
        </a:spcBef>
        <a:spcAft>
          <a:spcPct val="0"/>
        </a:spcAft>
        <a:buClr>
          <a:schemeClr val="tx1"/>
        </a:buClr>
        <a:buChar char="•"/>
        <a:defRPr sz="2200" b="1">
          <a:solidFill>
            <a:schemeClr val="tx1"/>
          </a:solidFill>
          <a:latin typeface="+mn-lt"/>
        </a:defRPr>
      </a:lvl2pPr>
      <a:lvl3pPr marL="809625" indent="-265113"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3pPr>
      <a:lvl4pPr marL="1090613" indent="-279400"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4pPr>
      <a:lvl5pPr marL="1349375" indent="-257175"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5pPr>
      <a:lvl6pPr marL="18065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6pPr>
      <a:lvl7pPr marL="22637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7pPr>
      <a:lvl8pPr marL="27209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8pPr>
      <a:lvl9pPr marL="31781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2050" name="Picture 19" descr="blue bar"/>
          <p:cNvPicPr>
            <a:picLocks noChangeAspect="1" noChangeArrowheads="1"/>
          </p:cNvPicPr>
          <p:nvPr/>
        </p:nvPicPr>
        <p:blipFill>
          <a:blip r:embed="rId13" cstate="print"/>
          <a:srcRect/>
          <a:stretch>
            <a:fillRect/>
          </a:stretch>
        </p:blipFill>
        <p:spPr bwMode="auto">
          <a:xfrm>
            <a:off x="0" y="0"/>
            <a:ext cx="8982075" cy="1295400"/>
          </a:xfrm>
          <a:prstGeom prst="rect">
            <a:avLst/>
          </a:prstGeom>
          <a:noFill/>
          <a:ln w="9525">
            <a:noFill/>
            <a:miter lim="800000"/>
            <a:headEnd/>
            <a:tailEnd/>
          </a:ln>
        </p:spPr>
      </p:pic>
      <p:pic>
        <p:nvPicPr>
          <p:cNvPr id="2051" name="Picture 9" descr="date bar"/>
          <p:cNvPicPr>
            <a:picLocks noChangeAspect="1" noChangeArrowheads="1"/>
          </p:cNvPicPr>
          <p:nvPr/>
        </p:nvPicPr>
        <p:blipFill>
          <a:blip r:embed="rId14" cstate="print"/>
          <a:srcRect/>
          <a:stretch>
            <a:fillRect/>
          </a:stretch>
        </p:blipFill>
        <p:spPr bwMode="auto">
          <a:xfrm>
            <a:off x="7019925" y="6408738"/>
            <a:ext cx="2124075" cy="447675"/>
          </a:xfrm>
          <a:prstGeom prst="rect">
            <a:avLst/>
          </a:prstGeom>
          <a:noFill/>
          <a:ln w="9525">
            <a:noFill/>
            <a:miter lim="800000"/>
            <a:headEnd/>
            <a:tailEnd/>
          </a:ln>
        </p:spPr>
      </p:pic>
      <p:sp>
        <p:nvSpPr>
          <p:cNvPr id="2052" name="Rectangle 4"/>
          <p:cNvSpPr>
            <a:spLocks noGrp="1" noChangeArrowheads="1"/>
          </p:cNvSpPr>
          <p:nvPr>
            <p:ph type="title"/>
          </p:nvPr>
        </p:nvSpPr>
        <p:spPr bwMode="auto">
          <a:xfrm>
            <a:off x="611188" y="215900"/>
            <a:ext cx="8024812" cy="92233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nl-NL" smtClean="0"/>
              <a:t>Click to edit Master title style</a:t>
            </a:r>
          </a:p>
        </p:txBody>
      </p:sp>
      <p:sp>
        <p:nvSpPr>
          <p:cNvPr id="49158" name="Rectangle 6"/>
          <p:cNvSpPr>
            <a:spLocks noGrp="1" noChangeArrowheads="1"/>
          </p:cNvSpPr>
          <p:nvPr>
            <p:ph type="ftr" sz="quarter" idx="3"/>
          </p:nvPr>
        </p:nvSpPr>
        <p:spPr bwMode="auto">
          <a:xfrm>
            <a:off x="179388" y="6548438"/>
            <a:ext cx="3598862"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000">
                <a:latin typeface="Arial" charset="0"/>
              </a:defRPr>
            </a:lvl1pPr>
          </a:lstStyle>
          <a:p>
            <a:pPr>
              <a:defRPr/>
            </a:pPr>
            <a:r>
              <a:rPr lang="nl-NL" smtClean="0"/>
              <a:t>(c) Bert Sadowski </a:t>
            </a:r>
            <a:endParaRPr lang="nl-NL"/>
          </a:p>
        </p:txBody>
      </p:sp>
      <p:sp>
        <p:nvSpPr>
          <p:cNvPr id="49159" name="Rectangle 7"/>
          <p:cNvSpPr>
            <a:spLocks noGrp="1" noChangeArrowheads="1"/>
          </p:cNvSpPr>
          <p:nvPr>
            <p:ph type="sldNum" sz="quarter" idx="4"/>
          </p:nvPr>
        </p:nvSpPr>
        <p:spPr bwMode="auto">
          <a:xfrm>
            <a:off x="8243888" y="6548438"/>
            <a:ext cx="6096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latin typeface="Arial" charset="0"/>
              </a:defRPr>
            </a:lvl1pPr>
          </a:lstStyle>
          <a:p>
            <a:pPr>
              <a:defRPr/>
            </a:pPr>
            <a:r>
              <a:rPr lang="nl-NL"/>
              <a:t>PAGE </a:t>
            </a:r>
            <a:fld id="{576165D7-ACB6-44BE-85A3-C46D1DB3739D}" type="slidenum">
              <a:rPr lang="nl-NL"/>
              <a:pPr>
                <a:defRPr/>
              </a:pPr>
              <a:t>‹#›</a:t>
            </a:fld>
            <a:endParaRPr lang="nl-NL"/>
          </a:p>
        </p:txBody>
      </p:sp>
      <p:pic>
        <p:nvPicPr>
          <p:cNvPr id="2055" name="Picture 11" descr="logo"/>
          <p:cNvPicPr>
            <a:picLocks noChangeAspect="1" noChangeArrowheads="1"/>
          </p:cNvPicPr>
          <p:nvPr/>
        </p:nvPicPr>
        <p:blipFill>
          <a:blip r:embed="rId15" cstate="print"/>
          <a:srcRect/>
          <a:stretch>
            <a:fillRect/>
          </a:stretch>
        </p:blipFill>
        <p:spPr bwMode="auto">
          <a:xfrm>
            <a:off x="6602413" y="5978525"/>
            <a:ext cx="2030412" cy="431800"/>
          </a:xfrm>
          <a:prstGeom prst="rect">
            <a:avLst/>
          </a:prstGeom>
          <a:noFill/>
          <a:ln w="9525">
            <a:noFill/>
            <a:miter lim="800000"/>
            <a:headEnd/>
            <a:tailEnd/>
          </a:ln>
        </p:spPr>
      </p:pic>
      <p:sp>
        <p:nvSpPr>
          <p:cNvPr id="49165" name="Rectangle 13"/>
          <p:cNvSpPr>
            <a:spLocks noGrp="1" noChangeArrowheads="1"/>
          </p:cNvSpPr>
          <p:nvPr>
            <p:ph type="dt" sz="half" idx="2"/>
          </p:nvPr>
        </p:nvSpPr>
        <p:spPr bwMode="auto">
          <a:xfrm>
            <a:off x="7527925" y="6548438"/>
            <a:ext cx="6477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latin typeface="Arial" charset="0"/>
              </a:defRPr>
            </a:lvl1pPr>
          </a:lstStyle>
          <a:p>
            <a:pPr>
              <a:defRPr/>
            </a:pPr>
            <a:fld id="{DA2E6EF9-7247-4475-963D-06EA8C6B8E8D}" type="datetime1">
              <a:rPr lang="en-US" smtClean="0"/>
              <a:pPr>
                <a:defRPr/>
              </a:pPr>
              <a:t>2/7/2012</a:t>
            </a:fld>
            <a:endParaRPr lang="nl-NL"/>
          </a:p>
        </p:txBody>
      </p:sp>
      <p:sp>
        <p:nvSpPr>
          <p:cNvPr id="2057" name="Rectangle 15"/>
          <p:cNvSpPr>
            <a:spLocks noGrp="1" noChangeArrowheads="1"/>
          </p:cNvSpPr>
          <p:nvPr>
            <p:ph type="body" idx="1"/>
          </p:nvPr>
        </p:nvSpPr>
        <p:spPr bwMode="auto">
          <a:xfrm>
            <a:off x="611188" y="1600200"/>
            <a:ext cx="7993062" cy="41386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p>
        </p:txBody>
      </p:sp>
    </p:spTree>
  </p:cSld>
  <p:clrMap bg1="lt1" tx1="dk1" bg2="lt2" tx2="dk2" accent1="accent1" accent2="accent2" accent3="accent3" accent4="accent4" accent5="accent5" accent6="accent6" hlink="hlink" folHlink="folHlink"/>
  <p:sldLayoutIdLst>
    <p:sldLayoutId id="2147484046" r:id="rId1"/>
    <p:sldLayoutId id="2147484025" r:id="rId2"/>
    <p:sldLayoutId id="2147484026" r:id="rId3"/>
    <p:sldLayoutId id="2147484027" r:id="rId4"/>
    <p:sldLayoutId id="2147484028" r:id="rId5"/>
    <p:sldLayoutId id="2147484029" r:id="rId6"/>
    <p:sldLayoutId id="2147484030" r:id="rId7"/>
    <p:sldLayoutId id="2147484031" r:id="rId8"/>
    <p:sldLayoutId id="2147484032" r:id="rId9"/>
    <p:sldLayoutId id="2147484033" r:id="rId10"/>
    <p:sldLayoutId id="2147484034" r:id="rId11"/>
  </p:sldLayoutIdLst>
  <p:hf hdr="0" ftr="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268288" indent="-2682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34988" indent="-265113" algn="l" rtl="0" eaLnBrk="0" fontAlgn="base" hangingPunct="0">
        <a:spcBef>
          <a:spcPct val="20000"/>
        </a:spcBef>
        <a:spcAft>
          <a:spcPct val="0"/>
        </a:spcAft>
        <a:buClr>
          <a:schemeClr val="tx1"/>
        </a:buClr>
        <a:buChar char="•"/>
        <a:defRPr sz="2200" b="1">
          <a:solidFill>
            <a:schemeClr val="tx1"/>
          </a:solidFill>
          <a:latin typeface="+mn-lt"/>
        </a:defRPr>
      </a:lvl2pPr>
      <a:lvl3pPr marL="814388" indent="-277813"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3pPr>
      <a:lvl4pPr marL="1069975" indent="-254000"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4pPr>
      <a:lvl5pPr marL="1349375" indent="-277813"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5pPr>
      <a:lvl6pPr marL="1806575" indent="-277813" algn="l" rtl="0" fontAlgn="base">
        <a:spcBef>
          <a:spcPct val="20000"/>
        </a:spcBef>
        <a:spcAft>
          <a:spcPct val="0"/>
        </a:spcAft>
        <a:buClr>
          <a:schemeClr val="tx1"/>
        </a:buClr>
        <a:buFont typeface="Arial" charset="0"/>
        <a:buChar char="−"/>
        <a:defRPr sz="2200" b="1">
          <a:solidFill>
            <a:schemeClr val="tx1"/>
          </a:solidFill>
          <a:latin typeface="+mn-lt"/>
        </a:defRPr>
      </a:lvl6pPr>
      <a:lvl7pPr marL="2263775" indent="-277813" algn="l" rtl="0" fontAlgn="base">
        <a:spcBef>
          <a:spcPct val="20000"/>
        </a:spcBef>
        <a:spcAft>
          <a:spcPct val="0"/>
        </a:spcAft>
        <a:buClr>
          <a:schemeClr val="tx1"/>
        </a:buClr>
        <a:buFont typeface="Arial" charset="0"/>
        <a:buChar char="−"/>
        <a:defRPr sz="2200" b="1">
          <a:solidFill>
            <a:schemeClr val="tx1"/>
          </a:solidFill>
          <a:latin typeface="+mn-lt"/>
        </a:defRPr>
      </a:lvl7pPr>
      <a:lvl8pPr marL="2720975" indent="-277813" algn="l" rtl="0" fontAlgn="base">
        <a:spcBef>
          <a:spcPct val="20000"/>
        </a:spcBef>
        <a:spcAft>
          <a:spcPct val="0"/>
        </a:spcAft>
        <a:buClr>
          <a:schemeClr val="tx1"/>
        </a:buClr>
        <a:buFont typeface="Arial" charset="0"/>
        <a:buChar char="−"/>
        <a:defRPr sz="2200" b="1">
          <a:solidFill>
            <a:schemeClr val="tx1"/>
          </a:solidFill>
          <a:latin typeface="+mn-lt"/>
        </a:defRPr>
      </a:lvl8pPr>
      <a:lvl9pPr marL="3178175" indent="-277813" algn="l" rtl="0" fontAlgn="base">
        <a:spcBef>
          <a:spcPct val="20000"/>
        </a:spcBef>
        <a:spcAft>
          <a:spcPct val="0"/>
        </a:spcAft>
        <a:buClr>
          <a:schemeClr val="tx1"/>
        </a:buClr>
        <a:buFont typeface="Arial" charset="0"/>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3074" name="Picture 13" descr="blue bar"/>
          <p:cNvPicPr>
            <a:picLocks noChangeAspect="1" noChangeArrowheads="1"/>
          </p:cNvPicPr>
          <p:nvPr/>
        </p:nvPicPr>
        <p:blipFill>
          <a:blip r:embed="rId13" cstate="print"/>
          <a:srcRect/>
          <a:stretch>
            <a:fillRect/>
          </a:stretch>
        </p:blipFill>
        <p:spPr bwMode="auto">
          <a:xfrm>
            <a:off x="0" y="0"/>
            <a:ext cx="8982075" cy="1295400"/>
          </a:xfrm>
          <a:prstGeom prst="rect">
            <a:avLst/>
          </a:prstGeom>
          <a:noFill/>
          <a:ln w="9525">
            <a:noFill/>
            <a:miter lim="800000"/>
            <a:headEnd/>
            <a:tailEnd/>
          </a:ln>
        </p:spPr>
      </p:pic>
      <p:pic>
        <p:nvPicPr>
          <p:cNvPr id="3075" name="Picture 2" descr="date bar"/>
          <p:cNvPicPr>
            <a:picLocks noChangeAspect="1" noChangeArrowheads="1"/>
          </p:cNvPicPr>
          <p:nvPr/>
        </p:nvPicPr>
        <p:blipFill>
          <a:blip r:embed="rId14" cstate="print"/>
          <a:srcRect/>
          <a:stretch>
            <a:fillRect/>
          </a:stretch>
        </p:blipFill>
        <p:spPr bwMode="auto">
          <a:xfrm>
            <a:off x="7019925" y="6408738"/>
            <a:ext cx="2124075" cy="447675"/>
          </a:xfrm>
          <a:prstGeom prst="rect">
            <a:avLst/>
          </a:prstGeom>
          <a:noFill/>
          <a:ln w="9525">
            <a:noFill/>
            <a:miter lim="800000"/>
            <a:headEnd/>
            <a:tailEnd/>
          </a:ln>
        </p:spPr>
      </p:pic>
      <p:sp>
        <p:nvSpPr>
          <p:cNvPr id="3076" name="Rectangle 4"/>
          <p:cNvSpPr>
            <a:spLocks noGrp="1" noChangeArrowheads="1"/>
          </p:cNvSpPr>
          <p:nvPr>
            <p:ph type="title"/>
          </p:nvPr>
        </p:nvSpPr>
        <p:spPr bwMode="auto">
          <a:xfrm>
            <a:off x="611188" y="215900"/>
            <a:ext cx="8024812" cy="92233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nl-NL" smtClean="0"/>
              <a:t>Click to edit Master title style</a:t>
            </a:r>
          </a:p>
        </p:txBody>
      </p:sp>
      <p:sp>
        <p:nvSpPr>
          <p:cNvPr id="219141" name="Rectangle 5"/>
          <p:cNvSpPr>
            <a:spLocks noGrp="1" noChangeArrowheads="1"/>
          </p:cNvSpPr>
          <p:nvPr>
            <p:ph type="ftr" sz="quarter" idx="3"/>
          </p:nvPr>
        </p:nvSpPr>
        <p:spPr bwMode="auto">
          <a:xfrm>
            <a:off x="179388" y="6548438"/>
            <a:ext cx="3598862"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000">
                <a:latin typeface="Arial" charset="0"/>
              </a:defRPr>
            </a:lvl1pPr>
          </a:lstStyle>
          <a:p>
            <a:pPr>
              <a:defRPr/>
            </a:pPr>
            <a:r>
              <a:rPr lang="nl-NL" smtClean="0"/>
              <a:t>(c) Bert Sadowski </a:t>
            </a:r>
            <a:endParaRPr lang="nl-NL"/>
          </a:p>
        </p:txBody>
      </p:sp>
      <p:sp>
        <p:nvSpPr>
          <p:cNvPr id="219142" name="Rectangle 6"/>
          <p:cNvSpPr>
            <a:spLocks noGrp="1" noChangeArrowheads="1"/>
          </p:cNvSpPr>
          <p:nvPr>
            <p:ph type="sldNum" sz="quarter" idx="4"/>
          </p:nvPr>
        </p:nvSpPr>
        <p:spPr bwMode="auto">
          <a:xfrm>
            <a:off x="8243888" y="6548438"/>
            <a:ext cx="6096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latin typeface="Arial" charset="0"/>
              </a:defRPr>
            </a:lvl1pPr>
          </a:lstStyle>
          <a:p>
            <a:pPr>
              <a:defRPr/>
            </a:pPr>
            <a:r>
              <a:rPr lang="nl-NL"/>
              <a:t>PAGE </a:t>
            </a:r>
            <a:fld id="{2241E856-C8C0-4476-B300-D8229028068F}" type="slidenum">
              <a:rPr lang="nl-NL"/>
              <a:pPr>
                <a:defRPr/>
              </a:pPr>
              <a:t>‹#›</a:t>
            </a:fld>
            <a:endParaRPr lang="nl-NL"/>
          </a:p>
        </p:txBody>
      </p:sp>
      <p:pic>
        <p:nvPicPr>
          <p:cNvPr id="3079" name="Picture 7" descr="logo"/>
          <p:cNvPicPr>
            <a:picLocks noChangeAspect="1" noChangeArrowheads="1"/>
          </p:cNvPicPr>
          <p:nvPr/>
        </p:nvPicPr>
        <p:blipFill>
          <a:blip r:embed="rId15" cstate="print"/>
          <a:srcRect/>
          <a:stretch>
            <a:fillRect/>
          </a:stretch>
        </p:blipFill>
        <p:spPr bwMode="auto">
          <a:xfrm>
            <a:off x="6602413" y="5978525"/>
            <a:ext cx="2030412" cy="431800"/>
          </a:xfrm>
          <a:prstGeom prst="rect">
            <a:avLst/>
          </a:prstGeom>
          <a:noFill/>
          <a:ln w="9525">
            <a:noFill/>
            <a:miter lim="800000"/>
            <a:headEnd/>
            <a:tailEnd/>
          </a:ln>
        </p:spPr>
      </p:pic>
      <p:sp>
        <p:nvSpPr>
          <p:cNvPr id="219144" name="Rectangle 8"/>
          <p:cNvSpPr>
            <a:spLocks noGrp="1" noChangeArrowheads="1"/>
          </p:cNvSpPr>
          <p:nvPr>
            <p:ph type="dt" sz="half" idx="2"/>
          </p:nvPr>
        </p:nvSpPr>
        <p:spPr bwMode="auto">
          <a:xfrm>
            <a:off x="7527925" y="6548438"/>
            <a:ext cx="6477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latin typeface="Arial" charset="0"/>
              </a:defRPr>
            </a:lvl1pPr>
          </a:lstStyle>
          <a:p>
            <a:pPr>
              <a:defRPr/>
            </a:pPr>
            <a:fld id="{596B1A4D-A435-46E7-9E8B-4CB8523FD7F8}" type="datetime1">
              <a:rPr lang="en-US" smtClean="0"/>
              <a:pPr>
                <a:defRPr/>
              </a:pPr>
              <a:t>2/7/2012</a:t>
            </a:fld>
            <a:endParaRPr lang="nl-NL"/>
          </a:p>
        </p:txBody>
      </p:sp>
      <p:sp>
        <p:nvSpPr>
          <p:cNvPr id="3081" name="Rectangle 9"/>
          <p:cNvSpPr>
            <a:spLocks noGrp="1" noChangeArrowheads="1"/>
          </p:cNvSpPr>
          <p:nvPr>
            <p:ph type="body" idx="1"/>
          </p:nvPr>
        </p:nvSpPr>
        <p:spPr bwMode="auto">
          <a:xfrm>
            <a:off x="611188" y="1600200"/>
            <a:ext cx="7993062" cy="41386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p>
        </p:txBody>
      </p:sp>
    </p:spTree>
  </p:cSld>
  <p:clrMap bg1="lt1" tx1="dk1" bg2="lt2" tx2="dk2" accent1="accent1" accent2="accent2" accent3="accent3" accent4="accent4" accent5="accent5" accent6="accent6" hlink="hlink" folHlink="folHlink"/>
  <p:sldLayoutIdLst>
    <p:sldLayoutId id="2147484047" r:id="rId1"/>
    <p:sldLayoutId id="2147484035" r:id="rId2"/>
    <p:sldLayoutId id="2147484036" r:id="rId3"/>
    <p:sldLayoutId id="2147484037" r:id="rId4"/>
    <p:sldLayoutId id="2147484038" r:id="rId5"/>
    <p:sldLayoutId id="2147484039" r:id="rId6"/>
    <p:sldLayoutId id="2147484040" r:id="rId7"/>
    <p:sldLayoutId id="2147484041" r:id="rId8"/>
    <p:sldLayoutId id="2147484042" r:id="rId9"/>
    <p:sldLayoutId id="2147484043" r:id="rId10"/>
    <p:sldLayoutId id="2147484044" r:id="rId11"/>
  </p:sldLayoutIdLst>
  <p:hf hdr="0" ftr="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268288" indent="-2682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34988" indent="-265113" algn="l" rtl="0" eaLnBrk="0" fontAlgn="base" hangingPunct="0">
        <a:spcBef>
          <a:spcPct val="20000"/>
        </a:spcBef>
        <a:spcAft>
          <a:spcPct val="0"/>
        </a:spcAft>
        <a:buClr>
          <a:schemeClr val="tx1"/>
        </a:buClr>
        <a:buChar char="•"/>
        <a:defRPr sz="2200" b="1">
          <a:solidFill>
            <a:schemeClr val="tx1"/>
          </a:solidFill>
          <a:latin typeface="+mn-lt"/>
        </a:defRPr>
      </a:lvl2pPr>
      <a:lvl3pPr marL="814388" indent="-277813"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3pPr>
      <a:lvl4pPr marL="1069975" indent="-254000"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4pPr>
      <a:lvl5pPr marL="1349375" indent="-277813"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5pPr>
      <a:lvl6pPr marL="1806575" indent="-277813" algn="l" rtl="0" fontAlgn="base">
        <a:spcBef>
          <a:spcPct val="20000"/>
        </a:spcBef>
        <a:spcAft>
          <a:spcPct val="0"/>
        </a:spcAft>
        <a:buClr>
          <a:schemeClr val="tx1"/>
        </a:buClr>
        <a:buFont typeface="Arial" charset="0"/>
        <a:buChar char="−"/>
        <a:defRPr sz="2200" b="1">
          <a:solidFill>
            <a:schemeClr val="tx1"/>
          </a:solidFill>
          <a:latin typeface="+mn-lt"/>
        </a:defRPr>
      </a:lvl6pPr>
      <a:lvl7pPr marL="2263775" indent="-277813" algn="l" rtl="0" fontAlgn="base">
        <a:spcBef>
          <a:spcPct val="20000"/>
        </a:spcBef>
        <a:spcAft>
          <a:spcPct val="0"/>
        </a:spcAft>
        <a:buClr>
          <a:schemeClr val="tx1"/>
        </a:buClr>
        <a:buFont typeface="Arial" charset="0"/>
        <a:buChar char="−"/>
        <a:defRPr sz="2200" b="1">
          <a:solidFill>
            <a:schemeClr val="tx1"/>
          </a:solidFill>
          <a:latin typeface="+mn-lt"/>
        </a:defRPr>
      </a:lvl7pPr>
      <a:lvl8pPr marL="2720975" indent="-277813" algn="l" rtl="0" fontAlgn="base">
        <a:spcBef>
          <a:spcPct val="20000"/>
        </a:spcBef>
        <a:spcAft>
          <a:spcPct val="0"/>
        </a:spcAft>
        <a:buClr>
          <a:schemeClr val="tx1"/>
        </a:buClr>
        <a:buFont typeface="Arial" charset="0"/>
        <a:buChar char="−"/>
        <a:defRPr sz="2200" b="1">
          <a:solidFill>
            <a:schemeClr val="tx1"/>
          </a:solidFill>
          <a:latin typeface="+mn-lt"/>
        </a:defRPr>
      </a:lvl8pPr>
      <a:lvl9pPr marL="3178175" indent="-277813" algn="l" rtl="0" fontAlgn="base">
        <a:spcBef>
          <a:spcPct val="20000"/>
        </a:spcBef>
        <a:spcAft>
          <a:spcPct val="0"/>
        </a:spcAft>
        <a:buClr>
          <a:schemeClr val="tx1"/>
        </a:buClr>
        <a:buFont typeface="Arial" charset="0"/>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philips.nl/" TargetMode="External"/><Relationship Id="rId7"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hyperlink" Target="http://www.dsm.com/" TargetMode="Externa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571500" y="1387475"/>
            <a:ext cx="5616575" cy="1970088"/>
          </a:xfrm>
        </p:spPr>
        <p:txBody>
          <a:bodyPr/>
          <a:lstStyle/>
          <a:p>
            <a:pPr algn="ctr"/>
            <a:r>
              <a:rPr lang="en-US" sz="3000" dirty="0" smtClean="0"/>
              <a:t>Experimental Users and Demand for Next Generation Access Networks: A </a:t>
            </a:r>
            <a:r>
              <a:rPr lang="en-US" sz="3000" smtClean="0"/>
              <a:t>European Perspective</a:t>
            </a:r>
            <a:endParaRPr lang="en-US" sz="3000" dirty="0" smtClean="0"/>
          </a:p>
        </p:txBody>
      </p:sp>
      <p:sp>
        <p:nvSpPr>
          <p:cNvPr id="7171" name="Subtitle 2"/>
          <p:cNvSpPr>
            <a:spLocks noGrp="1"/>
          </p:cNvSpPr>
          <p:nvPr>
            <p:ph type="subTitle" idx="1"/>
          </p:nvPr>
        </p:nvSpPr>
        <p:spPr>
          <a:xfrm>
            <a:off x="611188" y="3786188"/>
            <a:ext cx="5113337" cy="550862"/>
          </a:xfrm>
        </p:spPr>
        <p:txBody>
          <a:bodyPr/>
          <a:lstStyle/>
          <a:p>
            <a:pPr algn="ctr" eaLnBrk="1" hangingPunct="1"/>
            <a:r>
              <a:rPr lang="nl-NL" dirty="0" smtClean="0"/>
              <a:t>Dr. MSc Bert Sadowski</a:t>
            </a:r>
          </a:p>
          <a:p>
            <a:pPr eaLnBrk="1" hangingPunct="1"/>
            <a:endParaRPr lang="nl-NL" dirty="0" smtClean="0"/>
          </a:p>
          <a:p>
            <a:pPr eaLnBrk="1" hangingPunct="1"/>
            <a:endParaRPr lang="nl-NL"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Theoretical Discussion on Broadband</a:t>
            </a:r>
            <a:endParaRPr lang="en-US" dirty="0"/>
          </a:p>
        </p:txBody>
      </p:sp>
      <p:sp>
        <p:nvSpPr>
          <p:cNvPr id="3" name="Content Placeholder 2"/>
          <p:cNvSpPr>
            <a:spLocks noGrp="1"/>
          </p:cNvSpPr>
          <p:nvPr>
            <p:ph idx="1"/>
          </p:nvPr>
        </p:nvSpPr>
        <p:spPr>
          <a:xfrm>
            <a:off x="2987824" y="1600200"/>
            <a:ext cx="5618014" cy="3959225"/>
          </a:xfrm>
        </p:spPr>
        <p:txBody>
          <a:bodyPr/>
          <a:lstStyle/>
          <a:p>
            <a:pPr marL="0" indent="0">
              <a:buNone/>
            </a:pPr>
            <a:r>
              <a:rPr lang="en-US" dirty="0" smtClean="0"/>
              <a:t>Characteristics of public goods (non-excludable, non-rival),  contribution to social welfare and economic growth (</a:t>
            </a:r>
            <a:r>
              <a:rPr lang="en-US" dirty="0" err="1" smtClean="0"/>
              <a:t>Czernich</a:t>
            </a:r>
            <a:r>
              <a:rPr lang="en-US" dirty="0" smtClean="0"/>
              <a:t>, et. al, 2011, Katz, 2010)</a:t>
            </a:r>
          </a:p>
          <a:p>
            <a:pPr marL="0" indent="0">
              <a:buNone/>
            </a:pPr>
            <a:r>
              <a:rPr lang="en-US" dirty="0" smtClean="0"/>
              <a:t>Market (in-)efficiencies, (undue) strategic behavior of firms and (unjustified) government intervention (Picot &amp; </a:t>
            </a:r>
            <a:r>
              <a:rPr lang="en-US" dirty="0" err="1" smtClean="0"/>
              <a:t>Wernick</a:t>
            </a:r>
            <a:r>
              <a:rPr lang="en-US" dirty="0" smtClean="0"/>
              <a:t>, 2007, Bauer, 2010)</a:t>
            </a:r>
          </a:p>
          <a:p>
            <a:pPr marL="0" indent="0">
              <a:buNone/>
            </a:pPr>
            <a:r>
              <a:rPr lang="en-US" dirty="0" smtClean="0"/>
              <a:t>Rapid technological change at all layers in the value chain, market player have to adjust accordingly (</a:t>
            </a:r>
            <a:r>
              <a:rPr lang="en-US" dirty="0" err="1" smtClean="0"/>
              <a:t>Fransman</a:t>
            </a:r>
            <a:r>
              <a:rPr lang="en-US" dirty="0" smtClean="0"/>
              <a:t>, 2010, </a:t>
            </a:r>
            <a:r>
              <a:rPr lang="en-US" dirty="0" err="1" smtClean="0"/>
              <a:t>Krafft</a:t>
            </a:r>
            <a:r>
              <a:rPr lang="en-US" dirty="0" smtClean="0"/>
              <a:t>, 2010 )</a:t>
            </a:r>
            <a:endParaRPr lang="en-US" dirty="0"/>
          </a:p>
        </p:txBody>
      </p:sp>
      <p:sp>
        <p:nvSpPr>
          <p:cNvPr id="4" name="Slide Number Placeholder 3"/>
          <p:cNvSpPr>
            <a:spLocks noGrp="1"/>
          </p:cNvSpPr>
          <p:nvPr>
            <p:ph type="sldNum" sz="quarter" idx="11"/>
          </p:nvPr>
        </p:nvSpPr>
        <p:spPr/>
        <p:txBody>
          <a:bodyPr/>
          <a:lstStyle/>
          <a:p>
            <a:pPr>
              <a:defRPr/>
            </a:pPr>
            <a:r>
              <a:rPr lang="nl-NL" smtClean="0"/>
              <a:t>PAGE </a:t>
            </a:r>
            <a:fld id="{31980AC9-656D-4E09-9966-AA8B55BB2223}" type="slidenum">
              <a:rPr lang="nl-NL" smtClean="0"/>
              <a:pPr>
                <a:defRPr/>
              </a:pPr>
              <a:t>9</a:t>
            </a:fld>
            <a:endParaRPr lang="nl-NL"/>
          </a:p>
        </p:txBody>
      </p:sp>
      <p:sp>
        <p:nvSpPr>
          <p:cNvPr id="5" name="Date Placeholder 4"/>
          <p:cNvSpPr>
            <a:spLocks noGrp="1"/>
          </p:cNvSpPr>
          <p:nvPr>
            <p:ph type="dt" sz="half" idx="12"/>
          </p:nvPr>
        </p:nvSpPr>
        <p:spPr/>
        <p:txBody>
          <a:bodyPr/>
          <a:lstStyle/>
          <a:p>
            <a:pPr>
              <a:defRPr/>
            </a:pPr>
            <a:fld id="{5ED57CB5-50D9-407A-B2AF-840B0486D7B0}" type="datetime1">
              <a:rPr lang="en-US" smtClean="0"/>
              <a:pPr>
                <a:defRPr/>
              </a:pPr>
              <a:t>2/7/2012</a:t>
            </a:fld>
            <a:endParaRPr lang="nl-NL"/>
          </a:p>
        </p:txBody>
      </p:sp>
      <p:sp>
        <p:nvSpPr>
          <p:cNvPr id="6" name="TextBox 5"/>
          <p:cNvSpPr txBox="1"/>
          <p:nvPr/>
        </p:nvSpPr>
        <p:spPr>
          <a:xfrm>
            <a:off x="-36512" y="6381328"/>
            <a:ext cx="2952328" cy="461665"/>
          </a:xfrm>
          <a:prstGeom prst="rect">
            <a:avLst/>
          </a:prstGeom>
          <a:noFill/>
        </p:spPr>
        <p:txBody>
          <a:bodyPr wrap="square" rtlCol="0">
            <a:spAutoFit/>
          </a:bodyPr>
          <a:lstStyle/>
          <a:p>
            <a:r>
              <a:rPr lang="en-US" sz="1200" dirty="0" smtClean="0">
                <a:solidFill>
                  <a:schemeClr val="tx2"/>
                </a:solidFill>
              </a:rPr>
              <a:t>Technological Change in </a:t>
            </a:r>
          </a:p>
          <a:p>
            <a:r>
              <a:rPr lang="en-US" sz="1200" dirty="0" smtClean="0">
                <a:solidFill>
                  <a:schemeClr val="tx2"/>
                </a:solidFill>
              </a:rPr>
              <a:t>Broadband in Europe</a:t>
            </a:r>
            <a:endParaRPr lang="en-US" sz="1200" dirty="0">
              <a:solidFill>
                <a:schemeClr val="tx2"/>
              </a:solidFill>
            </a:endParaRPr>
          </a:p>
        </p:txBody>
      </p:sp>
      <p:sp>
        <p:nvSpPr>
          <p:cNvPr id="7" name="TextBox 6"/>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8" name="TextBox 7"/>
          <p:cNvSpPr txBox="1"/>
          <p:nvPr/>
        </p:nvSpPr>
        <p:spPr>
          <a:xfrm>
            <a:off x="35496" y="6381328"/>
            <a:ext cx="2952328" cy="461665"/>
          </a:xfrm>
          <a:prstGeom prst="rect">
            <a:avLst/>
          </a:prstGeom>
          <a:noFill/>
        </p:spPr>
        <p:txBody>
          <a:bodyPr wrap="square" rtlCol="0">
            <a:spAutoFit/>
          </a:bodyPr>
          <a:lstStyle/>
          <a:p>
            <a:r>
              <a:rPr lang="en-US" sz="1200" dirty="0" smtClean="0">
                <a:solidFill>
                  <a:schemeClr val="tx2"/>
                </a:solidFill>
              </a:rPr>
              <a:t>Technological Change in </a:t>
            </a:r>
          </a:p>
          <a:p>
            <a:r>
              <a:rPr lang="en-US" sz="1200" dirty="0" smtClean="0">
                <a:solidFill>
                  <a:schemeClr val="tx2"/>
                </a:solidFill>
              </a:rPr>
              <a:t>Broadband in Europe</a:t>
            </a:r>
            <a:endParaRPr lang="en-US" sz="1200" dirty="0">
              <a:solidFill>
                <a:schemeClr val="tx2"/>
              </a:solidFill>
            </a:endParaRPr>
          </a:p>
        </p:txBody>
      </p:sp>
      <p:sp>
        <p:nvSpPr>
          <p:cNvPr id="9" name="TextBox 8"/>
          <p:cNvSpPr txBox="1"/>
          <p:nvPr/>
        </p:nvSpPr>
        <p:spPr>
          <a:xfrm>
            <a:off x="395536" y="1628800"/>
            <a:ext cx="2520280" cy="707886"/>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Public goods-related</a:t>
            </a:r>
          </a:p>
          <a:p>
            <a:pPr algn="ctr"/>
            <a:r>
              <a:rPr lang="en-US" sz="2000" dirty="0">
                <a:solidFill>
                  <a:schemeClr val="tx2"/>
                </a:solidFill>
              </a:rPr>
              <a:t>a</a:t>
            </a:r>
            <a:r>
              <a:rPr lang="en-US" sz="2000" dirty="0" smtClean="0">
                <a:solidFill>
                  <a:schemeClr val="tx2"/>
                </a:solidFill>
              </a:rPr>
              <a:t>spects</a:t>
            </a:r>
            <a:endParaRPr lang="en-US" sz="2000" dirty="0"/>
          </a:p>
        </p:txBody>
      </p:sp>
      <p:sp>
        <p:nvSpPr>
          <p:cNvPr id="10" name="TextBox 9"/>
          <p:cNvSpPr txBox="1"/>
          <p:nvPr/>
        </p:nvSpPr>
        <p:spPr>
          <a:xfrm>
            <a:off x="395536" y="3068960"/>
            <a:ext cx="2520280" cy="707886"/>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Competition-related  aspects </a:t>
            </a:r>
            <a:endParaRPr lang="en-US" sz="2000" dirty="0"/>
          </a:p>
        </p:txBody>
      </p:sp>
      <p:sp>
        <p:nvSpPr>
          <p:cNvPr id="11" name="TextBox 10"/>
          <p:cNvSpPr txBox="1"/>
          <p:nvPr/>
        </p:nvSpPr>
        <p:spPr>
          <a:xfrm>
            <a:off x="395536" y="4665330"/>
            <a:ext cx="2520280" cy="707886"/>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Innovation-related  aspects </a:t>
            </a:r>
            <a:endParaRPr lang="en-US" sz="2000" dirty="0"/>
          </a:p>
        </p:txBody>
      </p:sp>
      <p:sp>
        <p:nvSpPr>
          <p:cNvPr id="12" name="TextBox 11"/>
          <p:cNvSpPr txBox="1"/>
          <p:nvPr/>
        </p:nvSpPr>
        <p:spPr>
          <a:xfrm>
            <a:off x="2914939" y="1228690"/>
            <a:ext cx="2520280" cy="400110"/>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Basic Argument</a:t>
            </a:r>
            <a:endParaRPr lang="en-US" sz="2000" dirty="0"/>
          </a:p>
        </p:txBody>
      </p:sp>
    </p:spTree>
    <p:extLst>
      <p:ext uri="{BB962C8B-B14F-4D97-AF65-F5344CB8AC3E}">
        <p14:creationId xmlns="" xmlns:p14="http://schemas.microsoft.com/office/powerpoint/2010/main" val="29430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 Commission: Trade-off between State Aid and SGEI</a:t>
            </a:r>
            <a:endParaRPr lang="en-US" dirty="0"/>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1342667029"/>
              </p:ext>
            </p:extLst>
          </p:nvPr>
        </p:nvGraphicFramePr>
        <p:xfrm>
          <a:off x="611188" y="1600200"/>
          <a:ext cx="7994649" cy="3931920"/>
        </p:xfrm>
        <a:graphic>
          <a:graphicData uri="http://schemas.openxmlformats.org/drawingml/2006/table">
            <a:tbl>
              <a:tblPr firstRow="1" bandRow="1">
                <a:tableStyleId>{5C22544A-7EE6-4342-B048-85BDC9FD1C3A}</a:tableStyleId>
              </a:tblPr>
              <a:tblGrid>
                <a:gridCol w="2664883"/>
                <a:gridCol w="2664883"/>
                <a:gridCol w="2664883"/>
              </a:tblGrid>
              <a:tr h="370840">
                <a:tc>
                  <a:txBody>
                    <a:bodyPr/>
                    <a:lstStyle/>
                    <a:p>
                      <a:endParaRPr lang="en-US" dirty="0"/>
                    </a:p>
                  </a:txBody>
                  <a:tcPr/>
                </a:tc>
                <a:tc>
                  <a:txBody>
                    <a:bodyPr/>
                    <a:lstStyle/>
                    <a:p>
                      <a:r>
                        <a:rPr lang="en-US" dirty="0" smtClean="0"/>
                        <a:t>State Aid</a:t>
                      </a:r>
                      <a:endParaRPr lang="en-US" dirty="0"/>
                    </a:p>
                  </a:txBody>
                  <a:tcPr/>
                </a:tc>
                <a:tc>
                  <a:txBody>
                    <a:bodyPr/>
                    <a:lstStyle/>
                    <a:p>
                      <a:r>
                        <a:rPr lang="en-US" dirty="0" smtClean="0"/>
                        <a:t>Services</a:t>
                      </a:r>
                      <a:r>
                        <a:rPr lang="en-US" baseline="0" dirty="0" smtClean="0"/>
                        <a:t> of General Economic Interest</a:t>
                      </a:r>
                      <a:endParaRPr lang="en-US" dirty="0"/>
                    </a:p>
                  </a:txBody>
                  <a:tcPr/>
                </a:tc>
              </a:tr>
              <a:tr h="370840">
                <a:tc>
                  <a:txBody>
                    <a:bodyPr/>
                    <a:lstStyle/>
                    <a:p>
                      <a:r>
                        <a:rPr lang="en-US" dirty="0" smtClean="0"/>
                        <a:t>Legal basis </a:t>
                      </a:r>
                      <a:endParaRPr lang="en-US" dirty="0"/>
                    </a:p>
                  </a:txBody>
                  <a:tcPr/>
                </a:tc>
                <a:tc>
                  <a:txBody>
                    <a:bodyPr/>
                    <a:lstStyle/>
                    <a:p>
                      <a:r>
                        <a:rPr lang="en-US" dirty="0" smtClean="0"/>
                        <a:t>Articles 87, 88 and 89</a:t>
                      </a:r>
                    </a:p>
                    <a:p>
                      <a:r>
                        <a:rPr lang="en-US" dirty="0" smtClean="0"/>
                        <a:t>of the EC Treaty</a:t>
                      </a:r>
                      <a:endParaRPr lang="en-US" dirty="0"/>
                    </a:p>
                  </a:txBody>
                  <a:tcPr/>
                </a:tc>
                <a:tc>
                  <a:txBody>
                    <a:bodyPr/>
                    <a:lstStyle/>
                    <a:p>
                      <a:r>
                        <a:rPr lang="en-US" dirty="0" smtClean="0"/>
                        <a:t>IP/05/937 (“</a:t>
                      </a:r>
                      <a:r>
                        <a:rPr lang="en-US" dirty="0" err="1" smtClean="0"/>
                        <a:t>Monti</a:t>
                      </a:r>
                      <a:r>
                        <a:rPr lang="en-US" dirty="0" smtClean="0"/>
                        <a:t>-</a:t>
                      </a:r>
                      <a:r>
                        <a:rPr lang="en-US" dirty="0" err="1" smtClean="0"/>
                        <a:t>Kroes</a:t>
                      </a:r>
                      <a:r>
                        <a:rPr lang="en-US" dirty="0" smtClean="0"/>
                        <a:t>-Package”)</a:t>
                      </a:r>
                      <a:endParaRPr lang="en-US" dirty="0"/>
                    </a:p>
                  </a:txBody>
                  <a:tcPr/>
                </a:tc>
              </a:tr>
              <a:tr h="370840">
                <a:tc>
                  <a:txBody>
                    <a:bodyPr/>
                    <a:lstStyle/>
                    <a:p>
                      <a:r>
                        <a:rPr lang="en-US" dirty="0" smtClean="0"/>
                        <a:t>Economic justification</a:t>
                      </a:r>
                      <a:endParaRPr lang="en-US" dirty="0"/>
                    </a:p>
                  </a:txBody>
                  <a:tcPr/>
                </a:tc>
                <a:tc>
                  <a:txBody>
                    <a:bodyPr/>
                    <a:lstStyle/>
                    <a:p>
                      <a:r>
                        <a:rPr lang="en-US" dirty="0" smtClean="0"/>
                        <a:t>Competition-related</a:t>
                      </a:r>
                      <a:r>
                        <a:rPr lang="en-US" baseline="0" dirty="0" smtClean="0"/>
                        <a:t> aspects</a:t>
                      </a:r>
                      <a:endParaRPr lang="en-US" dirty="0"/>
                    </a:p>
                  </a:txBody>
                  <a:tcPr/>
                </a:tc>
                <a:tc>
                  <a:txBody>
                    <a:bodyPr/>
                    <a:lstStyle/>
                    <a:p>
                      <a:r>
                        <a:rPr lang="en-US" dirty="0" smtClean="0"/>
                        <a:t>Public goods</a:t>
                      </a:r>
                      <a:r>
                        <a:rPr lang="en-US" baseline="0" dirty="0" smtClean="0"/>
                        <a:t> related aspects</a:t>
                      </a:r>
                      <a:endParaRPr lang="en-US" dirty="0"/>
                    </a:p>
                  </a:txBody>
                  <a:tcPr/>
                </a:tc>
              </a:tr>
              <a:tr h="370840">
                <a:tc>
                  <a:txBody>
                    <a:bodyPr/>
                    <a:lstStyle/>
                    <a:p>
                      <a:r>
                        <a:rPr lang="en-US" dirty="0" smtClean="0"/>
                        <a:t>History of EU broadband</a:t>
                      </a:r>
                      <a:r>
                        <a:rPr lang="en-US" baseline="0" dirty="0" smtClean="0"/>
                        <a:t> policy</a:t>
                      </a:r>
                      <a:endParaRPr lang="en-US" dirty="0"/>
                    </a:p>
                  </a:txBody>
                  <a:tcPr/>
                </a:tc>
                <a:tc gridSpan="2">
                  <a:txBody>
                    <a:bodyPr/>
                    <a:lstStyle/>
                    <a:p>
                      <a:pPr marL="285750" indent="-285750">
                        <a:buFontTx/>
                        <a:buChar char="-"/>
                      </a:pPr>
                      <a:r>
                        <a:rPr lang="en-US" dirty="0" smtClean="0"/>
                        <a:t>2003 – 2009: Case-by-Case</a:t>
                      </a:r>
                      <a:r>
                        <a:rPr lang="en-US" baseline="0" dirty="0" smtClean="0"/>
                        <a:t> evaluation  </a:t>
                      </a:r>
                    </a:p>
                    <a:p>
                      <a:pPr marL="0" indent="0">
                        <a:buFontTx/>
                        <a:buNone/>
                      </a:pPr>
                      <a:r>
                        <a:rPr lang="en-US" baseline="0" dirty="0" smtClean="0"/>
                        <a:t>    (47 decisions on NGN networks)</a:t>
                      </a:r>
                      <a:endParaRPr lang="en-US" dirty="0" smtClean="0"/>
                    </a:p>
                    <a:p>
                      <a:pPr marL="285750" indent="-285750">
                        <a:buFontTx/>
                        <a:buChar char="-"/>
                      </a:pPr>
                      <a:r>
                        <a:rPr lang="en-US" dirty="0" smtClean="0"/>
                        <a:t>2009 – 2011: Community</a:t>
                      </a:r>
                      <a:r>
                        <a:rPr lang="en-US" baseline="0" dirty="0" smtClean="0"/>
                        <a:t> Guidelines for the Application of State Aid Rules to Broadband </a:t>
                      </a:r>
                    </a:p>
                    <a:p>
                      <a:pPr marL="0" indent="0">
                        <a:buFontTx/>
                        <a:buNone/>
                      </a:pPr>
                      <a:r>
                        <a:rPr lang="en-US" baseline="0" dirty="0" smtClean="0"/>
                        <a:t>    (44 decisions on NGN networks)</a:t>
                      </a:r>
                    </a:p>
                    <a:p>
                      <a:pPr marL="285750" indent="-285750">
                        <a:buFontTx/>
                        <a:buChar char="-"/>
                      </a:pPr>
                      <a:r>
                        <a:rPr lang="en-US" baseline="0" dirty="0" smtClean="0"/>
                        <a:t>Dec 2011: New rules on SGEI (Framework, decision and de-</a:t>
                      </a:r>
                      <a:r>
                        <a:rPr lang="en-US" baseline="0" dirty="0" err="1" smtClean="0"/>
                        <a:t>minimis</a:t>
                      </a:r>
                      <a:r>
                        <a:rPr lang="en-US" baseline="0" dirty="0" smtClean="0"/>
                        <a:t> regulation)</a:t>
                      </a:r>
                      <a:endParaRPr lang="en-US" dirty="0"/>
                    </a:p>
                  </a:txBody>
                  <a:tcPr/>
                </a:tc>
                <a:tc hMerge="1">
                  <a:txBody>
                    <a:bodyPr/>
                    <a:lstStyle/>
                    <a:p>
                      <a:endParaRPr lang="en-US" dirty="0"/>
                    </a:p>
                  </a:txBody>
                  <a:tcPr/>
                </a:tc>
              </a:tr>
            </a:tbl>
          </a:graphicData>
        </a:graphic>
      </p:graphicFrame>
      <p:sp>
        <p:nvSpPr>
          <p:cNvPr id="8" name="Date Placeholder 7"/>
          <p:cNvSpPr>
            <a:spLocks noGrp="1"/>
          </p:cNvSpPr>
          <p:nvPr>
            <p:ph type="dt" sz="half" idx="12"/>
          </p:nvPr>
        </p:nvSpPr>
        <p:spPr/>
        <p:txBody>
          <a:bodyPr/>
          <a:lstStyle/>
          <a:p>
            <a:pPr>
              <a:defRPr/>
            </a:pPr>
            <a:fld id="{395CAA0E-C0A8-4B8C-8F24-134D45FAE9AA}" type="datetime1">
              <a:rPr lang="en-US" smtClean="0"/>
              <a:pPr>
                <a:defRPr/>
              </a:pPr>
              <a:t>2/7/2012</a:t>
            </a:fld>
            <a:endParaRPr lang="nl-NL"/>
          </a:p>
        </p:txBody>
      </p:sp>
      <p:sp>
        <p:nvSpPr>
          <p:cNvPr id="9" name="Slide Number Placeholder 8"/>
          <p:cNvSpPr>
            <a:spLocks noGrp="1"/>
          </p:cNvSpPr>
          <p:nvPr>
            <p:ph type="sldNum" sz="quarter" idx="11"/>
          </p:nvPr>
        </p:nvSpPr>
        <p:spPr/>
        <p:txBody>
          <a:bodyPr/>
          <a:lstStyle/>
          <a:p>
            <a:pPr>
              <a:defRPr/>
            </a:pPr>
            <a:r>
              <a:rPr lang="nl-NL" smtClean="0"/>
              <a:t>PAGE </a:t>
            </a:r>
            <a:fld id="{31980AC9-656D-4E09-9966-AA8B55BB2223}" type="slidenum">
              <a:rPr lang="nl-NL" smtClean="0"/>
              <a:pPr>
                <a:defRPr/>
              </a:pPr>
              <a:t>10</a:t>
            </a:fld>
            <a:endParaRPr lang="nl-NL"/>
          </a:p>
        </p:txBody>
      </p:sp>
      <p:sp>
        <p:nvSpPr>
          <p:cNvPr id="10" name="TextBox 9"/>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2" name="TextBox 11"/>
          <p:cNvSpPr txBox="1"/>
          <p:nvPr/>
        </p:nvSpPr>
        <p:spPr>
          <a:xfrm>
            <a:off x="539552" y="5661248"/>
            <a:ext cx="8208912" cy="646331"/>
          </a:xfrm>
          <a:prstGeom prst="rect">
            <a:avLst/>
          </a:prstGeom>
          <a:noFill/>
        </p:spPr>
        <p:txBody>
          <a:bodyPr wrap="square" rtlCol="0">
            <a:spAutoFit/>
          </a:bodyPr>
          <a:lstStyle/>
          <a:p>
            <a:r>
              <a:rPr lang="en-US" dirty="0" smtClean="0"/>
              <a:t>Further reading: Sadowski, et al. (2009) Providing Incentives for Private Investment, </a:t>
            </a:r>
            <a:r>
              <a:rPr lang="en-US" u="sng" dirty="0" smtClean="0"/>
              <a:t>Telecommunications Policy</a:t>
            </a:r>
            <a:r>
              <a:rPr lang="en-US" dirty="0" smtClean="0"/>
              <a:t>, 33, pp. 582-595 </a:t>
            </a:r>
            <a:endParaRPr lang="en-US" dirty="0"/>
          </a:p>
        </p:txBody>
      </p:sp>
      <p:sp>
        <p:nvSpPr>
          <p:cNvPr id="13" name="TextBox 12"/>
          <p:cNvSpPr txBox="1"/>
          <p:nvPr/>
        </p:nvSpPr>
        <p:spPr>
          <a:xfrm>
            <a:off x="-36512" y="6381328"/>
            <a:ext cx="2952328" cy="461665"/>
          </a:xfrm>
          <a:prstGeom prst="rect">
            <a:avLst/>
          </a:prstGeom>
          <a:noFill/>
        </p:spPr>
        <p:txBody>
          <a:bodyPr wrap="square" rtlCol="0">
            <a:spAutoFit/>
          </a:bodyPr>
          <a:lstStyle/>
          <a:p>
            <a:r>
              <a:rPr lang="en-US" sz="1200" dirty="0" smtClean="0">
                <a:solidFill>
                  <a:schemeClr val="tx2"/>
                </a:solidFill>
              </a:rPr>
              <a:t>Technological Change in </a:t>
            </a:r>
          </a:p>
          <a:p>
            <a:r>
              <a:rPr lang="en-US" sz="1200" dirty="0" smtClean="0">
                <a:solidFill>
                  <a:schemeClr val="tx2"/>
                </a:solidFill>
              </a:rPr>
              <a:t>Broadband in Europe</a:t>
            </a:r>
            <a:endParaRPr lang="en-US" sz="1200" dirty="0">
              <a:solidFill>
                <a:schemeClr val="tx2"/>
              </a:solidFill>
            </a:endParaRPr>
          </a:p>
        </p:txBody>
      </p:sp>
    </p:spTree>
    <p:extLst>
      <p:ext uri="{BB962C8B-B14F-4D97-AF65-F5344CB8AC3E}">
        <p14:creationId xmlns="" xmlns:p14="http://schemas.microsoft.com/office/powerpoint/2010/main" val="5319732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next generation access (NGA) networks</a:t>
            </a:r>
            <a:endParaRPr lang="en-US" dirty="0"/>
          </a:p>
        </p:txBody>
      </p:sp>
      <p:sp>
        <p:nvSpPr>
          <p:cNvPr id="3" name="Content Placeholder 2"/>
          <p:cNvSpPr>
            <a:spLocks noGrp="1"/>
          </p:cNvSpPr>
          <p:nvPr>
            <p:ph idx="1"/>
          </p:nvPr>
        </p:nvSpPr>
        <p:spPr/>
        <p:txBody>
          <a:bodyPr/>
          <a:lstStyle/>
          <a:p>
            <a:r>
              <a:rPr lang="en-US" dirty="0" smtClean="0"/>
              <a:t>Definition of next generation access (NGA) networks:</a:t>
            </a:r>
          </a:p>
          <a:p>
            <a:pPr lvl="1"/>
            <a:r>
              <a:rPr lang="en-US" b="0" dirty="0" smtClean="0"/>
              <a:t>“Access </a:t>
            </a:r>
            <a:r>
              <a:rPr lang="en-US" b="0" dirty="0"/>
              <a:t>networks which consist wholly or in part of </a:t>
            </a:r>
            <a:r>
              <a:rPr lang="en-US" b="0" u="sng" dirty="0" smtClean="0"/>
              <a:t>optical elements </a:t>
            </a:r>
            <a:r>
              <a:rPr lang="en-US" b="0" dirty="0"/>
              <a:t>and which are capable of delivering broadband access </a:t>
            </a:r>
            <a:r>
              <a:rPr lang="en-US" b="0" u="sng" dirty="0"/>
              <a:t>services </a:t>
            </a:r>
            <a:r>
              <a:rPr lang="en-US" b="0" u="sng" dirty="0" smtClean="0"/>
              <a:t>with enhanced </a:t>
            </a:r>
            <a:r>
              <a:rPr lang="en-US" b="0" u="sng" dirty="0"/>
              <a:t>characteristics </a:t>
            </a:r>
            <a:r>
              <a:rPr lang="en-US" b="0" dirty="0"/>
              <a:t>(such as higher throughput) as compared </a:t>
            </a:r>
            <a:r>
              <a:rPr lang="en-US" b="0" u="sng" dirty="0"/>
              <a:t>to </a:t>
            </a:r>
            <a:r>
              <a:rPr lang="en-US" b="0" u="sng" dirty="0" smtClean="0"/>
              <a:t>those provided </a:t>
            </a:r>
            <a:r>
              <a:rPr lang="en-US" b="0" u="sng" dirty="0"/>
              <a:t>over existing copper networks</a:t>
            </a:r>
            <a:r>
              <a:rPr lang="en-US" b="0" dirty="0" smtClean="0"/>
              <a:t>.”</a:t>
            </a:r>
          </a:p>
          <a:p>
            <a:pPr lvl="2"/>
            <a:r>
              <a:rPr lang="en-US" sz="1800" b="0" dirty="0" smtClean="0"/>
              <a:t>Product markets: fiber networks, cable modem and </a:t>
            </a:r>
            <a:r>
              <a:rPr lang="en-US" sz="1800" b="0" dirty="0" err="1" smtClean="0"/>
              <a:t>xDSL</a:t>
            </a:r>
            <a:r>
              <a:rPr lang="en-US" sz="1800" b="0" dirty="0" smtClean="0"/>
              <a:t> networks</a:t>
            </a:r>
          </a:p>
          <a:p>
            <a:pPr lvl="2"/>
            <a:r>
              <a:rPr lang="en-US" sz="1800" b="0" dirty="0" smtClean="0"/>
              <a:t>Geographic markets: black, grey and white areas</a:t>
            </a:r>
          </a:p>
          <a:p>
            <a:pPr lvl="1"/>
            <a:r>
              <a:rPr lang="en-US" b="0" dirty="0" smtClean="0"/>
              <a:t>Interesting: </a:t>
            </a:r>
          </a:p>
          <a:p>
            <a:pPr lvl="2"/>
            <a:r>
              <a:rPr lang="en-US" sz="2000" b="0" dirty="0" smtClean="0"/>
              <a:t>Define dynamic “inefficiencies” in the NGA markets</a:t>
            </a:r>
          </a:p>
          <a:p>
            <a:pPr lvl="2"/>
            <a:r>
              <a:rPr lang="en-US" sz="2000" b="0" dirty="0" smtClean="0"/>
              <a:t>Short in opting for experiments with NGA networks</a:t>
            </a:r>
          </a:p>
        </p:txBody>
      </p:sp>
      <p:sp>
        <p:nvSpPr>
          <p:cNvPr id="5" name="Date Placeholder 4"/>
          <p:cNvSpPr>
            <a:spLocks noGrp="1"/>
          </p:cNvSpPr>
          <p:nvPr>
            <p:ph type="dt" sz="half" idx="12"/>
          </p:nvPr>
        </p:nvSpPr>
        <p:spPr/>
        <p:txBody>
          <a:bodyPr/>
          <a:lstStyle/>
          <a:p>
            <a:pPr>
              <a:defRPr/>
            </a:pPr>
            <a:fld id="{AE22A6EB-ABF6-4475-882B-3BDF472A8782}" type="datetime1">
              <a:rPr lang="en-US" smtClean="0"/>
              <a:pPr>
                <a:defRPr/>
              </a:pPr>
              <a:t>2/7/2012</a:t>
            </a:fld>
            <a:endParaRPr lang="nl-NL"/>
          </a:p>
        </p:txBody>
      </p:sp>
      <p:sp>
        <p:nvSpPr>
          <p:cNvPr id="6" name="Slide Number Placeholder 5"/>
          <p:cNvSpPr>
            <a:spLocks noGrp="1"/>
          </p:cNvSpPr>
          <p:nvPr>
            <p:ph type="sldNum" sz="quarter" idx="11"/>
          </p:nvPr>
        </p:nvSpPr>
        <p:spPr/>
        <p:txBody>
          <a:bodyPr/>
          <a:lstStyle/>
          <a:p>
            <a:pPr>
              <a:defRPr/>
            </a:pPr>
            <a:r>
              <a:rPr lang="nl-NL" smtClean="0"/>
              <a:t>PAGE </a:t>
            </a:r>
            <a:fld id="{31980AC9-656D-4E09-9966-AA8B55BB2223}" type="slidenum">
              <a:rPr lang="nl-NL" smtClean="0"/>
              <a:pPr>
                <a:defRPr/>
              </a:pPr>
              <a:t>11</a:t>
            </a:fld>
            <a:endParaRPr lang="nl-NL"/>
          </a:p>
        </p:txBody>
      </p:sp>
      <p:sp>
        <p:nvSpPr>
          <p:cNvPr id="7" name="TextBox 6"/>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9" name="TextBox 8"/>
          <p:cNvSpPr txBox="1"/>
          <p:nvPr/>
        </p:nvSpPr>
        <p:spPr>
          <a:xfrm>
            <a:off x="543837" y="5517232"/>
            <a:ext cx="7992888" cy="584775"/>
          </a:xfrm>
          <a:prstGeom prst="rect">
            <a:avLst/>
          </a:prstGeom>
          <a:noFill/>
        </p:spPr>
        <p:txBody>
          <a:bodyPr wrap="square" rtlCol="0">
            <a:spAutoFit/>
          </a:bodyPr>
          <a:lstStyle/>
          <a:p>
            <a:r>
              <a:rPr lang="en-US" sz="1600" dirty="0" smtClean="0"/>
              <a:t>CEU: (2009) Community </a:t>
            </a:r>
            <a:r>
              <a:rPr lang="en-US" sz="1600" dirty="0"/>
              <a:t>Guidelines for the Application of State Aid Rules in Relation to Rapid Deployment of Broadband Networks (Final Document) 17 September </a:t>
            </a:r>
            <a:r>
              <a:rPr lang="en-US" sz="1600" dirty="0" smtClean="0"/>
              <a:t>2009.</a:t>
            </a:r>
            <a:endParaRPr lang="en-US" sz="1600" dirty="0"/>
          </a:p>
        </p:txBody>
      </p:sp>
      <p:sp>
        <p:nvSpPr>
          <p:cNvPr id="10" name="TextBox 9"/>
          <p:cNvSpPr txBox="1"/>
          <p:nvPr/>
        </p:nvSpPr>
        <p:spPr>
          <a:xfrm>
            <a:off x="-36512" y="6381328"/>
            <a:ext cx="2952328" cy="461665"/>
          </a:xfrm>
          <a:prstGeom prst="rect">
            <a:avLst/>
          </a:prstGeom>
          <a:noFill/>
        </p:spPr>
        <p:txBody>
          <a:bodyPr wrap="square" rtlCol="0">
            <a:spAutoFit/>
          </a:bodyPr>
          <a:lstStyle/>
          <a:p>
            <a:r>
              <a:rPr lang="en-US" sz="1200" dirty="0" smtClean="0">
                <a:solidFill>
                  <a:schemeClr val="tx2"/>
                </a:solidFill>
              </a:rPr>
              <a:t>Technological Change in </a:t>
            </a:r>
          </a:p>
          <a:p>
            <a:r>
              <a:rPr lang="en-US" sz="1200" dirty="0" smtClean="0">
                <a:solidFill>
                  <a:schemeClr val="tx2"/>
                </a:solidFill>
              </a:rPr>
              <a:t>Broadband in Europe</a:t>
            </a:r>
            <a:endParaRPr lang="en-US" sz="1200" dirty="0">
              <a:solidFill>
                <a:schemeClr val="tx2"/>
              </a:solidFill>
            </a:endParaRPr>
          </a:p>
        </p:txBody>
      </p:sp>
    </p:spTree>
    <p:extLst>
      <p:ext uri="{BB962C8B-B14F-4D97-AF65-F5344CB8AC3E}">
        <p14:creationId xmlns="" xmlns:p14="http://schemas.microsoft.com/office/powerpoint/2010/main" val="18422081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Technological Change: </a:t>
            </a:r>
            <a:br>
              <a:rPr lang="en-US" dirty="0" smtClean="0"/>
            </a:br>
            <a:r>
              <a:rPr lang="en-US" dirty="0" smtClean="0"/>
              <a:t>Fiber Technologies and New Services</a:t>
            </a:r>
          </a:p>
        </p:txBody>
      </p:sp>
      <p:cxnSp>
        <p:nvCxnSpPr>
          <p:cNvPr id="6" name="Straight Arrow Connector 5"/>
          <p:cNvCxnSpPr/>
          <p:nvPr/>
        </p:nvCxnSpPr>
        <p:spPr>
          <a:xfrm rot="5400000" flipH="1" flipV="1">
            <a:off x="-1280249" y="3816944"/>
            <a:ext cx="4430713" cy="1588"/>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928688" y="6000750"/>
            <a:ext cx="664368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5400000" flipH="1" flipV="1">
            <a:off x="3821906" y="4107657"/>
            <a:ext cx="3786187"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flipV="1">
            <a:off x="1821656" y="4107657"/>
            <a:ext cx="3786187"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12295" name="TextBox 18"/>
          <p:cNvSpPr txBox="1">
            <a:spLocks noChangeArrowheads="1"/>
          </p:cNvSpPr>
          <p:nvPr/>
        </p:nvSpPr>
        <p:spPr bwMode="auto">
          <a:xfrm>
            <a:off x="3357563" y="5643563"/>
            <a:ext cx="1428750" cy="276225"/>
          </a:xfrm>
          <a:prstGeom prst="rect">
            <a:avLst/>
          </a:prstGeom>
          <a:noFill/>
          <a:ln w="9525">
            <a:noFill/>
            <a:miter lim="800000"/>
            <a:headEnd/>
            <a:tailEnd/>
          </a:ln>
        </p:spPr>
        <p:txBody>
          <a:bodyPr>
            <a:spAutoFit/>
          </a:bodyPr>
          <a:lstStyle/>
          <a:p>
            <a:r>
              <a:rPr lang="en-US" sz="1200" b="1"/>
              <a:t>10 Mbit/s</a:t>
            </a:r>
          </a:p>
        </p:txBody>
      </p:sp>
      <p:sp>
        <p:nvSpPr>
          <p:cNvPr id="12296" name="TextBox 19"/>
          <p:cNvSpPr txBox="1">
            <a:spLocks noChangeArrowheads="1"/>
          </p:cNvSpPr>
          <p:nvPr/>
        </p:nvSpPr>
        <p:spPr bwMode="auto">
          <a:xfrm>
            <a:off x="5143500" y="5643563"/>
            <a:ext cx="1428750" cy="276225"/>
          </a:xfrm>
          <a:prstGeom prst="rect">
            <a:avLst/>
          </a:prstGeom>
          <a:noFill/>
          <a:ln w="9525">
            <a:noFill/>
            <a:miter lim="800000"/>
            <a:headEnd/>
            <a:tailEnd/>
          </a:ln>
        </p:spPr>
        <p:txBody>
          <a:bodyPr>
            <a:spAutoFit/>
          </a:bodyPr>
          <a:lstStyle/>
          <a:p>
            <a:r>
              <a:rPr lang="en-US" sz="1200" b="1" dirty="0"/>
              <a:t>100 </a:t>
            </a:r>
            <a:r>
              <a:rPr lang="en-US" sz="1200" b="1" dirty="0" err="1"/>
              <a:t>Mbit</a:t>
            </a:r>
            <a:r>
              <a:rPr lang="en-US" sz="1200" b="1" dirty="0"/>
              <a:t>/s</a:t>
            </a:r>
          </a:p>
        </p:txBody>
      </p:sp>
      <p:sp>
        <p:nvSpPr>
          <p:cNvPr id="12298" name="TextBox 21"/>
          <p:cNvSpPr txBox="1">
            <a:spLocks noChangeArrowheads="1"/>
          </p:cNvSpPr>
          <p:nvPr/>
        </p:nvSpPr>
        <p:spPr bwMode="auto">
          <a:xfrm>
            <a:off x="6786563" y="5643563"/>
            <a:ext cx="1428750" cy="276225"/>
          </a:xfrm>
          <a:prstGeom prst="rect">
            <a:avLst/>
          </a:prstGeom>
          <a:noFill/>
          <a:ln w="9525">
            <a:noFill/>
            <a:miter lim="800000"/>
            <a:headEnd/>
            <a:tailEnd/>
          </a:ln>
        </p:spPr>
        <p:txBody>
          <a:bodyPr>
            <a:spAutoFit/>
          </a:bodyPr>
          <a:lstStyle/>
          <a:p>
            <a:r>
              <a:rPr lang="en-US" sz="1200" b="1" dirty="0" smtClean="0"/>
              <a:t>1 </a:t>
            </a:r>
            <a:r>
              <a:rPr lang="en-US" sz="1200" b="1" dirty="0" err="1"/>
              <a:t>Gbit</a:t>
            </a:r>
            <a:r>
              <a:rPr lang="en-US" sz="1200" b="1" dirty="0"/>
              <a:t>/s</a:t>
            </a:r>
          </a:p>
        </p:txBody>
      </p:sp>
      <p:sp>
        <p:nvSpPr>
          <p:cNvPr id="23" name="Right Arrow 22"/>
          <p:cNvSpPr/>
          <p:nvPr/>
        </p:nvSpPr>
        <p:spPr>
          <a:xfrm>
            <a:off x="944786" y="2339517"/>
            <a:ext cx="4735920" cy="513420"/>
          </a:xfrm>
          <a:prstGeom prst="rightArrow">
            <a:avLst/>
          </a:prstGeom>
          <a:gradFill flip="none" rotWithShape="0">
            <a:gsLst>
              <a:gs pos="0">
                <a:schemeClr val="dk1">
                  <a:shade val="51000"/>
                  <a:satMod val="130000"/>
                </a:schemeClr>
              </a:gs>
              <a:gs pos="80000">
                <a:schemeClr val="dk1">
                  <a:shade val="93000"/>
                  <a:satMod val="130000"/>
                </a:schemeClr>
              </a:gs>
              <a:gs pos="100000">
                <a:schemeClr val="dk1">
                  <a:shade val="94000"/>
                  <a:satMod val="135000"/>
                </a:schemeClr>
              </a:gs>
            </a:gsLst>
            <a:lin ang="16200000" scaled="0"/>
            <a:tileRect/>
          </a:gradFill>
        </p:spPr>
        <p:style>
          <a:lnRef idx="1">
            <a:schemeClr val="dk1"/>
          </a:lnRef>
          <a:fillRef idx="3">
            <a:schemeClr val="dk1"/>
          </a:fillRef>
          <a:effectRef idx="2">
            <a:schemeClr val="dk1"/>
          </a:effectRef>
          <a:fontRef idx="minor">
            <a:schemeClr val="lt1"/>
          </a:fontRef>
        </p:style>
        <p:txBody>
          <a:bodyPr anchor="ctr"/>
          <a:lstStyle/>
          <a:p>
            <a:pPr algn="ctr">
              <a:defRPr/>
            </a:pPr>
            <a:endParaRPr lang="nl-NL"/>
          </a:p>
        </p:txBody>
      </p:sp>
      <p:sp>
        <p:nvSpPr>
          <p:cNvPr id="12300" name="TextBox 24"/>
          <p:cNvSpPr txBox="1">
            <a:spLocks noChangeArrowheads="1"/>
          </p:cNvSpPr>
          <p:nvPr/>
        </p:nvSpPr>
        <p:spPr bwMode="auto">
          <a:xfrm>
            <a:off x="426363" y="2714625"/>
            <a:ext cx="430887" cy="642938"/>
          </a:xfrm>
          <a:prstGeom prst="rect">
            <a:avLst/>
          </a:prstGeom>
          <a:noFill/>
          <a:ln w="9525">
            <a:noFill/>
            <a:miter lim="800000"/>
            <a:headEnd/>
            <a:tailEnd/>
          </a:ln>
        </p:spPr>
        <p:txBody>
          <a:bodyPr vert="eaVert">
            <a:spAutoFit/>
          </a:bodyPr>
          <a:lstStyle/>
          <a:p>
            <a:r>
              <a:rPr lang="nl-NL" sz="1600" b="1" dirty="0" smtClean="0"/>
              <a:t>FttH</a:t>
            </a:r>
            <a:endParaRPr lang="nl-NL" sz="1600" b="1" dirty="0"/>
          </a:p>
        </p:txBody>
      </p:sp>
      <p:sp>
        <p:nvSpPr>
          <p:cNvPr id="12305" name="TextBox 29"/>
          <p:cNvSpPr txBox="1">
            <a:spLocks noChangeArrowheads="1"/>
          </p:cNvSpPr>
          <p:nvPr/>
        </p:nvSpPr>
        <p:spPr bwMode="auto">
          <a:xfrm>
            <a:off x="428625" y="3500443"/>
            <a:ext cx="430213" cy="642937"/>
          </a:xfrm>
          <a:prstGeom prst="rect">
            <a:avLst/>
          </a:prstGeom>
          <a:noFill/>
          <a:ln w="9525">
            <a:noFill/>
            <a:miter lim="800000"/>
            <a:headEnd/>
            <a:tailEnd/>
          </a:ln>
        </p:spPr>
        <p:txBody>
          <a:bodyPr vert="eaVert">
            <a:spAutoFit/>
          </a:bodyPr>
          <a:lstStyle/>
          <a:p>
            <a:r>
              <a:rPr lang="nl-NL" sz="1600" b="1" dirty="0"/>
              <a:t>HTC</a:t>
            </a:r>
          </a:p>
        </p:txBody>
      </p:sp>
      <p:sp>
        <p:nvSpPr>
          <p:cNvPr id="34" name="Right Arrow 33"/>
          <p:cNvSpPr/>
          <p:nvPr/>
        </p:nvSpPr>
        <p:spPr>
          <a:xfrm>
            <a:off x="970860" y="4395800"/>
            <a:ext cx="432788" cy="29238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nl-NL"/>
          </a:p>
        </p:txBody>
      </p:sp>
      <p:sp>
        <p:nvSpPr>
          <p:cNvPr id="12312" name="TextBox 37"/>
          <p:cNvSpPr txBox="1">
            <a:spLocks noChangeArrowheads="1"/>
          </p:cNvSpPr>
          <p:nvPr/>
        </p:nvSpPr>
        <p:spPr bwMode="auto">
          <a:xfrm>
            <a:off x="428625" y="4357688"/>
            <a:ext cx="430213" cy="642937"/>
          </a:xfrm>
          <a:prstGeom prst="rect">
            <a:avLst/>
          </a:prstGeom>
          <a:noFill/>
          <a:ln w="9525">
            <a:noFill/>
            <a:miter lim="800000"/>
            <a:headEnd/>
            <a:tailEnd/>
          </a:ln>
        </p:spPr>
        <p:txBody>
          <a:bodyPr vert="eaVert">
            <a:spAutoFit/>
          </a:bodyPr>
          <a:lstStyle/>
          <a:p>
            <a:r>
              <a:rPr lang="nl-NL" sz="1600" b="1" dirty="0"/>
              <a:t>ADSL</a:t>
            </a:r>
          </a:p>
        </p:txBody>
      </p:sp>
      <p:sp>
        <p:nvSpPr>
          <p:cNvPr id="12322" name="TextBox 11"/>
          <p:cNvSpPr txBox="1">
            <a:spLocks noChangeArrowheads="1"/>
          </p:cNvSpPr>
          <p:nvPr/>
        </p:nvSpPr>
        <p:spPr bwMode="auto">
          <a:xfrm>
            <a:off x="755576" y="6105103"/>
            <a:ext cx="3357562" cy="276225"/>
          </a:xfrm>
          <a:prstGeom prst="rect">
            <a:avLst/>
          </a:prstGeom>
          <a:noFill/>
          <a:ln w="9525">
            <a:noFill/>
            <a:miter lim="800000"/>
            <a:headEnd/>
            <a:tailEnd/>
          </a:ln>
        </p:spPr>
        <p:txBody>
          <a:bodyPr>
            <a:spAutoFit/>
          </a:bodyPr>
          <a:lstStyle/>
          <a:p>
            <a:pPr algn="ctr"/>
            <a:r>
              <a:rPr lang="nl-NL" sz="1200" dirty="0"/>
              <a:t>(Source: </a:t>
            </a:r>
            <a:r>
              <a:rPr lang="nl-NL" sz="1200" dirty="0" err="1"/>
              <a:t>Own</a:t>
            </a:r>
            <a:r>
              <a:rPr lang="nl-NL" sz="1200" dirty="0"/>
              <a:t> </a:t>
            </a:r>
            <a:r>
              <a:rPr lang="nl-NL" sz="1200" dirty="0" err="1" smtClean="0"/>
              <a:t>Investigation</a:t>
            </a:r>
            <a:r>
              <a:rPr lang="nl-NL" sz="1200" dirty="0" smtClean="0"/>
              <a:t>, 2011)</a:t>
            </a:r>
            <a:endParaRPr lang="en-US" sz="1200" b="1" dirty="0"/>
          </a:p>
        </p:txBody>
      </p:sp>
      <p:sp>
        <p:nvSpPr>
          <p:cNvPr id="35" name="Right Arrow 34"/>
          <p:cNvSpPr/>
          <p:nvPr/>
        </p:nvSpPr>
        <p:spPr>
          <a:xfrm>
            <a:off x="928692" y="5229200"/>
            <a:ext cx="546964" cy="411527"/>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nl-NL"/>
          </a:p>
        </p:txBody>
      </p:sp>
      <p:sp>
        <p:nvSpPr>
          <p:cNvPr id="36" name="TextBox 37"/>
          <p:cNvSpPr txBox="1">
            <a:spLocks noChangeArrowheads="1"/>
          </p:cNvSpPr>
          <p:nvPr/>
        </p:nvSpPr>
        <p:spPr bwMode="auto">
          <a:xfrm>
            <a:off x="427922" y="5072079"/>
            <a:ext cx="430887" cy="785813"/>
          </a:xfrm>
          <a:prstGeom prst="rect">
            <a:avLst/>
          </a:prstGeom>
          <a:noFill/>
          <a:ln w="9525">
            <a:noFill/>
            <a:miter lim="800000"/>
            <a:headEnd/>
            <a:tailEnd/>
          </a:ln>
        </p:spPr>
        <p:txBody>
          <a:bodyPr vert="eaVert" wrap="square">
            <a:spAutoFit/>
          </a:bodyPr>
          <a:lstStyle/>
          <a:p>
            <a:r>
              <a:rPr lang="nl-NL" sz="1600" b="1" dirty="0" smtClean="0"/>
              <a:t>Mobile</a:t>
            </a:r>
            <a:endParaRPr lang="nl-NL" sz="1600" b="1" dirty="0"/>
          </a:p>
        </p:txBody>
      </p:sp>
      <p:sp>
        <p:nvSpPr>
          <p:cNvPr id="29" name="TextBox 19"/>
          <p:cNvSpPr txBox="1">
            <a:spLocks noChangeArrowheads="1"/>
          </p:cNvSpPr>
          <p:nvPr/>
        </p:nvSpPr>
        <p:spPr bwMode="auto">
          <a:xfrm>
            <a:off x="5519514" y="6249119"/>
            <a:ext cx="1428750" cy="276225"/>
          </a:xfrm>
          <a:prstGeom prst="rect">
            <a:avLst/>
          </a:prstGeom>
          <a:noFill/>
          <a:ln w="9525">
            <a:noFill/>
            <a:miter lim="800000"/>
            <a:headEnd/>
            <a:tailEnd/>
          </a:ln>
        </p:spPr>
        <p:txBody>
          <a:bodyPr>
            <a:spAutoFit/>
          </a:bodyPr>
          <a:lstStyle/>
          <a:p>
            <a:r>
              <a:rPr lang="en-US" sz="1200" b="1" dirty="0" smtClean="0"/>
              <a:t>Speed</a:t>
            </a:r>
            <a:endParaRPr lang="en-US" sz="1200" b="1" dirty="0"/>
          </a:p>
        </p:txBody>
      </p:sp>
      <p:sp>
        <p:nvSpPr>
          <p:cNvPr id="39" name="Right Arrow 30"/>
          <p:cNvSpPr/>
          <p:nvPr/>
        </p:nvSpPr>
        <p:spPr>
          <a:xfrm>
            <a:off x="921875" y="3500443"/>
            <a:ext cx="2792874" cy="427478"/>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nl-NL"/>
          </a:p>
        </p:txBody>
      </p:sp>
      <p:sp>
        <p:nvSpPr>
          <p:cNvPr id="46" name="Rechthoek 45"/>
          <p:cNvSpPr/>
          <p:nvPr/>
        </p:nvSpPr>
        <p:spPr>
          <a:xfrm>
            <a:off x="5146353" y="1340768"/>
            <a:ext cx="1585887" cy="4741515"/>
          </a:xfrm>
          <a:prstGeom prst="rect">
            <a:avLst/>
          </a:prstGeom>
          <a:solidFill>
            <a:schemeClr val="bg1">
              <a:alpha val="1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18"/>
          <p:cNvSpPr txBox="1">
            <a:spLocks noChangeArrowheads="1"/>
          </p:cNvSpPr>
          <p:nvPr/>
        </p:nvSpPr>
        <p:spPr bwMode="auto">
          <a:xfrm>
            <a:off x="5519514" y="1484784"/>
            <a:ext cx="1428750" cy="276225"/>
          </a:xfrm>
          <a:prstGeom prst="rect">
            <a:avLst/>
          </a:prstGeom>
          <a:noFill/>
          <a:ln w="9525">
            <a:noFill/>
            <a:miter lim="800000"/>
            <a:headEnd/>
            <a:tailEnd/>
          </a:ln>
        </p:spPr>
        <p:txBody>
          <a:bodyPr>
            <a:spAutoFit/>
          </a:bodyPr>
          <a:lstStyle/>
          <a:p>
            <a:r>
              <a:rPr lang="en-US" sz="1200" b="1" dirty="0" smtClean="0"/>
              <a:t>DSL Wall</a:t>
            </a:r>
            <a:endParaRPr lang="en-US" sz="1200" b="1" dirty="0"/>
          </a:p>
        </p:txBody>
      </p:sp>
      <p:cxnSp>
        <p:nvCxnSpPr>
          <p:cNvPr id="3" name="Rechte verbindingslijn met pijl 2"/>
          <p:cNvCxnSpPr/>
          <p:nvPr/>
        </p:nvCxnSpPr>
        <p:spPr>
          <a:xfrm>
            <a:off x="5652120" y="1484784"/>
            <a:ext cx="50217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 name="Tekstvak 3"/>
          <p:cNvSpPr txBox="1"/>
          <p:nvPr/>
        </p:nvSpPr>
        <p:spPr>
          <a:xfrm>
            <a:off x="1180779" y="2231286"/>
            <a:ext cx="1519013" cy="261610"/>
          </a:xfrm>
          <a:prstGeom prst="rect">
            <a:avLst/>
          </a:prstGeom>
          <a:noFill/>
        </p:spPr>
        <p:txBody>
          <a:bodyPr wrap="square" rtlCol="0">
            <a:spAutoFit/>
          </a:bodyPr>
          <a:lstStyle/>
          <a:p>
            <a:r>
              <a:rPr lang="en-US" sz="1100" dirty="0"/>
              <a:t>U</a:t>
            </a:r>
            <a:r>
              <a:rPr lang="en-US" sz="1100" dirty="0" smtClean="0"/>
              <a:t>pload</a:t>
            </a:r>
            <a:endParaRPr lang="en-US" dirty="0"/>
          </a:p>
        </p:txBody>
      </p:sp>
      <p:sp>
        <p:nvSpPr>
          <p:cNvPr id="50" name="Right Arrow 22"/>
          <p:cNvSpPr/>
          <p:nvPr/>
        </p:nvSpPr>
        <p:spPr>
          <a:xfrm rot="10800000">
            <a:off x="916200" y="2771564"/>
            <a:ext cx="4735920" cy="513420"/>
          </a:xfrm>
          <a:prstGeom prst="rightArrow">
            <a:avLst/>
          </a:prstGeom>
          <a:gradFill flip="none" rotWithShape="0">
            <a:gsLst>
              <a:gs pos="0">
                <a:schemeClr val="dk1">
                  <a:shade val="51000"/>
                  <a:satMod val="130000"/>
                </a:schemeClr>
              </a:gs>
              <a:gs pos="80000">
                <a:schemeClr val="dk1">
                  <a:shade val="93000"/>
                  <a:satMod val="130000"/>
                </a:schemeClr>
              </a:gs>
              <a:gs pos="100000">
                <a:schemeClr val="dk1">
                  <a:shade val="94000"/>
                  <a:satMod val="135000"/>
                </a:schemeClr>
              </a:gs>
            </a:gsLst>
            <a:lin ang="16200000" scaled="0"/>
            <a:tileRect/>
          </a:gradFill>
        </p:spPr>
        <p:style>
          <a:lnRef idx="1">
            <a:schemeClr val="dk1"/>
          </a:lnRef>
          <a:fillRef idx="3">
            <a:schemeClr val="dk1"/>
          </a:fillRef>
          <a:effectRef idx="2">
            <a:schemeClr val="dk1"/>
          </a:effectRef>
          <a:fontRef idx="minor">
            <a:schemeClr val="lt1"/>
          </a:fontRef>
        </p:style>
        <p:txBody>
          <a:bodyPr anchor="ctr"/>
          <a:lstStyle/>
          <a:p>
            <a:pPr algn="ctr">
              <a:defRPr/>
            </a:pPr>
            <a:endParaRPr lang="nl-NL"/>
          </a:p>
        </p:txBody>
      </p:sp>
      <p:sp>
        <p:nvSpPr>
          <p:cNvPr id="51" name="Right Arrow 30"/>
          <p:cNvSpPr/>
          <p:nvPr/>
        </p:nvSpPr>
        <p:spPr>
          <a:xfrm>
            <a:off x="899592" y="3865618"/>
            <a:ext cx="5038675" cy="427478"/>
          </a:xfrm>
          <a:prstGeom prst="rightArrow">
            <a:avLst/>
          </a:prstGeom>
          <a:noFill/>
          <a:ln>
            <a:prstDash val="dash"/>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nl-NL"/>
          </a:p>
        </p:txBody>
      </p:sp>
      <p:sp>
        <p:nvSpPr>
          <p:cNvPr id="53" name="Tekstvak 52"/>
          <p:cNvSpPr txBox="1"/>
          <p:nvPr/>
        </p:nvSpPr>
        <p:spPr>
          <a:xfrm>
            <a:off x="1180779" y="2663334"/>
            <a:ext cx="1519013" cy="261610"/>
          </a:xfrm>
          <a:prstGeom prst="rect">
            <a:avLst/>
          </a:prstGeom>
          <a:noFill/>
        </p:spPr>
        <p:txBody>
          <a:bodyPr wrap="square" rtlCol="0">
            <a:spAutoFit/>
          </a:bodyPr>
          <a:lstStyle/>
          <a:p>
            <a:r>
              <a:rPr lang="en-US" sz="1100" dirty="0" smtClean="0"/>
              <a:t>Download</a:t>
            </a:r>
            <a:endParaRPr lang="en-US" dirty="0"/>
          </a:p>
        </p:txBody>
      </p:sp>
      <p:sp>
        <p:nvSpPr>
          <p:cNvPr id="54" name="Tekstvak 53"/>
          <p:cNvSpPr txBox="1"/>
          <p:nvPr/>
        </p:nvSpPr>
        <p:spPr>
          <a:xfrm>
            <a:off x="1180779" y="3356992"/>
            <a:ext cx="1519013" cy="261610"/>
          </a:xfrm>
          <a:prstGeom prst="rect">
            <a:avLst/>
          </a:prstGeom>
          <a:noFill/>
        </p:spPr>
        <p:txBody>
          <a:bodyPr wrap="square" rtlCol="0">
            <a:spAutoFit/>
          </a:bodyPr>
          <a:lstStyle/>
          <a:p>
            <a:r>
              <a:rPr lang="en-US" sz="1100" dirty="0"/>
              <a:t>U</a:t>
            </a:r>
            <a:r>
              <a:rPr lang="en-US" sz="1100" dirty="0" smtClean="0"/>
              <a:t>pload</a:t>
            </a:r>
            <a:endParaRPr lang="en-US" dirty="0"/>
          </a:p>
        </p:txBody>
      </p:sp>
      <p:sp>
        <p:nvSpPr>
          <p:cNvPr id="55" name="Tekstvak 54"/>
          <p:cNvSpPr txBox="1"/>
          <p:nvPr/>
        </p:nvSpPr>
        <p:spPr>
          <a:xfrm>
            <a:off x="827584" y="4247510"/>
            <a:ext cx="1519013" cy="261610"/>
          </a:xfrm>
          <a:prstGeom prst="rect">
            <a:avLst/>
          </a:prstGeom>
          <a:noFill/>
        </p:spPr>
        <p:txBody>
          <a:bodyPr wrap="square" rtlCol="0">
            <a:spAutoFit/>
          </a:bodyPr>
          <a:lstStyle/>
          <a:p>
            <a:r>
              <a:rPr lang="en-US" sz="1100" dirty="0"/>
              <a:t>U</a:t>
            </a:r>
            <a:r>
              <a:rPr lang="en-US" sz="1100" dirty="0" smtClean="0"/>
              <a:t>pload</a:t>
            </a:r>
            <a:endParaRPr lang="en-US" dirty="0"/>
          </a:p>
        </p:txBody>
      </p:sp>
      <p:sp>
        <p:nvSpPr>
          <p:cNvPr id="56" name="Tekstvak 55"/>
          <p:cNvSpPr txBox="1"/>
          <p:nvPr/>
        </p:nvSpPr>
        <p:spPr>
          <a:xfrm>
            <a:off x="892747" y="5085184"/>
            <a:ext cx="1519013" cy="261610"/>
          </a:xfrm>
          <a:prstGeom prst="rect">
            <a:avLst/>
          </a:prstGeom>
          <a:noFill/>
        </p:spPr>
        <p:txBody>
          <a:bodyPr wrap="square" rtlCol="0">
            <a:spAutoFit/>
          </a:bodyPr>
          <a:lstStyle/>
          <a:p>
            <a:r>
              <a:rPr lang="en-US" sz="1100" dirty="0"/>
              <a:t>U</a:t>
            </a:r>
            <a:r>
              <a:rPr lang="en-US" sz="1100" dirty="0" smtClean="0"/>
              <a:t>pload</a:t>
            </a:r>
            <a:endParaRPr lang="en-US" dirty="0"/>
          </a:p>
        </p:txBody>
      </p:sp>
      <p:sp>
        <p:nvSpPr>
          <p:cNvPr id="57" name="Tekstvak 56"/>
          <p:cNvSpPr txBox="1"/>
          <p:nvPr/>
        </p:nvSpPr>
        <p:spPr>
          <a:xfrm>
            <a:off x="1187624" y="3789040"/>
            <a:ext cx="1519013" cy="261610"/>
          </a:xfrm>
          <a:prstGeom prst="rect">
            <a:avLst/>
          </a:prstGeom>
          <a:noFill/>
        </p:spPr>
        <p:txBody>
          <a:bodyPr wrap="square" rtlCol="0">
            <a:spAutoFit/>
          </a:bodyPr>
          <a:lstStyle/>
          <a:p>
            <a:r>
              <a:rPr lang="en-US" sz="1100" dirty="0" smtClean="0"/>
              <a:t>Download</a:t>
            </a:r>
            <a:endParaRPr lang="en-US" dirty="0"/>
          </a:p>
        </p:txBody>
      </p:sp>
      <p:sp>
        <p:nvSpPr>
          <p:cNvPr id="58" name="Right Arrow 30"/>
          <p:cNvSpPr/>
          <p:nvPr/>
        </p:nvSpPr>
        <p:spPr>
          <a:xfrm>
            <a:off x="899592" y="4657706"/>
            <a:ext cx="3350939" cy="427478"/>
          </a:xfrm>
          <a:prstGeom prst="rightArrow">
            <a:avLst/>
          </a:prstGeom>
          <a:noFill/>
          <a:ln>
            <a:prstDash val="dash"/>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nl-NL"/>
          </a:p>
        </p:txBody>
      </p:sp>
      <p:sp>
        <p:nvSpPr>
          <p:cNvPr id="60" name="Tekstvak 59"/>
          <p:cNvSpPr txBox="1"/>
          <p:nvPr/>
        </p:nvSpPr>
        <p:spPr>
          <a:xfrm>
            <a:off x="892747" y="4607550"/>
            <a:ext cx="1519013" cy="261610"/>
          </a:xfrm>
          <a:prstGeom prst="rect">
            <a:avLst/>
          </a:prstGeom>
          <a:noFill/>
        </p:spPr>
        <p:txBody>
          <a:bodyPr wrap="square" rtlCol="0">
            <a:spAutoFit/>
          </a:bodyPr>
          <a:lstStyle/>
          <a:p>
            <a:r>
              <a:rPr lang="en-US" sz="1100" dirty="0" smtClean="0"/>
              <a:t>Download</a:t>
            </a:r>
            <a:endParaRPr lang="en-US" dirty="0"/>
          </a:p>
        </p:txBody>
      </p:sp>
      <p:sp>
        <p:nvSpPr>
          <p:cNvPr id="61" name="Right Arrow 30"/>
          <p:cNvSpPr/>
          <p:nvPr/>
        </p:nvSpPr>
        <p:spPr>
          <a:xfrm>
            <a:off x="944786" y="5567936"/>
            <a:ext cx="2384568" cy="427478"/>
          </a:xfrm>
          <a:prstGeom prst="rightArrow">
            <a:avLst/>
          </a:prstGeom>
          <a:noFill/>
          <a:ln>
            <a:prstDash val="dash"/>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nl-NL"/>
          </a:p>
        </p:txBody>
      </p:sp>
      <p:sp>
        <p:nvSpPr>
          <p:cNvPr id="5" name="Ovaal 4"/>
          <p:cNvSpPr/>
          <p:nvPr/>
        </p:nvSpPr>
        <p:spPr>
          <a:xfrm>
            <a:off x="3669671" y="1826099"/>
            <a:ext cx="3417813" cy="3458231"/>
          </a:xfrm>
          <a:prstGeom prst="ellipse">
            <a:avLst/>
          </a:prstGeom>
          <a:solidFill>
            <a:schemeClr val="tx1">
              <a:alpha val="1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kstvak 6"/>
          <p:cNvSpPr txBox="1"/>
          <p:nvPr/>
        </p:nvSpPr>
        <p:spPr>
          <a:xfrm rot="20223941">
            <a:off x="4271291" y="3039546"/>
            <a:ext cx="2141425" cy="369332"/>
          </a:xfrm>
          <a:prstGeom prst="rect">
            <a:avLst/>
          </a:prstGeom>
          <a:noFill/>
        </p:spPr>
        <p:txBody>
          <a:bodyPr wrap="square" rtlCol="0">
            <a:spAutoFit/>
          </a:bodyPr>
          <a:lstStyle/>
          <a:p>
            <a:r>
              <a:rPr lang="en-US" dirty="0" smtClean="0"/>
              <a:t>HDTV</a:t>
            </a:r>
            <a:endParaRPr lang="en-US" dirty="0"/>
          </a:p>
        </p:txBody>
      </p:sp>
      <p:sp>
        <p:nvSpPr>
          <p:cNvPr id="63" name="Ovaal 62"/>
          <p:cNvSpPr/>
          <p:nvPr/>
        </p:nvSpPr>
        <p:spPr>
          <a:xfrm>
            <a:off x="4716016" y="1842977"/>
            <a:ext cx="3417813" cy="3458231"/>
          </a:xfrm>
          <a:prstGeom prst="ellipse">
            <a:avLst/>
          </a:prstGeom>
          <a:solidFill>
            <a:schemeClr val="accent6">
              <a:alpha val="8000"/>
            </a:schemeClr>
          </a:solidFill>
          <a:ln>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ekstvak 63"/>
          <p:cNvSpPr txBox="1"/>
          <p:nvPr/>
        </p:nvSpPr>
        <p:spPr>
          <a:xfrm rot="20223941">
            <a:off x="5395580" y="3039546"/>
            <a:ext cx="2141425" cy="369332"/>
          </a:xfrm>
          <a:prstGeom prst="rect">
            <a:avLst/>
          </a:prstGeom>
          <a:noFill/>
        </p:spPr>
        <p:txBody>
          <a:bodyPr wrap="square" rtlCol="0">
            <a:spAutoFit/>
          </a:bodyPr>
          <a:lstStyle/>
          <a:p>
            <a:r>
              <a:rPr lang="en-US" dirty="0" smtClean="0">
                <a:solidFill>
                  <a:schemeClr val="accent6"/>
                </a:solidFill>
              </a:rPr>
              <a:t>Health</a:t>
            </a:r>
            <a:endParaRPr lang="en-US" dirty="0">
              <a:solidFill>
                <a:schemeClr val="accent6"/>
              </a:solidFill>
            </a:endParaRPr>
          </a:p>
        </p:txBody>
      </p:sp>
      <p:sp>
        <p:nvSpPr>
          <p:cNvPr id="65" name="Ovaal 64"/>
          <p:cNvSpPr/>
          <p:nvPr/>
        </p:nvSpPr>
        <p:spPr>
          <a:xfrm>
            <a:off x="5618683" y="1844824"/>
            <a:ext cx="3417813" cy="3458231"/>
          </a:xfrm>
          <a:prstGeom prst="ellipse">
            <a:avLst/>
          </a:prstGeom>
          <a:solidFill>
            <a:schemeClr val="bg2">
              <a:alpha val="12000"/>
            </a:schemeClr>
          </a:solidFill>
          <a:ln>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Tekstvak 65"/>
          <p:cNvSpPr txBox="1"/>
          <p:nvPr/>
        </p:nvSpPr>
        <p:spPr>
          <a:xfrm rot="20223941">
            <a:off x="6547708" y="3017074"/>
            <a:ext cx="2141425" cy="369332"/>
          </a:xfrm>
          <a:prstGeom prst="rect">
            <a:avLst/>
          </a:prstGeom>
          <a:noFill/>
        </p:spPr>
        <p:txBody>
          <a:bodyPr wrap="square" rtlCol="0">
            <a:spAutoFit/>
          </a:bodyPr>
          <a:lstStyle/>
          <a:p>
            <a:r>
              <a:rPr lang="en-US" dirty="0" smtClean="0">
                <a:solidFill>
                  <a:schemeClr val="bg2"/>
                </a:solidFill>
              </a:rPr>
              <a:t>Surveillance</a:t>
            </a:r>
            <a:endParaRPr lang="en-US" dirty="0">
              <a:solidFill>
                <a:schemeClr val="bg2"/>
              </a:solidFill>
            </a:endParaRPr>
          </a:p>
        </p:txBody>
      </p:sp>
      <p:sp>
        <p:nvSpPr>
          <p:cNvPr id="9" name="Rechthoek 8"/>
          <p:cNvSpPr/>
          <p:nvPr/>
        </p:nvSpPr>
        <p:spPr>
          <a:xfrm>
            <a:off x="426363" y="2214563"/>
            <a:ext cx="8717637" cy="287062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37"/>
          <p:cNvSpPr txBox="1">
            <a:spLocks noChangeArrowheads="1"/>
          </p:cNvSpPr>
          <p:nvPr/>
        </p:nvSpPr>
        <p:spPr bwMode="auto">
          <a:xfrm>
            <a:off x="35497" y="1903518"/>
            <a:ext cx="430887" cy="3469698"/>
          </a:xfrm>
          <a:prstGeom prst="rect">
            <a:avLst/>
          </a:prstGeom>
          <a:noFill/>
          <a:ln w="9525">
            <a:noFill/>
            <a:miter lim="800000"/>
            <a:headEnd/>
            <a:tailEnd/>
          </a:ln>
        </p:spPr>
        <p:txBody>
          <a:bodyPr vert="eaVert" wrap="square">
            <a:spAutoFit/>
          </a:bodyPr>
          <a:lstStyle/>
          <a:p>
            <a:r>
              <a:rPr lang="en-US" sz="1600" b="1" dirty="0" smtClean="0"/>
              <a:t>Next Generation  Access Networks </a:t>
            </a:r>
            <a:endParaRPr lang="en-US" sz="1600" b="1" dirty="0"/>
          </a:p>
        </p:txBody>
      </p:sp>
      <p:sp>
        <p:nvSpPr>
          <p:cNvPr id="69" name="Ovaal 68"/>
          <p:cNvSpPr/>
          <p:nvPr/>
        </p:nvSpPr>
        <p:spPr>
          <a:xfrm>
            <a:off x="1370211" y="1844824"/>
            <a:ext cx="3417813" cy="3458231"/>
          </a:xfrm>
          <a:prstGeom prst="ellipse">
            <a:avLst/>
          </a:prstGeom>
          <a:solidFill>
            <a:schemeClr val="accent5">
              <a:alpha val="1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Tekstvak 69"/>
          <p:cNvSpPr txBox="1"/>
          <p:nvPr/>
        </p:nvSpPr>
        <p:spPr>
          <a:xfrm rot="20223941">
            <a:off x="2327075" y="3039546"/>
            <a:ext cx="2141425" cy="369332"/>
          </a:xfrm>
          <a:prstGeom prst="rect">
            <a:avLst/>
          </a:prstGeom>
          <a:noFill/>
        </p:spPr>
        <p:txBody>
          <a:bodyPr wrap="square" rtlCol="0">
            <a:spAutoFit/>
          </a:bodyPr>
          <a:lstStyle/>
          <a:p>
            <a:r>
              <a:rPr lang="en-US" dirty="0" smtClean="0">
                <a:solidFill>
                  <a:schemeClr val="bg1"/>
                </a:solidFill>
              </a:rPr>
              <a:t>Triple Play</a:t>
            </a:r>
            <a:endParaRPr lang="en-US" dirty="0">
              <a:solidFill>
                <a:schemeClr val="bg1"/>
              </a:solidFill>
            </a:endParaRPr>
          </a:p>
        </p:txBody>
      </p:sp>
      <p:sp>
        <p:nvSpPr>
          <p:cNvPr id="45" name="Tekstvak 44"/>
          <p:cNvSpPr txBox="1"/>
          <p:nvPr/>
        </p:nvSpPr>
        <p:spPr>
          <a:xfrm>
            <a:off x="827584" y="5517232"/>
            <a:ext cx="1519013" cy="261610"/>
          </a:xfrm>
          <a:prstGeom prst="rect">
            <a:avLst/>
          </a:prstGeom>
          <a:noFill/>
        </p:spPr>
        <p:txBody>
          <a:bodyPr wrap="square" rtlCol="0">
            <a:spAutoFit/>
          </a:bodyPr>
          <a:lstStyle/>
          <a:p>
            <a:r>
              <a:rPr lang="en-US" sz="1100" dirty="0" smtClean="0"/>
              <a:t>Download</a:t>
            </a:r>
            <a:endParaRPr lang="en-US" dirty="0"/>
          </a:p>
        </p:txBody>
      </p:sp>
      <p:sp>
        <p:nvSpPr>
          <p:cNvPr id="48" name="Tekstvak 47"/>
          <p:cNvSpPr txBox="1"/>
          <p:nvPr/>
        </p:nvSpPr>
        <p:spPr>
          <a:xfrm>
            <a:off x="1396803" y="5669632"/>
            <a:ext cx="1519013" cy="261610"/>
          </a:xfrm>
          <a:prstGeom prst="rect">
            <a:avLst/>
          </a:prstGeom>
          <a:noFill/>
        </p:spPr>
        <p:txBody>
          <a:bodyPr wrap="square" rtlCol="0">
            <a:spAutoFit/>
          </a:bodyPr>
          <a:lstStyle/>
          <a:p>
            <a:r>
              <a:rPr lang="en-US" sz="1100" dirty="0" smtClean="0"/>
              <a:t>theoretically</a:t>
            </a:r>
            <a:endParaRPr lang="en-US" dirty="0"/>
          </a:p>
        </p:txBody>
      </p:sp>
      <p:sp>
        <p:nvSpPr>
          <p:cNvPr id="49" name="Tekstvak 48"/>
          <p:cNvSpPr txBox="1"/>
          <p:nvPr/>
        </p:nvSpPr>
        <p:spPr>
          <a:xfrm>
            <a:off x="1403648" y="4725144"/>
            <a:ext cx="1519013" cy="261610"/>
          </a:xfrm>
          <a:prstGeom prst="rect">
            <a:avLst/>
          </a:prstGeom>
          <a:noFill/>
        </p:spPr>
        <p:txBody>
          <a:bodyPr wrap="square" rtlCol="0">
            <a:spAutoFit/>
          </a:bodyPr>
          <a:lstStyle/>
          <a:p>
            <a:r>
              <a:rPr lang="en-US" sz="1100" dirty="0" smtClean="0"/>
              <a:t>theoretically</a:t>
            </a:r>
            <a:endParaRPr lang="en-US" dirty="0"/>
          </a:p>
        </p:txBody>
      </p:sp>
      <p:sp>
        <p:nvSpPr>
          <p:cNvPr id="52" name="Tekstvak 51"/>
          <p:cNvSpPr txBox="1"/>
          <p:nvPr/>
        </p:nvSpPr>
        <p:spPr>
          <a:xfrm>
            <a:off x="1396803" y="3959478"/>
            <a:ext cx="1519013" cy="261610"/>
          </a:xfrm>
          <a:prstGeom prst="rect">
            <a:avLst/>
          </a:prstGeom>
          <a:noFill/>
        </p:spPr>
        <p:txBody>
          <a:bodyPr wrap="square" rtlCol="0">
            <a:spAutoFit/>
          </a:bodyPr>
          <a:lstStyle/>
          <a:p>
            <a:r>
              <a:rPr lang="en-US" sz="1100" dirty="0" smtClean="0"/>
              <a:t>theoretically</a:t>
            </a:r>
            <a:endParaRPr lang="en-US" dirty="0"/>
          </a:p>
        </p:txBody>
      </p:sp>
      <p:sp>
        <p:nvSpPr>
          <p:cNvPr id="11" name="Date Placeholder 10"/>
          <p:cNvSpPr>
            <a:spLocks noGrp="1"/>
          </p:cNvSpPr>
          <p:nvPr>
            <p:ph type="dt" sz="half" idx="12"/>
          </p:nvPr>
        </p:nvSpPr>
        <p:spPr/>
        <p:txBody>
          <a:bodyPr/>
          <a:lstStyle/>
          <a:p>
            <a:pPr>
              <a:defRPr/>
            </a:pPr>
            <a:fld id="{40A9AC1B-9B60-4720-893A-357AC6762C67}" type="datetime1">
              <a:rPr lang="en-US" smtClean="0"/>
              <a:pPr>
                <a:defRPr/>
              </a:pPr>
              <a:t>2/7/2012</a:t>
            </a:fld>
            <a:endParaRPr lang="nl-NL"/>
          </a:p>
        </p:txBody>
      </p:sp>
      <p:sp>
        <p:nvSpPr>
          <p:cNvPr id="12" name="Slide Number Placeholder 11"/>
          <p:cNvSpPr>
            <a:spLocks noGrp="1"/>
          </p:cNvSpPr>
          <p:nvPr>
            <p:ph type="sldNum" sz="quarter" idx="11"/>
          </p:nvPr>
        </p:nvSpPr>
        <p:spPr/>
        <p:txBody>
          <a:bodyPr/>
          <a:lstStyle/>
          <a:p>
            <a:pPr>
              <a:defRPr/>
            </a:pPr>
            <a:r>
              <a:rPr lang="nl-NL" smtClean="0"/>
              <a:t>PAGE </a:t>
            </a:r>
            <a:fld id="{8E16D9B9-1F61-41CB-A4EE-90CC0D10FD1D}" type="slidenum">
              <a:rPr lang="nl-NL" smtClean="0"/>
              <a:pPr>
                <a:defRPr/>
              </a:pPr>
              <a:t>12</a:t>
            </a:fld>
            <a:endParaRPr lang="nl-NL"/>
          </a:p>
        </p:txBody>
      </p:sp>
      <p:sp>
        <p:nvSpPr>
          <p:cNvPr id="59" name="TextBox 58"/>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68" name="TextBox 67"/>
          <p:cNvSpPr txBox="1"/>
          <p:nvPr/>
        </p:nvSpPr>
        <p:spPr>
          <a:xfrm>
            <a:off x="-36512" y="6381328"/>
            <a:ext cx="2952328" cy="461665"/>
          </a:xfrm>
          <a:prstGeom prst="rect">
            <a:avLst/>
          </a:prstGeom>
          <a:noFill/>
        </p:spPr>
        <p:txBody>
          <a:bodyPr wrap="square" rtlCol="0">
            <a:spAutoFit/>
          </a:bodyPr>
          <a:lstStyle/>
          <a:p>
            <a:r>
              <a:rPr lang="en-US" sz="1200" dirty="0" smtClean="0">
                <a:solidFill>
                  <a:schemeClr val="tx2"/>
                </a:solidFill>
              </a:rPr>
              <a:t>Technological Change in </a:t>
            </a:r>
          </a:p>
          <a:p>
            <a:r>
              <a:rPr lang="en-US" sz="1200" dirty="0" smtClean="0">
                <a:solidFill>
                  <a:schemeClr val="tx2"/>
                </a:solidFill>
              </a:rPr>
              <a:t>Broadband in Europe</a:t>
            </a:r>
            <a:endParaRPr lang="en-US" sz="1200" dirty="0">
              <a:solidFill>
                <a:schemeClr val="tx2"/>
              </a:solidFill>
            </a:endParaRPr>
          </a:p>
        </p:txBody>
      </p:sp>
    </p:spTree>
    <p:extLst>
      <p:ext uri="{BB962C8B-B14F-4D97-AF65-F5344CB8AC3E}">
        <p14:creationId xmlns="" xmlns:p14="http://schemas.microsoft.com/office/powerpoint/2010/main" val="3596707505"/>
      </p:ext>
    </p:extLst>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Highest Broadband Penetration in Europe: But less fiber networks</a:t>
            </a:r>
            <a:endParaRPr lang="en-US" sz="2800" dirty="0"/>
          </a:p>
        </p:txBody>
      </p:sp>
      <p:pic>
        <p:nvPicPr>
          <p:cNvPr id="5" name="Picture 2"/>
          <p:cNvPicPr>
            <a:picLocks noChangeAspect="1" noChangeArrowheads="1"/>
          </p:cNvPicPr>
          <p:nvPr/>
        </p:nvPicPr>
        <p:blipFill>
          <a:blip r:embed="rId3" cstate="print"/>
          <a:srcRect/>
          <a:stretch>
            <a:fillRect/>
          </a:stretch>
        </p:blipFill>
        <p:spPr bwMode="auto">
          <a:xfrm>
            <a:off x="288392" y="1793744"/>
            <a:ext cx="6803888" cy="4022725"/>
          </a:xfrm>
          <a:prstGeom prst="rect">
            <a:avLst/>
          </a:prstGeom>
          <a:noFill/>
          <a:ln w="9525">
            <a:noFill/>
            <a:miter lim="800000"/>
            <a:headEnd/>
            <a:tailEnd/>
          </a:ln>
          <a:effectLst/>
        </p:spPr>
      </p:pic>
      <p:sp>
        <p:nvSpPr>
          <p:cNvPr id="6" name="TextBox 11"/>
          <p:cNvSpPr txBox="1">
            <a:spLocks noChangeArrowheads="1"/>
          </p:cNvSpPr>
          <p:nvPr/>
        </p:nvSpPr>
        <p:spPr bwMode="auto">
          <a:xfrm>
            <a:off x="251520" y="5816469"/>
            <a:ext cx="4426326" cy="276999"/>
          </a:xfrm>
          <a:prstGeom prst="rect">
            <a:avLst/>
          </a:prstGeom>
          <a:noFill/>
          <a:ln w="9525">
            <a:noFill/>
            <a:miter lim="800000"/>
            <a:headEnd/>
            <a:tailEnd/>
          </a:ln>
        </p:spPr>
        <p:txBody>
          <a:bodyPr wrap="square">
            <a:spAutoFit/>
          </a:bodyPr>
          <a:lstStyle/>
          <a:p>
            <a:pPr algn="ctr"/>
            <a:r>
              <a:rPr lang="nl-NL" sz="1200" dirty="0"/>
              <a:t>Source: </a:t>
            </a:r>
            <a:r>
              <a:rPr lang="nl-NL" sz="1200" dirty="0" smtClean="0"/>
              <a:t>OECD, 2010;  </a:t>
            </a:r>
            <a:r>
              <a:rPr lang="nl-NL" sz="1200" dirty="0" err="1" smtClean="0"/>
              <a:t>FttH</a:t>
            </a:r>
            <a:r>
              <a:rPr lang="nl-NL" sz="1200" dirty="0" smtClean="0"/>
              <a:t> Council Europe 2010</a:t>
            </a:r>
            <a:endParaRPr lang="en-US" sz="1200" b="1" dirty="0"/>
          </a:p>
        </p:txBody>
      </p:sp>
      <p:sp>
        <p:nvSpPr>
          <p:cNvPr id="8" name="Oval 7"/>
          <p:cNvSpPr/>
          <p:nvPr/>
        </p:nvSpPr>
        <p:spPr>
          <a:xfrm>
            <a:off x="4788024" y="1782108"/>
            <a:ext cx="762000" cy="38862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kstvak 2"/>
          <p:cNvSpPr txBox="1"/>
          <p:nvPr/>
        </p:nvSpPr>
        <p:spPr>
          <a:xfrm>
            <a:off x="7092281" y="1705908"/>
            <a:ext cx="2017020" cy="1477328"/>
          </a:xfrm>
          <a:prstGeom prst="rect">
            <a:avLst/>
          </a:prstGeom>
          <a:noFill/>
          <a:ln>
            <a:solidFill>
              <a:schemeClr val="accent1">
                <a:shade val="95000"/>
                <a:satMod val="105000"/>
              </a:schemeClr>
            </a:solidFill>
          </a:ln>
        </p:spPr>
        <p:txBody>
          <a:bodyPr wrap="square" rtlCol="0">
            <a:spAutoFit/>
          </a:bodyPr>
          <a:lstStyle/>
          <a:p>
            <a:r>
              <a:rPr lang="nl-NL" b="1" dirty="0" smtClean="0"/>
              <a:t>Market share:</a:t>
            </a:r>
          </a:p>
          <a:p>
            <a:r>
              <a:rPr lang="nl-NL" b="1" dirty="0" smtClean="0"/>
              <a:t>KPN:  45%</a:t>
            </a:r>
          </a:p>
          <a:p>
            <a:r>
              <a:rPr lang="nl-NL" b="1" dirty="0" err="1" smtClean="0"/>
              <a:t>Oth</a:t>
            </a:r>
            <a:r>
              <a:rPr lang="nl-NL" b="1" dirty="0" smtClean="0"/>
              <a:t>. DSL:   16%</a:t>
            </a:r>
          </a:p>
          <a:p>
            <a:r>
              <a:rPr lang="nl-NL" b="1" dirty="0" smtClean="0"/>
              <a:t>Cable: 37%</a:t>
            </a:r>
          </a:p>
          <a:p>
            <a:r>
              <a:rPr lang="nl-NL" b="1" dirty="0" smtClean="0"/>
              <a:t>Rest:     2%</a:t>
            </a:r>
            <a:endParaRPr lang="nl-NL" b="1" dirty="0"/>
          </a:p>
        </p:txBody>
      </p:sp>
      <p:sp>
        <p:nvSpPr>
          <p:cNvPr id="14" name="Date Placeholder 13"/>
          <p:cNvSpPr>
            <a:spLocks noGrp="1"/>
          </p:cNvSpPr>
          <p:nvPr>
            <p:ph type="dt" sz="half" idx="12"/>
          </p:nvPr>
        </p:nvSpPr>
        <p:spPr/>
        <p:txBody>
          <a:bodyPr/>
          <a:lstStyle/>
          <a:p>
            <a:pPr>
              <a:defRPr/>
            </a:pPr>
            <a:fld id="{BC80C1AD-1D63-4A9A-A0C6-134375572F90}" type="datetime1">
              <a:rPr lang="en-US" smtClean="0"/>
              <a:pPr>
                <a:defRPr/>
              </a:pPr>
              <a:t>2/7/2012</a:t>
            </a:fld>
            <a:endParaRPr lang="nl-NL"/>
          </a:p>
        </p:txBody>
      </p:sp>
      <p:sp>
        <p:nvSpPr>
          <p:cNvPr id="15" name="Slide Number Placeholder 14"/>
          <p:cNvSpPr>
            <a:spLocks noGrp="1"/>
          </p:cNvSpPr>
          <p:nvPr>
            <p:ph type="sldNum" sz="quarter" idx="11"/>
          </p:nvPr>
        </p:nvSpPr>
        <p:spPr/>
        <p:txBody>
          <a:bodyPr/>
          <a:lstStyle/>
          <a:p>
            <a:pPr>
              <a:defRPr/>
            </a:pPr>
            <a:r>
              <a:rPr lang="nl-NL" smtClean="0"/>
              <a:t>PAGE </a:t>
            </a:r>
            <a:fld id="{31980AC9-656D-4E09-9966-AA8B55BB2223}" type="slidenum">
              <a:rPr lang="nl-NL" smtClean="0"/>
              <a:pPr>
                <a:defRPr/>
              </a:pPr>
              <a:t>13</a:t>
            </a:fld>
            <a:endParaRPr lang="nl-NL"/>
          </a:p>
        </p:txBody>
      </p:sp>
      <p:sp>
        <p:nvSpPr>
          <p:cNvPr id="16" name="TextBox 15"/>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20" name="TextBox 19"/>
          <p:cNvSpPr txBox="1"/>
          <p:nvPr/>
        </p:nvSpPr>
        <p:spPr>
          <a:xfrm>
            <a:off x="-36512" y="6381328"/>
            <a:ext cx="2952328" cy="461665"/>
          </a:xfrm>
          <a:prstGeom prst="rect">
            <a:avLst/>
          </a:prstGeom>
          <a:noFill/>
        </p:spPr>
        <p:txBody>
          <a:bodyPr wrap="square" rtlCol="0">
            <a:spAutoFit/>
          </a:bodyPr>
          <a:lstStyle/>
          <a:p>
            <a:r>
              <a:rPr lang="en-US" sz="1200" dirty="0" smtClean="0">
                <a:solidFill>
                  <a:schemeClr val="tx2"/>
                </a:solidFill>
              </a:rPr>
              <a:t>Technological Change in </a:t>
            </a:r>
          </a:p>
          <a:p>
            <a:r>
              <a:rPr lang="en-US" sz="1200" dirty="0" smtClean="0">
                <a:solidFill>
                  <a:schemeClr val="tx2"/>
                </a:solidFill>
              </a:rPr>
              <a:t>Broadband in Europe</a:t>
            </a:r>
            <a:endParaRPr lang="en-US" sz="1200" dirty="0">
              <a:solidFill>
                <a:schemeClr val="tx2"/>
              </a:solidFill>
            </a:endParaRPr>
          </a:p>
        </p:txBody>
      </p:sp>
    </p:spTree>
    <p:extLst>
      <p:ext uri="{BB962C8B-B14F-4D97-AF65-F5344CB8AC3E}">
        <p14:creationId xmlns="" xmlns:p14="http://schemas.microsoft.com/office/powerpoint/2010/main" val="29530403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t>Emergence of municipal fiber networks</a:t>
            </a:r>
          </a:p>
        </p:txBody>
      </p:sp>
      <p:pic>
        <p:nvPicPr>
          <p:cNvPr id="11269" name="Picture 3"/>
          <p:cNvPicPr>
            <a:picLocks noChangeAspect="1" noChangeArrowheads="1"/>
          </p:cNvPicPr>
          <p:nvPr/>
        </p:nvPicPr>
        <p:blipFill>
          <a:blip r:embed="rId3" cstate="print"/>
          <a:srcRect/>
          <a:stretch>
            <a:fillRect/>
          </a:stretch>
        </p:blipFill>
        <p:spPr bwMode="auto">
          <a:xfrm>
            <a:off x="609600" y="1295400"/>
            <a:ext cx="7858125" cy="4727575"/>
          </a:xfrm>
          <a:prstGeom prst="rect">
            <a:avLst/>
          </a:prstGeom>
          <a:noFill/>
          <a:ln w="9525">
            <a:noFill/>
            <a:miter lim="800000"/>
            <a:headEnd/>
            <a:tailEnd/>
          </a:ln>
        </p:spPr>
      </p:pic>
      <p:pic>
        <p:nvPicPr>
          <p:cNvPr id="11270" name="Picture 8"/>
          <p:cNvPicPr>
            <a:picLocks noChangeAspect="1" noChangeArrowheads="1"/>
          </p:cNvPicPr>
          <p:nvPr/>
        </p:nvPicPr>
        <p:blipFill>
          <a:blip r:embed="rId4" cstate="print"/>
          <a:srcRect/>
          <a:stretch>
            <a:fillRect/>
          </a:stretch>
        </p:blipFill>
        <p:spPr bwMode="auto">
          <a:xfrm>
            <a:off x="3724275" y="5010150"/>
            <a:ext cx="919163" cy="919163"/>
          </a:xfrm>
          <a:prstGeom prst="rect">
            <a:avLst/>
          </a:prstGeom>
          <a:noFill/>
          <a:ln w="9525">
            <a:noFill/>
            <a:miter lim="800000"/>
            <a:headEnd/>
            <a:tailEnd/>
          </a:ln>
        </p:spPr>
      </p:pic>
      <p:pic>
        <p:nvPicPr>
          <p:cNvPr id="11271" name="Picture 4"/>
          <p:cNvPicPr>
            <a:picLocks noChangeAspect="1" noChangeArrowheads="1"/>
          </p:cNvPicPr>
          <p:nvPr/>
        </p:nvPicPr>
        <p:blipFill>
          <a:blip r:embed="rId5" cstate="print"/>
          <a:srcRect/>
          <a:stretch>
            <a:fillRect/>
          </a:stretch>
        </p:blipFill>
        <p:spPr bwMode="auto">
          <a:xfrm>
            <a:off x="1785938" y="5000625"/>
            <a:ext cx="2071687" cy="571500"/>
          </a:xfrm>
          <a:prstGeom prst="rect">
            <a:avLst/>
          </a:prstGeom>
          <a:noFill/>
          <a:ln w="9525">
            <a:noFill/>
            <a:miter lim="800000"/>
            <a:headEnd/>
            <a:tailEnd/>
          </a:ln>
        </p:spPr>
      </p:pic>
      <p:sp>
        <p:nvSpPr>
          <p:cNvPr id="12" name="Cloud Callout 11"/>
          <p:cNvSpPr/>
          <p:nvPr/>
        </p:nvSpPr>
        <p:spPr>
          <a:xfrm>
            <a:off x="4786313" y="4929188"/>
            <a:ext cx="1357312" cy="827087"/>
          </a:xfrm>
          <a:prstGeom prst="cloudCallout">
            <a:avLst>
              <a:gd name="adj1" fmla="val -59864"/>
              <a:gd name="adj2" fmla="val -19557"/>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nl-NL" sz="1400" dirty="0"/>
              <a:t>Public Utility</a:t>
            </a:r>
          </a:p>
        </p:txBody>
      </p:sp>
      <p:sp>
        <p:nvSpPr>
          <p:cNvPr id="13" name="Cloud Callout 12"/>
          <p:cNvSpPr/>
          <p:nvPr/>
        </p:nvSpPr>
        <p:spPr>
          <a:xfrm>
            <a:off x="5786438" y="4572000"/>
            <a:ext cx="1785937" cy="827088"/>
          </a:xfrm>
          <a:prstGeom prst="cloudCallout">
            <a:avLst>
              <a:gd name="adj1" fmla="val 19197"/>
              <a:gd name="adj2" fmla="val -104185"/>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nl-NL" sz="1400" dirty="0" err="1"/>
              <a:t>Community</a:t>
            </a:r>
            <a:r>
              <a:rPr lang="nl-NL" sz="1400" dirty="0"/>
              <a:t> </a:t>
            </a:r>
            <a:r>
              <a:rPr lang="nl-NL" sz="1400" dirty="0" err="1"/>
              <a:t>owned</a:t>
            </a:r>
            <a:r>
              <a:rPr lang="nl-NL" sz="1400" dirty="0"/>
              <a:t>`</a:t>
            </a:r>
          </a:p>
        </p:txBody>
      </p:sp>
      <p:pic>
        <p:nvPicPr>
          <p:cNvPr id="11274" name="Picture 4"/>
          <p:cNvPicPr>
            <a:picLocks noChangeAspect="1" noChangeArrowheads="1"/>
          </p:cNvPicPr>
          <p:nvPr/>
        </p:nvPicPr>
        <p:blipFill>
          <a:blip r:embed="rId6" cstate="print"/>
          <a:srcRect/>
          <a:stretch>
            <a:fillRect/>
          </a:stretch>
        </p:blipFill>
        <p:spPr bwMode="auto">
          <a:xfrm>
            <a:off x="7077075" y="3714750"/>
            <a:ext cx="923925" cy="928688"/>
          </a:xfrm>
          <a:prstGeom prst="rect">
            <a:avLst/>
          </a:prstGeom>
          <a:noFill/>
          <a:ln w="9525">
            <a:noFill/>
            <a:miter lim="800000"/>
            <a:headEnd/>
            <a:tailEnd/>
          </a:ln>
        </p:spPr>
      </p:pic>
      <p:sp>
        <p:nvSpPr>
          <p:cNvPr id="11275" name="TextBox 15"/>
          <p:cNvSpPr txBox="1">
            <a:spLocks noChangeArrowheads="1"/>
          </p:cNvSpPr>
          <p:nvPr/>
        </p:nvSpPr>
        <p:spPr bwMode="auto">
          <a:xfrm>
            <a:off x="4857750" y="4068763"/>
            <a:ext cx="2071688" cy="646112"/>
          </a:xfrm>
          <a:prstGeom prst="rect">
            <a:avLst/>
          </a:prstGeom>
          <a:noFill/>
          <a:ln w="9525">
            <a:noFill/>
            <a:miter lim="800000"/>
            <a:headEnd/>
            <a:tailEnd/>
          </a:ln>
        </p:spPr>
        <p:txBody>
          <a:bodyPr>
            <a:spAutoFit/>
          </a:bodyPr>
          <a:lstStyle/>
          <a:p>
            <a:pPr algn="ctr"/>
            <a:r>
              <a:rPr lang="en-US" sz="1200" b="1" dirty="0" err="1"/>
              <a:t>Nuenen</a:t>
            </a:r>
            <a:r>
              <a:rPr lang="en-US" sz="1200" b="1" dirty="0"/>
              <a:t>: </a:t>
            </a:r>
          </a:p>
          <a:p>
            <a:pPr algn="ctr"/>
            <a:r>
              <a:rPr lang="en-US" sz="1200" b="1" dirty="0" err="1"/>
              <a:t>Kees</a:t>
            </a:r>
            <a:r>
              <a:rPr lang="en-US" sz="1200" b="1" dirty="0"/>
              <a:t> Rovers (2000-5)</a:t>
            </a:r>
          </a:p>
          <a:p>
            <a:pPr algn="ctr"/>
            <a:r>
              <a:rPr lang="nl-NL" sz="1200" dirty="0" err="1"/>
              <a:t>Subscribers</a:t>
            </a:r>
            <a:r>
              <a:rPr lang="nl-NL" sz="1200" dirty="0"/>
              <a:t>:</a:t>
            </a:r>
            <a:r>
              <a:rPr lang="nl-NL" sz="1200" dirty="0" smtClean="0"/>
              <a:t> 9,170</a:t>
            </a:r>
            <a:endParaRPr lang="en-US" sz="1200" b="1" dirty="0"/>
          </a:p>
        </p:txBody>
      </p:sp>
      <p:pic>
        <p:nvPicPr>
          <p:cNvPr id="11276" name="Picture 1"/>
          <p:cNvPicPr>
            <a:picLocks noChangeAspect="1" noChangeArrowheads="1"/>
          </p:cNvPicPr>
          <p:nvPr/>
        </p:nvPicPr>
        <p:blipFill>
          <a:blip r:embed="rId7" cstate="print"/>
          <a:srcRect/>
          <a:stretch>
            <a:fillRect/>
          </a:stretch>
        </p:blipFill>
        <p:spPr bwMode="auto">
          <a:xfrm>
            <a:off x="3071813" y="1785938"/>
            <a:ext cx="971550" cy="1000125"/>
          </a:xfrm>
          <a:prstGeom prst="rect">
            <a:avLst/>
          </a:prstGeom>
          <a:noFill/>
          <a:ln w="9525">
            <a:noFill/>
            <a:miter lim="800000"/>
            <a:headEnd/>
            <a:tailEnd/>
          </a:ln>
        </p:spPr>
      </p:pic>
      <p:sp>
        <p:nvSpPr>
          <p:cNvPr id="11277" name="TextBox 11"/>
          <p:cNvSpPr txBox="1">
            <a:spLocks noChangeArrowheads="1"/>
          </p:cNvSpPr>
          <p:nvPr/>
        </p:nvSpPr>
        <p:spPr bwMode="auto">
          <a:xfrm>
            <a:off x="2000250" y="2786063"/>
            <a:ext cx="2357438" cy="646112"/>
          </a:xfrm>
          <a:prstGeom prst="rect">
            <a:avLst/>
          </a:prstGeom>
          <a:noFill/>
          <a:ln w="9525">
            <a:noFill/>
            <a:miter lim="800000"/>
            <a:headEnd/>
            <a:tailEnd/>
          </a:ln>
        </p:spPr>
        <p:txBody>
          <a:bodyPr>
            <a:spAutoFit/>
          </a:bodyPr>
          <a:lstStyle/>
          <a:p>
            <a:pPr algn="ctr"/>
            <a:r>
              <a:rPr lang="en-US" sz="1200" b="1" dirty="0"/>
              <a:t>Amsterdam: </a:t>
            </a:r>
          </a:p>
          <a:p>
            <a:pPr algn="ctr"/>
            <a:r>
              <a:rPr lang="en-US" sz="1200" b="1" dirty="0"/>
              <a:t>Dirk van </a:t>
            </a:r>
            <a:r>
              <a:rPr lang="en-US" sz="1200" b="1" dirty="0" err="1"/>
              <a:t>der</a:t>
            </a:r>
            <a:r>
              <a:rPr lang="en-US" sz="1200" b="1" dirty="0"/>
              <a:t> </a:t>
            </a:r>
            <a:r>
              <a:rPr lang="en-US" sz="1200" b="1" dirty="0" err="1"/>
              <a:t>Woude</a:t>
            </a:r>
            <a:r>
              <a:rPr lang="en-US" sz="1200" b="1" dirty="0"/>
              <a:t> (2002)</a:t>
            </a:r>
          </a:p>
          <a:p>
            <a:pPr algn="ctr"/>
            <a:r>
              <a:rPr lang="nl-NL" sz="1200" dirty="0" err="1"/>
              <a:t>Subscribers</a:t>
            </a:r>
            <a:r>
              <a:rPr lang="nl-NL" sz="1200" dirty="0" smtClean="0"/>
              <a:t> 47,353</a:t>
            </a:r>
            <a:endParaRPr lang="en-US" sz="1200" b="1" dirty="0"/>
          </a:p>
        </p:txBody>
      </p:sp>
      <p:sp>
        <p:nvSpPr>
          <p:cNvPr id="18" name="Cloud Callout 17"/>
          <p:cNvSpPr/>
          <p:nvPr/>
        </p:nvSpPr>
        <p:spPr>
          <a:xfrm>
            <a:off x="4500563" y="1143000"/>
            <a:ext cx="1428750" cy="969963"/>
          </a:xfrm>
          <a:prstGeom prst="cloudCallout">
            <a:avLst>
              <a:gd name="adj1" fmla="val -76326"/>
              <a:gd name="adj2" fmla="val 43082"/>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nl-NL" sz="1400" dirty="0"/>
              <a:t>Public utility</a:t>
            </a:r>
          </a:p>
        </p:txBody>
      </p:sp>
      <p:sp>
        <p:nvSpPr>
          <p:cNvPr id="11279" name="TextBox 7"/>
          <p:cNvSpPr txBox="1">
            <a:spLocks noChangeArrowheads="1"/>
          </p:cNvSpPr>
          <p:nvPr/>
        </p:nvSpPr>
        <p:spPr bwMode="auto">
          <a:xfrm>
            <a:off x="4643438" y="2824163"/>
            <a:ext cx="2071687" cy="461962"/>
          </a:xfrm>
          <a:prstGeom prst="rect">
            <a:avLst/>
          </a:prstGeom>
          <a:noFill/>
          <a:ln w="9525">
            <a:noFill/>
            <a:miter lim="800000"/>
            <a:headEnd/>
            <a:tailEnd/>
          </a:ln>
        </p:spPr>
        <p:txBody>
          <a:bodyPr>
            <a:spAutoFit/>
          </a:bodyPr>
          <a:lstStyle/>
          <a:p>
            <a:pPr algn="ctr"/>
            <a:r>
              <a:rPr lang="en-US" sz="1200" b="1" dirty="0" err="1"/>
              <a:t>Almere</a:t>
            </a:r>
            <a:endParaRPr lang="en-US" sz="1200" b="1" dirty="0"/>
          </a:p>
          <a:p>
            <a:pPr algn="ctr"/>
            <a:r>
              <a:rPr lang="nl-NL" sz="1200" dirty="0" err="1"/>
              <a:t>Subscribers</a:t>
            </a:r>
            <a:r>
              <a:rPr lang="nl-NL" sz="1200" dirty="0"/>
              <a:t>:</a:t>
            </a:r>
            <a:r>
              <a:rPr lang="nl-NL" sz="1200" dirty="0" smtClean="0"/>
              <a:t> 60,682</a:t>
            </a:r>
            <a:endParaRPr lang="en-US" sz="1200" b="1" dirty="0"/>
          </a:p>
        </p:txBody>
      </p:sp>
      <p:sp>
        <p:nvSpPr>
          <p:cNvPr id="20" name="Oval 19"/>
          <p:cNvSpPr/>
          <p:nvPr/>
        </p:nvSpPr>
        <p:spPr>
          <a:xfrm>
            <a:off x="4714875" y="3214688"/>
            <a:ext cx="142875"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21" name="Oval 20"/>
          <p:cNvSpPr/>
          <p:nvPr/>
        </p:nvSpPr>
        <p:spPr>
          <a:xfrm>
            <a:off x="4000500" y="3286125"/>
            <a:ext cx="214313" cy="2143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1282" name="TextBox 14"/>
          <p:cNvSpPr txBox="1">
            <a:spLocks noChangeArrowheads="1"/>
          </p:cNvSpPr>
          <p:nvPr/>
        </p:nvSpPr>
        <p:spPr bwMode="auto">
          <a:xfrm>
            <a:off x="4071938" y="3681413"/>
            <a:ext cx="1714500" cy="461962"/>
          </a:xfrm>
          <a:prstGeom prst="rect">
            <a:avLst/>
          </a:prstGeom>
          <a:noFill/>
          <a:ln w="9525">
            <a:noFill/>
            <a:miter lim="800000"/>
            <a:headEnd/>
            <a:tailEnd/>
          </a:ln>
        </p:spPr>
        <p:txBody>
          <a:bodyPr>
            <a:spAutoFit/>
          </a:bodyPr>
          <a:lstStyle/>
          <a:p>
            <a:pPr algn="ctr"/>
            <a:r>
              <a:rPr lang="en-US" sz="1200" b="1" dirty="0"/>
              <a:t>Utrecht</a:t>
            </a:r>
          </a:p>
          <a:p>
            <a:pPr algn="ctr"/>
            <a:r>
              <a:rPr lang="nl-NL" sz="1200" dirty="0" err="1"/>
              <a:t>Subscribers</a:t>
            </a:r>
            <a:r>
              <a:rPr lang="nl-NL" sz="1200" dirty="0"/>
              <a:t>: </a:t>
            </a:r>
            <a:r>
              <a:rPr lang="nl-NL" sz="1200" dirty="0" smtClean="0"/>
              <a:t> 20,152</a:t>
            </a:r>
            <a:endParaRPr lang="en-US" sz="1200" b="1" dirty="0"/>
          </a:p>
        </p:txBody>
      </p:sp>
      <p:sp>
        <p:nvSpPr>
          <p:cNvPr id="23" name="Oval 22"/>
          <p:cNvSpPr/>
          <p:nvPr/>
        </p:nvSpPr>
        <p:spPr>
          <a:xfrm>
            <a:off x="4786313" y="4572000"/>
            <a:ext cx="142875"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1284" name="TextBox 13"/>
          <p:cNvSpPr txBox="1">
            <a:spLocks noChangeArrowheads="1"/>
          </p:cNvSpPr>
          <p:nvPr/>
        </p:nvSpPr>
        <p:spPr bwMode="auto">
          <a:xfrm>
            <a:off x="3714750" y="4354513"/>
            <a:ext cx="1714500" cy="646112"/>
          </a:xfrm>
          <a:prstGeom prst="rect">
            <a:avLst/>
          </a:prstGeom>
          <a:noFill/>
          <a:ln w="3175">
            <a:noFill/>
            <a:miter lim="800000"/>
            <a:headEnd/>
            <a:tailEnd/>
          </a:ln>
        </p:spPr>
        <p:txBody>
          <a:bodyPr>
            <a:spAutoFit/>
          </a:bodyPr>
          <a:lstStyle/>
          <a:p>
            <a:pPr algn="ctr"/>
            <a:r>
              <a:rPr lang="en-US" sz="1200" b="1" dirty="0"/>
              <a:t>Eindhoven: </a:t>
            </a:r>
          </a:p>
          <a:p>
            <a:pPr algn="ctr"/>
            <a:r>
              <a:rPr lang="en-US" sz="1200" b="1" dirty="0"/>
              <a:t>Rob </a:t>
            </a:r>
            <a:r>
              <a:rPr lang="en-US" sz="1200" b="1" dirty="0" err="1"/>
              <a:t>Elbrink</a:t>
            </a:r>
            <a:r>
              <a:rPr lang="en-US" sz="1200" b="1" dirty="0"/>
              <a:t> (2003)</a:t>
            </a:r>
          </a:p>
          <a:p>
            <a:pPr algn="ctr"/>
            <a:r>
              <a:rPr lang="nl-NL" sz="1200" dirty="0" err="1"/>
              <a:t>Subscribers</a:t>
            </a:r>
            <a:r>
              <a:rPr lang="nl-NL" sz="1200" dirty="0"/>
              <a:t>:</a:t>
            </a:r>
            <a:r>
              <a:rPr lang="nl-NL" sz="1200" dirty="0" smtClean="0"/>
              <a:t> 9,500</a:t>
            </a:r>
            <a:endParaRPr lang="en-US" sz="1200" b="1" dirty="0"/>
          </a:p>
        </p:txBody>
      </p:sp>
      <p:sp>
        <p:nvSpPr>
          <p:cNvPr id="24" name="Oval 23"/>
          <p:cNvSpPr/>
          <p:nvPr/>
        </p:nvSpPr>
        <p:spPr>
          <a:xfrm>
            <a:off x="5153025" y="4429125"/>
            <a:ext cx="61913"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25" name="Oval 24"/>
          <p:cNvSpPr/>
          <p:nvPr/>
        </p:nvSpPr>
        <p:spPr>
          <a:xfrm>
            <a:off x="3000375" y="4214813"/>
            <a:ext cx="142875"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1287" name="TextBox 11"/>
          <p:cNvSpPr txBox="1">
            <a:spLocks noChangeArrowheads="1"/>
          </p:cNvSpPr>
          <p:nvPr/>
        </p:nvSpPr>
        <p:spPr bwMode="auto">
          <a:xfrm>
            <a:off x="2152650" y="3824288"/>
            <a:ext cx="2357438" cy="461962"/>
          </a:xfrm>
          <a:prstGeom prst="rect">
            <a:avLst/>
          </a:prstGeom>
          <a:noFill/>
          <a:ln w="9525">
            <a:noFill/>
            <a:miter lim="800000"/>
            <a:headEnd/>
            <a:tailEnd/>
          </a:ln>
        </p:spPr>
        <p:txBody>
          <a:bodyPr>
            <a:spAutoFit/>
          </a:bodyPr>
          <a:lstStyle/>
          <a:p>
            <a:pPr algn="ctr"/>
            <a:r>
              <a:rPr lang="en-US" sz="1200" b="1" dirty="0"/>
              <a:t>Rotterdam: </a:t>
            </a:r>
          </a:p>
          <a:p>
            <a:pPr algn="ctr"/>
            <a:r>
              <a:rPr lang="nl-NL" sz="1200" dirty="0" err="1"/>
              <a:t>Subscribers</a:t>
            </a:r>
            <a:r>
              <a:rPr lang="nl-NL" sz="1200" dirty="0"/>
              <a:t> </a:t>
            </a:r>
            <a:r>
              <a:rPr lang="nl-NL" sz="1200" dirty="0" smtClean="0"/>
              <a:t>11,554</a:t>
            </a:r>
            <a:endParaRPr lang="en-US" sz="1200" b="1" dirty="0"/>
          </a:p>
        </p:txBody>
      </p:sp>
      <p:sp>
        <p:nvSpPr>
          <p:cNvPr id="11288" name="TextBox 11"/>
          <p:cNvSpPr txBox="1">
            <a:spLocks noChangeArrowheads="1"/>
          </p:cNvSpPr>
          <p:nvPr/>
        </p:nvSpPr>
        <p:spPr bwMode="auto">
          <a:xfrm>
            <a:off x="571500" y="6010275"/>
            <a:ext cx="3357563" cy="276225"/>
          </a:xfrm>
          <a:prstGeom prst="rect">
            <a:avLst/>
          </a:prstGeom>
          <a:noFill/>
          <a:ln w="9525">
            <a:noFill/>
            <a:miter lim="800000"/>
            <a:headEnd/>
            <a:tailEnd/>
          </a:ln>
        </p:spPr>
        <p:txBody>
          <a:bodyPr>
            <a:spAutoFit/>
          </a:bodyPr>
          <a:lstStyle/>
          <a:p>
            <a:pPr algn="ctr"/>
            <a:r>
              <a:rPr lang="nl-NL" sz="1200" dirty="0"/>
              <a:t>Source: </a:t>
            </a:r>
            <a:r>
              <a:rPr lang="nl-NL" sz="1200" dirty="0" err="1"/>
              <a:t>Stratix</a:t>
            </a:r>
            <a:r>
              <a:rPr lang="nl-NL" sz="1200" dirty="0"/>
              <a:t>, </a:t>
            </a:r>
            <a:r>
              <a:rPr lang="nl-NL" sz="1200" dirty="0" smtClean="0"/>
              <a:t>2011; </a:t>
            </a:r>
            <a:r>
              <a:rPr lang="nl-NL" sz="1200" dirty="0" err="1"/>
              <a:t>Own</a:t>
            </a:r>
            <a:r>
              <a:rPr lang="nl-NL" sz="1200" dirty="0"/>
              <a:t> </a:t>
            </a:r>
            <a:r>
              <a:rPr lang="nl-NL" sz="1200" dirty="0" err="1"/>
              <a:t>Investigation</a:t>
            </a:r>
            <a:endParaRPr lang="en-US" sz="1200" b="1" dirty="0"/>
          </a:p>
        </p:txBody>
      </p:sp>
      <p:sp>
        <p:nvSpPr>
          <p:cNvPr id="11289" name="TextBox 11"/>
          <p:cNvSpPr txBox="1">
            <a:spLocks noChangeArrowheads="1"/>
          </p:cNvSpPr>
          <p:nvPr/>
        </p:nvSpPr>
        <p:spPr bwMode="auto">
          <a:xfrm>
            <a:off x="6357938" y="3038475"/>
            <a:ext cx="2357437" cy="461963"/>
          </a:xfrm>
          <a:prstGeom prst="rect">
            <a:avLst/>
          </a:prstGeom>
          <a:noFill/>
          <a:ln w="9525">
            <a:noFill/>
            <a:miter lim="800000"/>
            <a:headEnd/>
            <a:tailEnd/>
          </a:ln>
        </p:spPr>
        <p:txBody>
          <a:bodyPr>
            <a:spAutoFit/>
          </a:bodyPr>
          <a:lstStyle/>
          <a:p>
            <a:pPr algn="ctr"/>
            <a:r>
              <a:rPr lang="en-US" sz="1200" b="1" dirty="0" err="1"/>
              <a:t>Enschede</a:t>
            </a:r>
            <a:r>
              <a:rPr lang="en-US" sz="1200" b="1" dirty="0"/>
              <a:t>: </a:t>
            </a:r>
          </a:p>
          <a:p>
            <a:pPr algn="ctr"/>
            <a:r>
              <a:rPr lang="nl-NL" sz="1200" dirty="0" err="1"/>
              <a:t>Subscribers</a:t>
            </a:r>
            <a:r>
              <a:rPr lang="nl-NL" sz="1200" dirty="0" smtClean="0"/>
              <a:t> 41,060</a:t>
            </a:r>
            <a:endParaRPr lang="en-US" sz="1200" b="1" dirty="0"/>
          </a:p>
        </p:txBody>
      </p:sp>
      <p:sp>
        <p:nvSpPr>
          <p:cNvPr id="29" name="Oval 28"/>
          <p:cNvSpPr/>
          <p:nvPr/>
        </p:nvSpPr>
        <p:spPr>
          <a:xfrm>
            <a:off x="7572375" y="3500438"/>
            <a:ext cx="142875"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30" name="Oval 29"/>
          <p:cNvSpPr/>
          <p:nvPr/>
        </p:nvSpPr>
        <p:spPr>
          <a:xfrm>
            <a:off x="6143625" y="4000500"/>
            <a:ext cx="142875"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1292" name="TextBox 11"/>
          <p:cNvSpPr txBox="1">
            <a:spLocks noChangeArrowheads="1"/>
          </p:cNvSpPr>
          <p:nvPr/>
        </p:nvSpPr>
        <p:spPr bwMode="auto">
          <a:xfrm>
            <a:off x="5286375" y="3609975"/>
            <a:ext cx="2357438" cy="461963"/>
          </a:xfrm>
          <a:prstGeom prst="rect">
            <a:avLst/>
          </a:prstGeom>
          <a:noFill/>
          <a:ln w="9525">
            <a:noFill/>
            <a:miter lim="800000"/>
            <a:headEnd/>
            <a:tailEnd/>
          </a:ln>
        </p:spPr>
        <p:txBody>
          <a:bodyPr>
            <a:spAutoFit/>
          </a:bodyPr>
          <a:lstStyle/>
          <a:p>
            <a:pPr algn="ctr"/>
            <a:r>
              <a:rPr lang="en-US" sz="1200" b="1" dirty="0"/>
              <a:t>Nijmegen: </a:t>
            </a:r>
          </a:p>
          <a:p>
            <a:pPr algn="ctr"/>
            <a:r>
              <a:rPr lang="nl-NL" sz="1200" dirty="0" err="1"/>
              <a:t>Subscribers</a:t>
            </a:r>
            <a:r>
              <a:rPr lang="nl-NL" sz="1200" dirty="0"/>
              <a:t> </a:t>
            </a:r>
            <a:r>
              <a:rPr lang="nl-NL" sz="1200" dirty="0" smtClean="0"/>
              <a:t>19,507</a:t>
            </a:r>
            <a:endParaRPr lang="en-US" sz="1200" b="1" dirty="0"/>
          </a:p>
        </p:txBody>
      </p:sp>
      <p:sp>
        <p:nvSpPr>
          <p:cNvPr id="32" name="Oval 31"/>
          <p:cNvSpPr/>
          <p:nvPr/>
        </p:nvSpPr>
        <p:spPr>
          <a:xfrm>
            <a:off x="4500563" y="3714750"/>
            <a:ext cx="142875"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33" name="Oval 32"/>
          <p:cNvSpPr/>
          <p:nvPr/>
        </p:nvSpPr>
        <p:spPr>
          <a:xfrm>
            <a:off x="3000375" y="3571875"/>
            <a:ext cx="142875"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1295" name="TextBox 11"/>
          <p:cNvSpPr txBox="1">
            <a:spLocks noChangeArrowheads="1"/>
          </p:cNvSpPr>
          <p:nvPr/>
        </p:nvSpPr>
        <p:spPr bwMode="auto">
          <a:xfrm>
            <a:off x="1357313" y="3500438"/>
            <a:ext cx="2357437" cy="461962"/>
          </a:xfrm>
          <a:prstGeom prst="rect">
            <a:avLst/>
          </a:prstGeom>
          <a:noFill/>
          <a:ln w="9525">
            <a:noFill/>
            <a:miter lim="800000"/>
            <a:headEnd/>
            <a:tailEnd/>
          </a:ln>
        </p:spPr>
        <p:txBody>
          <a:bodyPr>
            <a:spAutoFit/>
          </a:bodyPr>
          <a:lstStyle/>
          <a:p>
            <a:pPr algn="ctr"/>
            <a:r>
              <a:rPr lang="en-US" sz="1200" b="1" dirty="0"/>
              <a:t>Leiden: </a:t>
            </a:r>
          </a:p>
          <a:p>
            <a:pPr algn="ctr"/>
            <a:r>
              <a:rPr lang="nl-NL" sz="1200" dirty="0" err="1"/>
              <a:t>Subscribers</a:t>
            </a:r>
            <a:r>
              <a:rPr lang="nl-NL" sz="1200" dirty="0"/>
              <a:t> </a:t>
            </a:r>
            <a:r>
              <a:rPr lang="nl-NL" sz="1200" dirty="0" smtClean="0"/>
              <a:t>11,789</a:t>
            </a:r>
            <a:endParaRPr lang="en-US" sz="1200" b="1" dirty="0"/>
          </a:p>
        </p:txBody>
      </p:sp>
      <p:sp>
        <p:nvSpPr>
          <p:cNvPr id="4" name="TextBox 3"/>
          <p:cNvSpPr txBox="1"/>
          <p:nvPr/>
        </p:nvSpPr>
        <p:spPr>
          <a:xfrm>
            <a:off x="-5532" y="2003323"/>
            <a:ext cx="3071813" cy="646331"/>
          </a:xfrm>
          <a:prstGeom prst="rect">
            <a:avLst/>
          </a:prstGeom>
          <a:noFill/>
          <a:ln>
            <a:solidFill>
              <a:schemeClr val="tx1"/>
            </a:solidFill>
          </a:ln>
        </p:spPr>
        <p:txBody>
          <a:bodyPr wrap="square" rtlCol="0">
            <a:spAutoFit/>
          </a:bodyPr>
          <a:lstStyle/>
          <a:p>
            <a:r>
              <a:rPr lang="en-US" dirty="0" smtClean="0"/>
              <a:t>State Aid Case Rejected:</a:t>
            </a:r>
          </a:p>
          <a:p>
            <a:pPr marL="285750" indent="-285750">
              <a:buFontTx/>
              <a:buChar char="-"/>
            </a:pPr>
            <a:r>
              <a:rPr lang="en-US" dirty="0" smtClean="0"/>
              <a:t>State </a:t>
            </a:r>
            <a:r>
              <a:rPr lang="en-US" dirty="0"/>
              <a:t>Aid case C </a:t>
            </a:r>
            <a:r>
              <a:rPr lang="en-US" dirty="0" smtClean="0"/>
              <a:t>53/2006</a:t>
            </a:r>
            <a:endParaRPr lang="en-US" dirty="0"/>
          </a:p>
        </p:txBody>
      </p:sp>
      <p:sp>
        <p:nvSpPr>
          <p:cNvPr id="36" name="TextBox 35"/>
          <p:cNvSpPr txBox="1"/>
          <p:nvPr/>
        </p:nvSpPr>
        <p:spPr>
          <a:xfrm>
            <a:off x="616744" y="4427820"/>
            <a:ext cx="2383632" cy="369332"/>
          </a:xfrm>
          <a:prstGeom prst="rect">
            <a:avLst/>
          </a:prstGeom>
          <a:noFill/>
          <a:ln>
            <a:solidFill>
              <a:schemeClr val="tx1"/>
            </a:solidFill>
          </a:ln>
        </p:spPr>
        <p:txBody>
          <a:bodyPr wrap="square" rtlCol="0">
            <a:spAutoFit/>
          </a:bodyPr>
          <a:lstStyle/>
          <a:p>
            <a:r>
              <a:rPr lang="en-US" dirty="0" err="1" smtClean="0"/>
              <a:t>Kenniswijk</a:t>
            </a:r>
            <a:r>
              <a:rPr lang="en-US" dirty="0" smtClean="0"/>
              <a:t> Subsidy</a:t>
            </a:r>
            <a:endParaRPr lang="en-US" dirty="0"/>
          </a:p>
        </p:txBody>
      </p:sp>
      <p:cxnSp>
        <p:nvCxnSpPr>
          <p:cNvPr id="6" name="Straight Arrow Connector 5"/>
          <p:cNvCxnSpPr/>
          <p:nvPr/>
        </p:nvCxnSpPr>
        <p:spPr>
          <a:xfrm>
            <a:off x="1785938" y="2649654"/>
            <a:ext cx="913854" cy="2752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36" idx="3"/>
          </p:cNvCxnSpPr>
          <p:nvPr/>
        </p:nvCxnSpPr>
        <p:spPr>
          <a:xfrm flipV="1">
            <a:off x="3000376" y="4500563"/>
            <a:ext cx="1107280" cy="1119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14939" y="2134597"/>
            <a:ext cx="3929062" cy="646331"/>
          </a:xfrm>
          <a:prstGeom prst="rect">
            <a:avLst/>
          </a:prstGeom>
          <a:noFill/>
          <a:ln>
            <a:solidFill>
              <a:schemeClr val="tx1"/>
            </a:solidFill>
          </a:ln>
        </p:spPr>
        <p:txBody>
          <a:bodyPr wrap="square" rtlCol="0">
            <a:spAutoFit/>
          </a:bodyPr>
          <a:lstStyle/>
          <a:p>
            <a:r>
              <a:rPr lang="pt-BR" dirty="0" smtClean="0"/>
              <a:t>But: Appingedam Case of State Aid</a:t>
            </a:r>
          </a:p>
          <a:p>
            <a:r>
              <a:rPr lang="pt-BR" dirty="0" smtClean="0"/>
              <a:t>C </a:t>
            </a:r>
            <a:r>
              <a:rPr lang="pt-BR" dirty="0"/>
              <a:t>35/2005 (ex N 59/2005)</a:t>
            </a:r>
            <a:endParaRPr lang="en-US" dirty="0"/>
          </a:p>
        </p:txBody>
      </p:sp>
      <p:sp>
        <p:nvSpPr>
          <p:cNvPr id="14" name="Date Placeholder 13"/>
          <p:cNvSpPr>
            <a:spLocks noGrp="1"/>
          </p:cNvSpPr>
          <p:nvPr>
            <p:ph type="dt" sz="half" idx="12"/>
          </p:nvPr>
        </p:nvSpPr>
        <p:spPr/>
        <p:txBody>
          <a:bodyPr/>
          <a:lstStyle/>
          <a:p>
            <a:pPr>
              <a:defRPr/>
            </a:pPr>
            <a:fld id="{E8177320-4F28-4443-8D88-E290E3512369}" type="datetime1">
              <a:rPr lang="en-US" smtClean="0"/>
              <a:pPr>
                <a:defRPr/>
              </a:pPr>
              <a:t>2/7/2012</a:t>
            </a:fld>
            <a:endParaRPr lang="nl-NL"/>
          </a:p>
        </p:txBody>
      </p:sp>
      <p:sp>
        <p:nvSpPr>
          <p:cNvPr id="15" name="Slide Number Placeholder 14"/>
          <p:cNvSpPr>
            <a:spLocks noGrp="1"/>
          </p:cNvSpPr>
          <p:nvPr>
            <p:ph type="sldNum" sz="quarter" idx="11"/>
          </p:nvPr>
        </p:nvSpPr>
        <p:spPr/>
        <p:txBody>
          <a:bodyPr/>
          <a:lstStyle/>
          <a:p>
            <a:pPr>
              <a:defRPr/>
            </a:pPr>
            <a:r>
              <a:rPr lang="nl-NL" smtClean="0"/>
              <a:t>PAGE </a:t>
            </a:r>
            <a:fld id="{8E16D9B9-1F61-41CB-A4EE-90CC0D10FD1D}" type="slidenum">
              <a:rPr lang="nl-NL" smtClean="0"/>
              <a:pPr>
                <a:defRPr/>
              </a:pPr>
              <a:t>14</a:t>
            </a:fld>
            <a:endParaRPr lang="nl-NL"/>
          </a:p>
        </p:txBody>
      </p:sp>
      <p:sp>
        <p:nvSpPr>
          <p:cNvPr id="46" name="TextBox 45"/>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50" name="TextBox 49"/>
          <p:cNvSpPr txBox="1"/>
          <p:nvPr/>
        </p:nvSpPr>
        <p:spPr>
          <a:xfrm>
            <a:off x="-36512" y="6381328"/>
            <a:ext cx="2952328" cy="461665"/>
          </a:xfrm>
          <a:prstGeom prst="rect">
            <a:avLst/>
          </a:prstGeom>
          <a:noFill/>
        </p:spPr>
        <p:txBody>
          <a:bodyPr wrap="square" rtlCol="0">
            <a:spAutoFit/>
          </a:bodyPr>
          <a:lstStyle/>
          <a:p>
            <a:r>
              <a:rPr lang="en-US" sz="1200" dirty="0" smtClean="0">
                <a:solidFill>
                  <a:schemeClr val="tx2"/>
                </a:solidFill>
              </a:rPr>
              <a:t>Technological Change in </a:t>
            </a:r>
          </a:p>
          <a:p>
            <a:r>
              <a:rPr lang="en-US" sz="1200" dirty="0" smtClean="0">
                <a:solidFill>
                  <a:schemeClr val="tx2"/>
                </a:solidFill>
              </a:rPr>
              <a:t>Broadband in Europe</a:t>
            </a:r>
            <a:endParaRPr lang="en-US" sz="1200" dirty="0">
              <a:solidFill>
                <a:schemeClr val="tx2"/>
              </a:solidFill>
            </a:endParaRPr>
          </a:p>
        </p:txBody>
      </p:sp>
    </p:spTree>
    <p:extLst>
      <p:ext uri="{BB962C8B-B14F-4D97-AF65-F5344CB8AC3E}">
        <p14:creationId xmlns="" xmlns:p14="http://schemas.microsoft.com/office/powerpoint/2010/main" val="2625994017"/>
      </p:ext>
    </p:extLst>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vision in 2006</a:t>
            </a:r>
            <a:endParaRPr lang="en-US" dirty="0"/>
          </a:p>
        </p:txBody>
      </p:sp>
      <p:sp>
        <p:nvSpPr>
          <p:cNvPr id="3" name="Content Placeholder 2"/>
          <p:cNvSpPr>
            <a:spLocks noGrp="1"/>
          </p:cNvSpPr>
          <p:nvPr>
            <p:ph idx="1"/>
          </p:nvPr>
        </p:nvSpPr>
        <p:spPr>
          <a:xfrm>
            <a:off x="611188" y="1600200"/>
            <a:ext cx="7417196" cy="3959225"/>
          </a:xfrm>
        </p:spPr>
        <p:txBody>
          <a:bodyPr/>
          <a:lstStyle/>
          <a:p>
            <a:pPr marL="0" indent="0">
              <a:buNone/>
            </a:pPr>
            <a:r>
              <a:rPr lang="en-US" i="1" dirty="0" smtClean="0"/>
              <a:t>“</a:t>
            </a:r>
            <a:r>
              <a:rPr lang="en-US" i="1" dirty="0"/>
              <a:t>We did not talk about Voice-over-IP (VoIP) or about symmetric capacity in terms of Mbit/s but about applications which will be available in the near future. We told users that they will be able to watch a soccer match of their own (local) soccer club on television! ... In this way, we created an “us-feeling” among users. </a:t>
            </a:r>
            <a:r>
              <a:rPr lang="en-US" i="1" dirty="0" err="1"/>
              <a:t>Domotics</a:t>
            </a:r>
            <a:r>
              <a:rPr lang="en-US" i="1" dirty="0"/>
              <a:t> at home, health monitoring, security services, it is actually happening right before our very own eyes. If you do not move for an hour (at home), the lights will go on and if there is no response, your children will be </a:t>
            </a:r>
            <a:r>
              <a:rPr lang="en-US" i="1" dirty="0" smtClean="0"/>
              <a:t>called.”</a:t>
            </a:r>
            <a:endParaRPr lang="nl-NL" dirty="0" smtClean="0"/>
          </a:p>
          <a:p>
            <a:pPr marL="0" indent="0">
              <a:buNone/>
            </a:pPr>
            <a:endParaRPr lang="nl-NL" dirty="0"/>
          </a:p>
        </p:txBody>
      </p:sp>
      <p:pic>
        <p:nvPicPr>
          <p:cNvPr id="6" name="Picture 4"/>
          <p:cNvPicPr>
            <a:picLocks noChangeAspect="1" noChangeArrowheads="1"/>
          </p:cNvPicPr>
          <p:nvPr/>
        </p:nvPicPr>
        <p:blipFill>
          <a:blip r:embed="rId2" cstate="print"/>
          <a:srcRect/>
          <a:stretch>
            <a:fillRect/>
          </a:stretch>
        </p:blipFill>
        <p:spPr bwMode="auto">
          <a:xfrm>
            <a:off x="7020272" y="116632"/>
            <a:ext cx="1211957" cy="1080120"/>
          </a:xfrm>
          <a:prstGeom prst="rect">
            <a:avLst/>
          </a:prstGeom>
          <a:noFill/>
          <a:ln w="9525">
            <a:noFill/>
            <a:miter lim="800000"/>
            <a:headEnd/>
            <a:tailEnd/>
          </a:ln>
        </p:spPr>
      </p:pic>
      <p:sp>
        <p:nvSpPr>
          <p:cNvPr id="9" name="Date Placeholder 8"/>
          <p:cNvSpPr>
            <a:spLocks noGrp="1"/>
          </p:cNvSpPr>
          <p:nvPr>
            <p:ph type="dt" sz="half" idx="12"/>
          </p:nvPr>
        </p:nvSpPr>
        <p:spPr/>
        <p:txBody>
          <a:bodyPr/>
          <a:lstStyle/>
          <a:p>
            <a:pPr>
              <a:defRPr/>
            </a:pPr>
            <a:fld id="{DA96C90C-5D38-40D4-94DE-6E0E125B99AE}" type="datetime1">
              <a:rPr lang="en-US" smtClean="0"/>
              <a:pPr>
                <a:defRPr/>
              </a:pPr>
              <a:t>2/7/2012</a:t>
            </a:fld>
            <a:endParaRPr lang="nl-NL"/>
          </a:p>
        </p:txBody>
      </p:sp>
      <p:sp>
        <p:nvSpPr>
          <p:cNvPr id="10" name="Slide Number Placeholder 9"/>
          <p:cNvSpPr>
            <a:spLocks noGrp="1"/>
          </p:cNvSpPr>
          <p:nvPr>
            <p:ph type="sldNum" sz="quarter" idx="11"/>
          </p:nvPr>
        </p:nvSpPr>
        <p:spPr/>
        <p:txBody>
          <a:bodyPr/>
          <a:lstStyle/>
          <a:p>
            <a:pPr>
              <a:defRPr/>
            </a:pPr>
            <a:r>
              <a:rPr lang="nl-NL" smtClean="0"/>
              <a:t>PAGE </a:t>
            </a:r>
            <a:fld id="{31980AC9-656D-4E09-9966-AA8B55BB2223}" type="slidenum">
              <a:rPr lang="nl-NL" smtClean="0"/>
              <a:pPr>
                <a:defRPr/>
              </a:pPr>
              <a:t>15</a:t>
            </a:fld>
            <a:endParaRPr lang="nl-NL"/>
          </a:p>
        </p:txBody>
      </p:sp>
      <p:sp>
        <p:nvSpPr>
          <p:cNvPr id="11" name="TextBox 10"/>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3" name="TextBox 12"/>
          <p:cNvSpPr txBox="1"/>
          <p:nvPr/>
        </p:nvSpPr>
        <p:spPr>
          <a:xfrm>
            <a:off x="-36512" y="6381328"/>
            <a:ext cx="2952328" cy="461665"/>
          </a:xfrm>
          <a:prstGeom prst="rect">
            <a:avLst/>
          </a:prstGeom>
          <a:noFill/>
        </p:spPr>
        <p:txBody>
          <a:bodyPr wrap="square" rtlCol="0">
            <a:spAutoFit/>
          </a:bodyPr>
          <a:lstStyle/>
          <a:p>
            <a:r>
              <a:rPr lang="en-US" sz="1200" dirty="0" smtClean="0">
                <a:solidFill>
                  <a:schemeClr val="tx2"/>
                </a:solidFill>
              </a:rPr>
              <a:t>Technological Change in </a:t>
            </a:r>
          </a:p>
          <a:p>
            <a:r>
              <a:rPr lang="en-US" sz="1200" dirty="0" smtClean="0">
                <a:solidFill>
                  <a:schemeClr val="tx2"/>
                </a:solidFill>
              </a:rPr>
              <a:t>Broadband in Europe</a:t>
            </a:r>
            <a:endParaRPr lang="en-US" sz="1200" dirty="0">
              <a:solidFill>
                <a:schemeClr val="tx2"/>
              </a:solidFill>
            </a:endParaRPr>
          </a:p>
        </p:txBody>
      </p:sp>
    </p:spTree>
    <p:extLst>
      <p:ext uri="{BB962C8B-B14F-4D97-AF65-F5344CB8AC3E}">
        <p14:creationId xmlns="" xmlns:p14="http://schemas.microsoft.com/office/powerpoint/2010/main" val="36145151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Theoretical Discussion on Broadband</a:t>
            </a:r>
            <a:endParaRPr lang="en-US" dirty="0"/>
          </a:p>
        </p:txBody>
      </p:sp>
      <p:sp>
        <p:nvSpPr>
          <p:cNvPr id="3" name="Content Placeholder 2"/>
          <p:cNvSpPr>
            <a:spLocks noGrp="1"/>
          </p:cNvSpPr>
          <p:nvPr>
            <p:ph idx="1"/>
          </p:nvPr>
        </p:nvSpPr>
        <p:spPr>
          <a:xfrm>
            <a:off x="2987824" y="1600200"/>
            <a:ext cx="5618014" cy="3959225"/>
          </a:xfrm>
        </p:spPr>
        <p:txBody>
          <a:bodyPr/>
          <a:lstStyle/>
          <a:p>
            <a:pPr marL="0" indent="0">
              <a:buNone/>
            </a:pPr>
            <a:r>
              <a:rPr lang="en-US" dirty="0" smtClean="0"/>
              <a:t>Continuous technological change and innovation, but impediments to change (General Purpose Technologies)  (</a:t>
            </a:r>
            <a:r>
              <a:rPr lang="en-US" dirty="0" err="1" smtClean="0"/>
              <a:t>Bresnahan</a:t>
            </a:r>
            <a:r>
              <a:rPr lang="en-US" dirty="0" smtClean="0"/>
              <a:t>, 1995)</a:t>
            </a:r>
          </a:p>
          <a:p>
            <a:pPr marL="0" indent="0">
              <a:buNone/>
            </a:pPr>
            <a:r>
              <a:rPr lang="en-US" dirty="0" smtClean="0"/>
              <a:t>Technological change result of strategic interaction between companies and regulation (Bauer, 2010)</a:t>
            </a:r>
          </a:p>
          <a:p>
            <a:pPr marL="0" indent="0">
              <a:buNone/>
            </a:pPr>
            <a:r>
              <a:rPr lang="en-US" dirty="0" smtClean="0"/>
              <a:t>Innovation result of interaction between suppliers and consumers (</a:t>
            </a:r>
            <a:r>
              <a:rPr lang="en-US" dirty="0" err="1" smtClean="0"/>
              <a:t>Fransman</a:t>
            </a:r>
            <a:r>
              <a:rPr lang="en-US" dirty="0" smtClean="0"/>
              <a:t>, 2010)</a:t>
            </a:r>
            <a:endParaRPr lang="en-US" dirty="0"/>
          </a:p>
        </p:txBody>
      </p:sp>
      <p:sp>
        <p:nvSpPr>
          <p:cNvPr id="4" name="Slide Number Placeholder 3"/>
          <p:cNvSpPr>
            <a:spLocks noGrp="1"/>
          </p:cNvSpPr>
          <p:nvPr>
            <p:ph type="sldNum" sz="quarter" idx="11"/>
          </p:nvPr>
        </p:nvSpPr>
        <p:spPr/>
        <p:txBody>
          <a:bodyPr/>
          <a:lstStyle/>
          <a:p>
            <a:pPr>
              <a:defRPr/>
            </a:pPr>
            <a:r>
              <a:rPr lang="nl-NL" smtClean="0"/>
              <a:t>PAGE </a:t>
            </a:r>
            <a:fld id="{31980AC9-656D-4E09-9966-AA8B55BB2223}" type="slidenum">
              <a:rPr lang="nl-NL" smtClean="0"/>
              <a:pPr>
                <a:defRPr/>
              </a:pPr>
              <a:t>16</a:t>
            </a:fld>
            <a:endParaRPr lang="nl-NL"/>
          </a:p>
        </p:txBody>
      </p:sp>
      <p:sp>
        <p:nvSpPr>
          <p:cNvPr id="5" name="Date Placeholder 4"/>
          <p:cNvSpPr>
            <a:spLocks noGrp="1"/>
          </p:cNvSpPr>
          <p:nvPr>
            <p:ph type="dt" sz="half" idx="12"/>
          </p:nvPr>
        </p:nvSpPr>
        <p:spPr/>
        <p:txBody>
          <a:bodyPr/>
          <a:lstStyle/>
          <a:p>
            <a:pPr>
              <a:defRPr/>
            </a:pPr>
            <a:fld id="{5ED57CB5-50D9-407A-B2AF-840B0486D7B0}" type="datetime1">
              <a:rPr lang="en-US" smtClean="0"/>
              <a:pPr>
                <a:defRPr/>
              </a:pPr>
              <a:t>2/7/2012</a:t>
            </a:fld>
            <a:endParaRPr lang="nl-NL"/>
          </a:p>
        </p:txBody>
      </p:sp>
      <p:sp>
        <p:nvSpPr>
          <p:cNvPr id="6" name="TextBox 5"/>
          <p:cNvSpPr txBox="1"/>
          <p:nvPr/>
        </p:nvSpPr>
        <p:spPr>
          <a:xfrm>
            <a:off x="-36512" y="6381328"/>
            <a:ext cx="2952328" cy="461665"/>
          </a:xfrm>
          <a:prstGeom prst="rect">
            <a:avLst/>
          </a:prstGeom>
          <a:noFill/>
        </p:spPr>
        <p:txBody>
          <a:bodyPr wrap="square" rtlCol="0">
            <a:spAutoFit/>
          </a:bodyPr>
          <a:lstStyle/>
          <a:p>
            <a:r>
              <a:rPr lang="en-US" sz="1200" dirty="0" smtClean="0">
                <a:solidFill>
                  <a:schemeClr val="tx2"/>
                </a:solidFill>
              </a:rPr>
              <a:t>Technological Change in </a:t>
            </a:r>
          </a:p>
          <a:p>
            <a:r>
              <a:rPr lang="en-US" sz="1200" dirty="0" smtClean="0">
                <a:solidFill>
                  <a:schemeClr val="tx2"/>
                </a:solidFill>
              </a:rPr>
              <a:t>Broadband in Europe</a:t>
            </a:r>
            <a:endParaRPr lang="en-US" sz="1200" dirty="0">
              <a:solidFill>
                <a:schemeClr val="tx2"/>
              </a:solidFill>
            </a:endParaRPr>
          </a:p>
        </p:txBody>
      </p:sp>
      <p:sp>
        <p:nvSpPr>
          <p:cNvPr id="7" name="TextBox 6"/>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8" name="TextBox 7"/>
          <p:cNvSpPr txBox="1"/>
          <p:nvPr/>
        </p:nvSpPr>
        <p:spPr>
          <a:xfrm>
            <a:off x="35496" y="6381328"/>
            <a:ext cx="2952328" cy="461665"/>
          </a:xfrm>
          <a:prstGeom prst="rect">
            <a:avLst/>
          </a:prstGeom>
          <a:noFill/>
        </p:spPr>
        <p:txBody>
          <a:bodyPr wrap="square" rtlCol="0">
            <a:spAutoFit/>
          </a:bodyPr>
          <a:lstStyle/>
          <a:p>
            <a:r>
              <a:rPr lang="en-US" sz="1200" dirty="0" smtClean="0">
                <a:solidFill>
                  <a:schemeClr val="tx2"/>
                </a:solidFill>
              </a:rPr>
              <a:t>Technological Change in </a:t>
            </a:r>
          </a:p>
          <a:p>
            <a:r>
              <a:rPr lang="en-US" sz="1200" dirty="0" smtClean="0">
                <a:solidFill>
                  <a:schemeClr val="tx2"/>
                </a:solidFill>
              </a:rPr>
              <a:t>Broadband in Europe</a:t>
            </a:r>
            <a:endParaRPr lang="en-US" sz="1200" dirty="0">
              <a:solidFill>
                <a:schemeClr val="tx2"/>
              </a:solidFill>
            </a:endParaRPr>
          </a:p>
        </p:txBody>
      </p:sp>
      <p:sp>
        <p:nvSpPr>
          <p:cNvPr id="9" name="TextBox 8"/>
          <p:cNvSpPr txBox="1"/>
          <p:nvPr/>
        </p:nvSpPr>
        <p:spPr>
          <a:xfrm>
            <a:off x="395536" y="1628800"/>
            <a:ext cx="2520280" cy="707886"/>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Public goods-related</a:t>
            </a:r>
          </a:p>
          <a:p>
            <a:pPr algn="ctr"/>
            <a:r>
              <a:rPr lang="en-US" sz="2000" dirty="0">
                <a:solidFill>
                  <a:schemeClr val="tx2"/>
                </a:solidFill>
              </a:rPr>
              <a:t>a</a:t>
            </a:r>
            <a:r>
              <a:rPr lang="en-US" sz="2000" dirty="0" smtClean="0">
                <a:solidFill>
                  <a:schemeClr val="tx2"/>
                </a:solidFill>
              </a:rPr>
              <a:t>spects</a:t>
            </a:r>
            <a:endParaRPr lang="en-US" sz="2000" dirty="0"/>
          </a:p>
        </p:txBody>
      </p:sp>
      <p:sp>
        <p:nvSpPr>
          <p:cNvPr id="10" name="TextBox 9"/>
          <p:cNvSpPr txBox="1"/>
          <p:nvPr/>
        </p:nvSpPr>
        <p:spPr>
          <a:xfrm>
            <a:off x="395536" y="3068960"/>
            <a:ext cx="2520280" cy="707886"/>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Competition-related  aspects </a:t>
            </a:r>
            <a:endParaRPr lang="en-US" sz="2000" dirty="0"/>
          </a:p>
        </p:txBody>
      </p:sp>
      <p:sp>
        <p:nvSpPr>
          <p:cNvPr id="11" name="TextBox 10"/>
          <p:cNvSpPr txBox="1"/>
          <p:nvPr/>
        </p:nvSpPr>
        <p:spPr>
          <a:xfrm>
            <a:off x="395536" y="4665330"/>
            <a:ext cx="2520280" cy="707886"/>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Innovation-related  aspects </a:t>
            </a:r>
            <a:endParaRPr lang="en-US" sz="2000" dirty="0"/>
          </a:p>
        </p:txBody>
      </p:sp>
      <p:sp>
        <p:nvSpPr>
          <p:cNvPr id="12" name="TextBox 11"/>
          <p:cNvSpPr txBox="1"/>
          <p:nvPr/>
        </p:nvSpPr>
        <p:spPr>
          <a:xfrm>
            <a:off x="2914938" y="1228690"/>
            <a:ext cx="4753406" cy="400110"/>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Perception of Technological Change</a:t>
            </a:r>
            <a:endParaRPr lang="en-US" sz="2000" dirty="0"/>
          </a:p>
        </p:txBody>
      </p:sp>
    </p:spTree>
    <p:extLst>
      <p:ext uri="{BB962C8B-B14F-4D97-AF65-F5344CB8AC3E}">
        <p14:creationId xmlns="" xmlns:p14="http://schemas.microsoft.com/office/powerpoint/2010/main" val="31309030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sz="2400" cap="small" dirty="0" smtClean="0"/>
              <a:t>Experimental Users and New Services</a:t>
            </a:r>
            <a:endParaRPr lang="nl-NL" sz="2400" dirty="0"/>
          </a:p>
        </p:txBody>
      </p:sp>
      <p:sp>
        <p:nvSpPr>
          <p:cNvPr id="9" name="Text Placeholder 5"/>
          <p:cNvSpPr txBox="1">
            <a:spLocks/>
          </p:cNvSpPr>
          <p:nvPr/>
        </p:nvSpPr>
        <p:spPr bwMode="auto">
          <a:xfrm>
            <a:off x="755576" y="4221088"/>
            <a:ext cx="7772400" cy="1500187"/>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marL="0" indent="0" algn="l" rtl="0" eaLnBrk="0" fontAlgn="base" hangingPunct="0">
              <a:spcBef>
                <a:spcPct val="20000"/>
              </a:spcBef>
              <a:spcAft>
                <a:spcPct val="0"/>
              </a:spcAft>
              <a:buClr>
                <a:schemeClr val="accent1"/>
              </a:buClr>
              <a:buNone/>
              <a:defRPr sz="2000" b="1">
                <a:solidFill>
                  <a:schemeClr val="tx1"/>
                </a:solidFill>
                <a:latin typeface="+mn-lt"/>
                <a:ea typeface="+mn-ea"/>
                <a:cs typeface="+mn-cs"/>
              </a:defRPr>
            </a:lvl1pPr>
            <a:lvl2pPr marL="457200" indent="0" algn="l" rtl="0" eaLnBrk="0" fontAlgn="base" hangingPunct="0">
              <a:spcBef>
                <a:spcPct val="20000"/>
              </a:spcBef>
              <a:spcAft>
                <a:spcPct val="0"/>
              </a:spcAft>
              <a:buClr>
                <a:schemeClr val="tx1"/>
              </a:buClr>
              <a:buNone/>
              <a:defRPr sz="1800" b="1">
                <a:solidFill>
                  <a:schemeClr val="tx1"/>
                </a:solidFill>
                <a:latin typeface="+mn-lt"/>
              </a:defRPr>
            </a:lvl2pPr>
            <a:lvl3pPr marL="914400" indent="0" algn="l" rtl="0" eaLnBrk="0" fontAlgn="base" hangingPunct="0">
              <a:spcBef>
                <a:spcPct val="20000"/>
              </a:spcBef>
              <a:spcAft>
                <a:spcPct val="0"/>
              </a:spcAft>
              <a:buClr>
                <a:schemeClr val="tx1"/>
              </a:buClr>
              <a:buFont typeface="Arial" pitchFamily="34" charset="0"/>
              <a:buNone/>
              <a:defRPr sz="1600" b="1">
                <a:solidFill>
                  <a:schemeClr val="tx1"/>
                </a:solidFill>
                <a:latin typeface="+mn-lt"/>
              </a:defRPr>
            </a:lvl3pPr>
            <a:lvl4pPr marL="1371600" indent="0" algn="l" rtl="0" eaLnBrk="0" fontAlgn="base" hangingPunct="0">
              <a:spcBef>
                <a:spcPct val="20000"/>
              </a:spcBef>
              <a:spcAft>
                <a:spcPct val="0"/>
              </a:spcAft>
              <a:buClr>
                <a:schemeClr val="tx1"/>
              </a:buClr>
              <a:buFont typeface="Arial" pitchFamily="34" charset="0"/>
              <a:buNone/>
              <a:defRPr sz="1400" b="1">
                <a:solidFill>
                  <a:schemeClr val="tx1"/>
                </a:solidFill>
                <a:latin typeface="+mn-lt"/>
              </a:defRPr>
            </a:lvl4pPr>
            <a:lvl5pPr marL="1828800" indent="0" algn="l" rtl="0" eaLnBrk="0" fontAlgn="base" hangingPunct="0">
              <a:spcBef>
                <a:spcPct val="20000"/>
              </a:spcBef>
              <a:spcAft>
                <a:spcPct val="0"/>
              </a:spcAft>
              <a:buClr>
                <a:schemeClr val="tx1"/>
              </a:buClr>
              <a:buFont typeface="Arial" pitchFamily="34" charset="0"/>
              <a:buNone/>
              <a:defRPr sz="1400" b="1">
                <a:solidFill>
                  <a:schemeClr val="tx1"/>
                </a:solidFill>
                <a:latin typeface="+mn-lt"/>
              </a:defRPr>
            </a:lvl5pPr>
            <a:lvl6pPr marL="22860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6pPr>
            <a:lvl7pPr marL="27432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7pPr>
            <a:lvl8pPr marL="32004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8pPr>
            <a:lvl9pPr marL="36576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9pPr>
          </a:lstStyle>
          <a:p>
            <a:r>
              <a:rPr lang="en-US" dirty="0" smtClean="0"/>
              <a:t>- The Set up of the Research</a:t>
            </a:r>
          </a:p>
          <a:p>
            <a:r>
              <a:rPr lang="en-US" dirty="0" smtClean="0"/>
              <a:t>- The Surprise</a:t>
            </a:r>
          </a:p>
          <a:p>
            <a:r>
              <a:rPr lang="en-US" dirty="0" smtClean="0"/>
              <a:t>- The Experimental Users and New Services</a:t>
            </a:r>
            <a:endParaRPr lang="en-US" dirty="0"/>
          </a:p>
        </p:txBody>
      </p:sp>
      <p:sp>
        <p:nvSpPr>
          <p:cNvPr id="2" name="Date Placeholder 1"/>
          <p:cNvSpPr>
            <a:spLocks noGrp="1"/>
          </p:cNvSpPr>
          <p:nvPr>
            <p:ph type="dt" sz="half" idx="12"/>
          </p:nvPr>
        </p:nvSpPr>
        <p:spPr/>
        <p:txBody>
          <a:bodyPr/>
          <a:lstStyle/>
          <a:p>
            <a:pPr>
              <a:defRPr/>
            </a:pPr>
            <a:fld id="{9E16CCC7-748F-41E4-81A1-978DD49565CE}" type="datetime1">
              <a:rPr lang="en-US" smtClean="0"/>
              <a:pPr>
                <a:defRPr/>
              </a:pPr>
              <a:t>2/7/2012</a:t>
            </a:fld>
            <a:endParaRPr lang="nl-NL"/>
          </a:p>
        </p:txBody>
      </p:sp>
      <p:sp>
        <p:nvSpPr>
          <p:cNvPr id="3" name="Slide Number Placeholder 2"/>
          <p:cNvSpPr>
            <a:spLocks noGrp="1"/>
          </p:cNvSpPr>
          <p:nvPr>
            <p:ph type="sldNum" sz="quarter" idx="11"/>
          </p:nvPr>
        </p:nvSpPr>
        <p:spPr/>
        <p:txBody>
          <a:bodyPr/>
          <a:lstStyle/>
          <a:p>
            <a:pPr>
              <a:defRPr/>
            </a:pPr>
            <a:r>
              <a:rPr lang="nl-NL" smtClean="0"/>
              <a:t>PAGE </a:t>
            </a:r>
            <a:fld id="{6A479D25-7360-44F1-BD87-A6E1504B3C6C}" type="slidenum">
              <a:rPr lang="nl-NL" smtClean="0"/>
              <a:pPr>
                <a:defRPr/>
              </a:pPr>
              <a:t>17</a:t>
            </a:fld>
            <a:endParaRPr lang="nl-NL"/>
          </a:p>
        </p:txBody>
      </p:sp>
    </p:spTree>
    <p:extLst>
      <p:ext uri="{BB962C8B-B14F-4D97-AF65-F5344CB8AC3E}">
        <p14:creationId xmlns="" xmlns:p14="http://schemas.microsoft.com/office/powerpoint/2010/main" val="19003467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set up of the research</a:t>
            </a:r>
            <a:endParaRPr lang="en-US" dirty="0"/>
          </a:p>
        </p:txBody>
      </p:sp>
      <p:sp>
        <p:nvSpPr>
          <p:cNvPr id="3" name="Content Placeholder 2"/>
          <p:cNvSpPr>
            <a:spLocks noGrp="1"/>
          </p:cNvSpPr>
          <p:nvPr>
            <p:ph idx="1"/>
          </p:nvPr>
        </p:nvSpPr>
        <p:spPr/>
        <p:txBody>
          <a:bodyPr/>
          <a:lstStyle/>
          <a:p>
            <a:r>
              <a:rPr lang="en-US" dirty="0" smtClean="0"/>
              <a:t>Internet Service Provider (</a:t>
            </a:r>
            <a:r>
              <a:rPr lang="en-US" dirty="0" err="1" smtClean="0"/>
              <a:t>Ons</a:t>
            </a:r>
            <a:r>
              <a:rPr lang="en-US" dirty="0" smtClean="0"/>
              <a:t> Net Eindhoven)</a:t>
            </a:r>
          </a:p>
          <a:p>
            <a:pPr lvl="1"/>
            <a:r>
              <a:rPr lang="en-US" dirty="0" smtClean="0"/>
              <a:t>In 2009 &gt; 15 % of all households connected to a fiber network</a:t>
            </a:r>
          </a:p>
          <a:p>
            <a:r>
              <a:rPr lang="en-US" dirty="0" smtClean="0"/>
              <a:t>Access to the data: User survey ~8000 households</a:t>
            </a:r>
          </a:p>
          <a:p>
            <a:r>
              <a:rPr lang="en-US" dirty="0" smtClean="0"/>
              <a:t>Strategy questions:</a:t>
            </a:r>
          </a:p>
          <a:p>
            <a:pPr lvl="1"/>
            <a:r>
              <a:rPr lang="en-US" dirty="0" smtClean="0"/>
              <a:t>What do we have to know about our users? </a:t>
            </a:r>
          </a:p>
          <a:p>
            <a:pPr lvl="1"/>
            <a:r>
              <a:rPr lang="en-US" dirty="0" smtClean="0"/>
              <a:t>To what extent do they want to have new services?</a:t>
            </a:r>
          </a:p>
          <a:p>
            <a:endParaRPr lang="en-US" dirty="0"/>
          </a:p>
        </p:txBody>
      </p:sp>
      <p:sp>
        <p:nvSpPr>
          <p:cNvPr id="7" name="Date Placeholder 6"/>
          <p:cNvSpPr>
            <a:spLocks noGrp="1"/>
          </p:cNvSpPr>
          <p:nvPr>
            <p:ph type="dt" sz="half" idx="12"/>
          </p:nvPr>
        </p:nvSpPr>
        <p:spPr/>
        <p:txBody>
          <a:bodyPr/>
          <a:lstStyle/>
          <a:p>
            <a:pPr>
              <a:defRPr/>
            </a:pPr>
            <a:fld id="{9D239B97-CE35-4D56-AB14-03762186B44F}" type="datetime1">
              <a:rPr lang="en-US" smtClean="0"/>
              <a:pPr>
                <a:defRPr/>
              </a:pPr>
              <a:t>2/7/2012</a:t>
            </a:fld>
            <a:endParaRPr lang="nl-NL"/>
          </a:p>
        </p:txBody>
      </p:sp>
      <p:sp>
        <p:nvSpPr>
          <p:cNvPr id="8" name="Slide Number Placeholder 7"/>
          <p:cNvSpPr>
            <a:spLocks noGrp="1"/>
          </p:cNvSpPr>
          <p:nvPr>
            <p:ph type="sldNum" sz="quarter" idx="11"/>
          </p:nvPr>
        </p:nvSpPr>
        <p:spPr/>
        <p:txBody>
          <a:bodyPr/>
          <a:lstStyle/>
          <a:p>
            <a:pPr>
              <a:defRPr/>
            </a:pPr>
            <a:r>
              <a:rPr lang="nl-NL" smtClean="0"/>
              <a:t>PAGE </a:t>
            </a:r>
            <a:fld id="{31980AC9-656D-4E09-9966-AA8B55BB2223}" type="slidenum">
              <a:rPr lang="nl-NL" smtClean="0"/>
              <a:pPr>
                <a:defRPr/>
              </a:pPr>
              <a:t>18</a:t>
            </a:fld>
            <a:endParaRPr lang="nl-NL"/>
          </a:p>
        </p:txBody>
      </p:sp>
      <p:sp>
        <p:nvSpPr>
          <p:cNvPr id="9" name="TextBox 8"/>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1" name="TextBox 10"/>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Tree>
    <p:extLst>
      <p:ext uri="{BB962C8B-B14F-4D97-AF65-F5344CB8AC3E}">
        <p14:creationId xmlns="" xmlns:p14="http://schemas.microsoft.com/office/powerpoint/2010/main" val="1123007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8024812" cy="922338"/>
          </a:xfrm>
        </p:spPr>
        <p:txBody>
          <a:bodyPr/>
          <a:lstStyle/>
          <a:p>
            <a:r>
              <a:rPr lang="nl-NL" dirty="0" smtClean="0"/>
              <a:t>Short Bio</a:t>
            </a:r>
            <a:endParaRPr lang="nl-NL" dirty="0"/>
          </a:p>
        </p:txBody>
      </p:sp>
      <p:sp>
        <p:nvSpPr>
          <p:cNvPr id="3" name="Content Placeholder 2"/>
          <p:cNvSpPr>
            <a:spLocks noGrp="1"/>
          </p:cNvSpPr>
          <p:nvPr>
            <p:ph idx="1"/>
          </p:nvPr>
        </p:nvSpPr>
        <p:spPr>
          <a:xfrm>
            <a:off x="611188" y="1600200"/>
            <a:ext cx="6049044" cy="3959225"/>
          </a:xfrm>
        </p:spPr>
        <p:txBody>
          <a:bodyPr/>
          <a:lstStyle/>
          <a:p>
            <a:r>
              <a:rPr lang="en-US" sz="2000" dirty="0" smtClean="0"/>
              <a:t>Education:</a:t>
            </a:r>
          </a:p>
          <a:p>
            <a:pPr lvl="1"/>
            <a:r>
              <a:rPr lang="en-US" sz="2000" dirty="0" smtClean="0"/>
              <a:t>Masters in Innovation Management &amp; Technology </a:t>
            </a:r>
            <a:r>
              <a:rPr lang="en-US" sz="2000" dirty="0"/>
              <a:t>(University Sussex, </a:t>
            </a:r>
            <a:r>
              <a:rPr lang="en-US" sz="2000" dirty="0" smtClean="0"/>
              <a:t>UK)</a:t>
            </a:r>
          </a:p>
          <a:p>
            <a:pPr lvl="1"/>
            <a:r>
              <a:rPr lang="en-US" sz="2000" dirty="0" smtClean="0"/>
              <a:t>First European PhD in Technology Strategy (University Sussex, UK) </a:t>
            </a:r>
          </a:p>
          <a:p>
            <a:r>
              <a:rPr lang="en-US" sz="2000" dirty="0" smtClean="0"/>
              <a:t>Experience:</a:t>
            </a:r>
          </a:p>
          <a:p>
            <a:pPr lvl="1"/>
            <a:r>
              <a:rPr lang="en-US" sz="2000" dirty="0" smtClean="0"/>
              <a:t>European Commission, Dutch NSF, Dutch Ministry of Economic Affairs, Regulatory Agencie</a:t>
            </a:r>
            <a:r>
              <a:rPr lang="en-US" sz="2000" dirty="0"/>
              <a:t>s</a:t>
            </a:r>
            <a:r>
              <a:rPr lang="en-US" sz="2000" dirty="0" smtClean="0"/>
              <a:t>, Municipality of Eindhoven, Province </a:t>
            </a:r>
            <a:r>
              <a:rPr lang="en-US" sz="2000" dirty="0" err="1" smtClean="0"/>
              <a:t>Noord</a:t>
            </a:r>
            <a:r>
              <a:rPr lang="en-US" sz="2000" dirty="0" smtClean="0"/>
              <a:t> Brabant </a:t>
            </a:r>
          </a:p>
          <a:p>
            <a:r>
              <a:rPr lang="en-US" sz="2000" dirty="0" smtClean="0"/>
              <a:t>Current Position</a:t>
            </a:r>
            <a:r>
              <a:rPr lang="en-US" sz="1800" dirty="0" smtClean="0"/>
              <a:t>: </a:t>
            </a:r>
          </a:p>
          <a:p>
            <a:pPr lvl="1"/>
            <a:r>
              <a:rPr lang="en-US" sz="1800" dirty="0" smtClean="0"/>
              <a:t>Associate Professor Economics of Technological Change, S.T. Fellow</a:t>
            </a:r>
            <a:endParaRPr lang="en-US" sz="1800" dirty="0"/>
          </a:p>
        </p:txBody>
      </p:sp>
      <p:pic>
        <p:nvPicPr>
          <p:cNvPr id="1026" name="Picture 2" descr="C:\Users\Bsadowsk\Pictures\rome 2011 069.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164288" y="188640"/>
            <a:ext cx="1480364" cy="1060150"/>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949202" y="1988840"/>
            <a:ext cx="1695450"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949202" y="3861048"/>
            <a:ext cx="1638300" cy="1133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Date Placeholder 7"/>
          <p:cNvSpPr>
            <a:spLocks noGrp="1"/>
          </p:cNvSpPr>
          <p:nvPr>
            <p:ph type="dt" sz="half" idx="12"/>
          </p:nvPr>
        </p:nvSpPr>
        <p:spPr/>
        <p:txBody>
          <a:bodyPr/>
          <a:lstStyle/>
          <a:p>
            <a:pPr>
              <a:defRPr/>
            </a:pPr>
            <a:fld id="{7EF72B2E-CFA8-4ED9-A4CD-03515D8A2307}" type="datetime1">
              <a:rPr lang="en-US" smtClean="0"/>
              <a:pPr>
                <a:defRPr/>
              </a:pPr>
              <a:t>2/7/2012</a:t>
            </a:fld>
            <a:endParaRPr lang="nl-NL"/>
          </a:p>
        </p:txBody>
      </p:sp>
      <p:sp>
        <p:nvSpPr>
          <p:cNvPr id="9" name="Slide Number Placeholder 8"/>
          <p:cNvSpPr>
            <a:spLocks noGrp="1"/>
          </p:cNvSpPr>
          <p:nvPr>
            <p:ph type="sldNum" sz="quarter" idx="11"/>
          </p:nvPr>
        </p:nvSpPr>
        <p:spPr/>
        <p:txBody>
          <a:bodyPr/>
          <a:lstStyle/>
          <a:p>
            <a:pPr>
              <a:defRPr/>
            </a:pPr>
            <a:r>
              <a:rPr lang="nl-NL" smtClean="0"/>
              <a:t>PAGE </a:t>
            </a:r>
            <a:fld id="{31980AC9-656D-4E09-9966-AA8B55BB2223}" type="slidenum">
              <a:rPr lang="nl-NL" smtClean="0"/>
              <a:pPr>
                <a:defRPr/>
              </a:pPr>
              <a:t>1</a:t>
            </a:fld>
            <a:endParaRPr lang="nl-NL"/>
          </a:p>
        </p:txBody>
      </p:sp>
    </p:spTree>
    <p:extLst>
      <p:ext uri="{BB962C8B-B14F-4D97-AF65-F5344CB8AC3E}">
        <p14:creationId xmlns="" xmlns:p14="http://schemas.microsoft.com/office/powerpoint/2010/main" val="20820574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Research design</a:t>
            </a:r>
            <a:endParaRPr lang="nl-NL" sz="2800" dirty="0"/>
          </a:p>
        </p:txBody>
      </p:sp>
      <p:sp>
        <p:nvSpPr>
          <p:cNvPr id="3" name="Content Placeholder 2"/>
          <p:cNvSpPr>
            <a:spLocks noGrp="1"/>
          </p:cNvSpPr>
          <p:nvPr>
            <p:ph idx="1"/>
          </p:nvPr>
        </p:nvSpPr>
        <p:spPr/>
        <p:txBody>
          <a:bodyPr/>
          <a:lstStyle/>
          <a:p>
            <a:r>
              <a:rPr lang="en-US" dirty="0" smtClean="0"/>
              <a:t>Standard questionnaire: </a:t>
            </a:r>
            <a:endParaRPr lang="en-US" dirty="0"/>
          </a:p>
          <a:p>
            <a:pPr lvl="2"/>
            <a:r>
              <a:rPr lang="en-US" sz="1800" dirty="0"/>
              <a:t>Broadband adoption increases usage (</a:t>
            </a:r>
            <a:r>
              <a:rPr lang="en-US" sz="1800" dirty="0" err="1"/>
              <a:t>Hitt</a:t>
            </a:r>
            <a:r>
              <a:rPr lang="en-US" sz="1800" dirty="0"/>
              <a:t> and </a:t>
            </a:r>
            <a:r>
              <a:rPr lang="en-US" sz="1800" dirty="0" err="1"/>
              <a:t>Prasanna</a:t>
            </a:r>
            <a:r>
              <a:rPr lang="en-US" sz="1800" dirty="0"/>
              <a:t> 2007).</a:t>
            </a:r>
          </a:p>
          <a:p>
            <a:pPr lvl="2"/>
            <a:r>
              <a:rPr lang="en-US" sz="1800" dirty="0"/>
              <a:t>Income and education is positively related to adoption, usage is negatively correlate with these characteristics (Goldfarb and Prince 2008). </a:t>
            </a:r>
          </a:p>
          <a:p>
            <a:pPr lvl="2"/>
            <a:r>
              <a:rPr lang="en-US" sz="1800" dirty="0"/>
              <a:t>Use of Internet related to abilities of users to navigate through the Internet, exchange information among users, to use new Internet technologies (DiMaggio and </a:t>
            </a:r>
            <a:r>
              <a:rPr lang="en-US" sz="1800" dirty="0" err="1"/>
              <a:t>Hargittai</a:t>
            </a:r>
            <a:r>
              <a:rPr lang="en-US" sz="1800" dirty="0"/>
              <a:t> 2001</a:t>
            </a:r>
            <a:r>
              <a:rPr lang="en-US" sz="1800" dirty="0" smtClean="0"/>
              <a:t>)</a:t>
            </a:r>
          </a:p>
          <a:p>
            <a:r>
              <a:rPr lang="en-US" dirty="0" smtClean="0"/>
              <a:t>Choice Experiment: </a:t>
            </a:r>
          </a:p>
          <a:p>
            <a:pPr lvl="2"/>
            <a:r>
              <a:rPr lang="en-US" sz="2000" dirty="0" smtClean="0"/>
              <a:t>Willingness to pay (WTP) for new advanced services Madden &amp; Simpson (1997)</a:t>
            </a:r>
          </a:p>
          <a:p>
            <a:pPr lvl="2"/>
            <a:endParaRPr lang="en-US" dirty="0"/>
          </a:p>
          <a:p>
            <a:endParaRPr lang="nl-NL" dirty="0"/>
          </a:p>
        </p:txBody>
      </p:sp>
      <p:sp>
        <p:nvSpPr>
          <p:cNvPr id="5" name="Date Placeholder 4"/>
          <p:cNvSpPr>
            <a:spLocks noGrp="1"/>
          </p:cNvSpPr>
          <p:nvPr>
            <p:ph type="dt" sz="half" idx="12"/>
          </p:nvPr>
        </p:nvSpPr>
        <p:spPr/>
        <p:txBody>
          <a:bodyPr/>
          <a:lstStyle/>
          <a:p>
            <a:pPr>
              <a:defRPr/>
            </a:pPr>
            <a:fld id="{AD95A12E-72F6-42E3-A68A-E943F479C19B}" type="datetime1">
              <a:rPr lang="en-US" smtClean="0"/>
              <a:pPr>
                <a:defRPr/>
              </a:pPr>
              <a:t>2/7/2012</a:t>
            </a:fld>
            <a:endParaRPr lang="nl-NL"/>
          </a:p>
        </p:txBody>
      </p:sp>
      <p:sp>
        <p:nvSpPr>
          <p:cNvPr id="6" name="Slide Number Placeholder 5"/>
          <p:cNvSpPr>
            <a:spLocks noGrp="1"/>
          </p:cNvSpPr>
          <p:nvPr>
            <p:ph type="sldNum" sz="quarter" idx="11"/>
          </p:nvPr>
        </p:nvSpPr>
        <p:spPr/>
        <p:txBody>
          <a:bodyPr/>
          <a:lstStyle/>
          <a:p>
            <a:pPr>
              <a:defRPr/>
            </a:pPr>
            <a:r>
              <a:rPr lang="nl-NL" smtClean="0"/>
              <a:t>PAGE </a:t>
            </a:r>
            <a:fld id="{31980AC9-656D-4E09-9966-AA8B55BB2223}" type="slidenum">
              <a:rPr lang="nl-NL" smtClean="0"/>
              <a:pPr>
                <a:defRPr/>
              </a:pPr>
              <a:t>19</a:t>
            </a:fld>
            <a:endParaRPr lang="nl-NL"/>
          </a:p>
        </p:txBody>
      </p:sp>
      <p:sp>
        <p:nvSpPr>
          <p:cNvPr id="7" name="TextBox 6"/>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9" name="TextBox 8"/>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Tree>
    <p:extLst>
      <p:ext uri="{BB962C8B-B14F-4D97-AF65-F5344CB8AC3E}">
        <p14:creationId xmlns="" xmlns:p14="http://schemas.microsoft.com/office/powerpoint/2010/main" val="609438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The survey response</a:t>
            </a:r>
            <a:endParaRPr lang="nl-NL" dirty="0"/>
          </a:p>
        </p:txBody>
      </p:sp>
      <p:sp>
        <p:nvSpPr>
          <p:cNvPr id="3" name="Content Placeholder 2"/>
          <p:cNvSpPr>
            <a:spLocks noGrp="1"/>
          </p:cNvSpPr>
          <p:nvPr>
            <p:ph idx="1"/>
          </p:nvPr>
        </p:nvSpPr>
        <p:spPr/>
        <p:txBody>
          <a:bodyPr/>
          <a:lstStyle/>
          <a:p>
            <a:r>
              <a:rPr lang="en-US" dirty="0"/>
              <a:t>Survey (SURF, 2009) conducted on-line from the area of Eindhoven (area </a:t>
            </a:r>
            <a:r>
              <a:rPr lang="en-US" dirty="0" err="1"/>
              <a:t>Tongelre</a:t>
            </a:r>
            <a:r>
              <a:rPr lang="en-US" dirty="0"/>
              <a:t> and </a:t>
            </a:r>
            <a:r>
              <a:rPr lang="en-US" dirty="0" err="1"/>
              <a:t>Woensel</a:t>
            </a:r>
            <a:r>
              <a:rPr lang="en-US" dirty="0"/>
              <a:t>) in July 2009 </a:t>
            </a:r>
          </a:p>
          <a:p>
            <a:pPr lvl="1"/>
            <a:r>
              <a:rPr lang="en-US" dirty="0"/>
              <a:t>From the 8,606 people approached via email, 2,682 responded. From the group of non-respondents, 313 people started with the survey but did not finish it. (response rate of 31.2 </a:t>
            </a:r>
            <a:r>
              <a:rPr lang="en-US" dirty="0" smtClean="0"/>
              <a:t>%)</a:t>
            </a:r>
          </a:p>
          <a:p>
            <a:pPr lvl="1"/>
            <a:r>
              <a:rPr lang="en-US" dirty="0" smtClean="0"/>
              <a:t>1027 written responses from people commenting on the survey</a:t>
            </a:r>
            <a:endParaRPr lang="nl-NL" dirty="0"/>
          </a:p>
        </p:txBody>
      </p:sp>
      <p:sp>
        <p:nvSpPr>
          <p:cNvPr id="5" name="Date Placeholder 4"/>
          <p:cNvSpPr>
            <a:spLocks noGrp="1"/>
          </p:cNvSpPr>
          <p:nvPr>
            <p:ph type="dt" sz="half" idx="12"/>
          </p:nvPr>
        </p:nvSpPr>
        <p:spPr/>
        <p:txBody>
          <a:bodyPr/>
          <a:lstStyle/>
          <a:p>
            <a:pPr>
              <a:defRPr/>
            </a:pPr>
            <a:fld id="{5E5329CB-158C-41E7-89BE-70E5877826DA}" type="datetime1">
              <a:rPr lang="en-US" smtClean="0"/>
              <a:pPr>
                <a:defRPr/>
              </a:pPr>
              <a:t>2/7/2012</a:t>
            </a:fld>
            <a:endParaRPr lang="nl-NL"/>
          </a:p>
        </p:txBody>
      </p:sp>
      <p:sp>
        <p:nvSpPr>
          <p:cNvPr id="6" name="Slide Number Placeholder 5"/>
          <p:cNvSpPr>
            <a:spLocks noGrp="1"/>
          </p:cNvSpPr>
          <p:nvPr>
            <p:ph type="sldNum" sz="quarter" idx="11"/>
          </p:nvPr>
        </p:nvSpPr>
        <p:spPr/>
        <p:txBody>
          <a:bodyPr/>
          <a:lstStyle/>
          <a:p>
            <a:pPr>
              <a:defRPr/>
            </a:pPr>
            <a:r>
              <a:rPr lang="nl-NL" smtClean="0"/>
              <a:t>PAGE </a:t>
            </a:r>
            <a:fld id="{31980AC9-656D-4E09-9966-AA8B55BB2223}" type="slidenum">
              <a:rPr lang="nl-NL" smtClean="0"/>
              <a:pPr>
                <a:defRPr/>
              </a:pPr>
              <a:t>20</a:t>
            </a:fld>
            <a:endParaRPr lang="nl-NL"/>
          </a:p>
        </p:txBody>
      </p:sp>
      <p:sp>
        <p:nvSpPr>
          <p:cNvPr id="7" name="TextBox 6"/>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9" name="TextBox 8"/>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Tree>
    <p:extLst>
      <p:ext uri="{BB962C8B-B14F-4D97-AF65-F5344CB8AC3E}">
        <p14:creationId xmlns="" xmlns:p14="http://schemas.microsoft.com/office/powerpoint/2010/main" val="30770767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The Surprise: Experimental users</a:t>
            </a:r>
            <a:endParaRPr lang="en-US" sz="3600" dirty="0"/>
          </a:p>
        </p:txBody>
      </p:sp>
      <p:sp>
        <p:nvSpPr>
          <p:cNvPr id="5" name="Content Placeholder 4"/>
          <p:cNvSpPr>
            <a:spLocks noGrp="1"/>
          </p:cNvSpPr>
          <p:nvPr>
            <p:ph sz="half" idx="1"/>
          </p:nvPr>
        </p:nvSpPr>
        <p:spPr>
          <a:xfrm>
            <a:off x="611188" y="1600201"/>
            <a:ext cx="3960812" cy="3701008"/>
          </a:xfrm>
        </p:spPr>
        <p:txBody>
          <a:bodyPr/>
          <a:lstStyle/>
          <a:p>
            <a:r>
              <a:rPr lang="en-US" sz="2000" dirty="0" smtClean="0"/>
              <a:t>Question: Are you interested to support </a:t>
            </a:r>
            <a:r>
              <a:rPr lang="en-US" sz="2000" dirty="0" err="1" smtClean="0"/>
              <a:t>Ons</a:t>
            </a:r>
            <a:r>
              <a:rPr lang="en-US" sz="2000" dirty="0" smtClean="0"/>
              <a:t> Net Eindhoven with testing of new services?</a:t>
            </a:r>
          </a:p>
          <a:p>
            <a:r>
              <a:rPr lang="en-US" sz="2000" dirty="0" smtClean="0"/>
              <a:t>76 % they are interested in experimenting with new services</a:t>
            </a:r>
          </a:p>
          <a:p>
            <a:r>
              <a:rPr lang="en-US" sz="2000" dirty="0" smtClean="0"/>
              <a:t>Repeat survey in 2011: 77%.</a:t>
            </a:r>
          </a:p>
          <a:p>
            <a:endParaRPr lang="en-US" sz="2000" dirty="0" smtClean="0"/>
          </a:p>
          <a:p>
            <a:endParaRPr lang="en-US" sz="2000" dirty="0" smtClean="0"/>
          </a:p>
        </p:txBody>
      </p:sp>
      <p:pic>
        <p:nvPicPr>
          <p:cNvPr id="7" name="Chart 48"/>
          <p:cNvPicPr>
            <a:picLocks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44008" y="1447800"/>
            <a:ext cx="3960440" cy="43574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Date Placeholder 9"/>
          <p:cNvSpPr>
            <a:spLocks noGrp="1"/>
          </p:cNvSpPr>
          <p:nvPr>
            <p:ph type="dt" sz="half" idx="12"/>
          </p:nvPr>
        </p:nvSpPr>
        <p:spPr/>
        <p:txBody>
          <a:bodyPr/>
          <a:lstStyle/>
          <a:p>
            <a:pPr>
              <a:defRPr/>
            </a:pPr>
            <a:fld id="{901BF195-F3C1-4782-97B1-D2DB7F16F53D}" type="datetime1">
              <a:rPr lang="en-US" smtClean="0"/>
              <a:pPr>
                <a:defRPr/>
              </a:pPr>
              <a:t>2/7/2012</a:t>
            </a:fld>
            <a:endParaRPr lang="nl-NL"/>
          </a:p>
        </p:txBody>
      </p:sp>
      <p:sp>
        <p:nvSpPr>
          <p:cNvPr id="14" name="Slide Number Placeholder 13"/>
          <p:cNvSpPr>
            <a:spLocks noGrp="1"/>
          </p:cNvSpPr>
          <p:nvPr>
            <p:ph type="sldNum" sz="quarter" idx="11"/>
          </p:nvPr>
        </p:nvSpPr>
        <p:spPr/>
        <p:txBody>
          <a:bodyPr/>
          <a:lstStyle/>
          <a:p>
            <a:pPr>
              <a:defRPr/>
            </a:pPr>
            <a:r>
              <a:rPr lang="nl-NL" smtClean="0"/>
              <a:t>PAGE </a:t>
            </a:r>
            <a:fld id="{E5969B0D-9CCB-4D75-8BEF-8C9307DEB2CC}" type="slidenum">
              <a:rPr lang="nl-NL" smtClean="0"/>
              <a:pPr>
                <a:defRPr/>
              </a:pPr>
              <a:t>21</a:t>
            </a:fld>
            <a:endParaRPr lang="nl-NL"/>
          </a:p>
        </p:txBody>
      </p:sp>
      <p:sp>
        <p:nvSpPr>
          <p:cNvPr id="19" name="TextBox 18"/>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22" name="TextBox 21"/>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
        <p:nvSpPr>
          <p:cNvPr id="15" name="TextBox 14"/>
          <p:cNvSpPr txBox="1"/>
          <p:nvPr/>
        </p:nvSpPr>
        <p:spPr>
          <a:xfrm>
            <a:off x="4391980" y="5805264"/>
            <a:ext cx="3132348" cy="338554"/>
          </a:xfrm>
          <a:prstGeom prst="rect">
            <a:avLst/>
          </a:prstGeom>
          <a:noFill/>
        </p:spPr>
        <p:txBody>
          <a:bodyPr wrap="square" rtlCol="0">
            <a:spAutoFit/>
          </a:bodyPr>
          <a:lstStyle/>
          <a:p>
            <a:r>
              <a:rPr lang="en-US" sz="1600" b="1" dirty="0" smtClean="0"/>
              <a:t>(Source: SURF 2009)</a:t>
            </a:r>
            <a:endParaRPr lang="en-US" b="1" dirty="0"/>
          </a:p>
        </p:txBody>
      </p:sp>
    </p:spTree>
    <p:extLst>
      <p:ext uri="{BB962C8B-B14F-4D97-AF65-F5344CB8AC3E}">
        <p14:creationId xmlns="" xmlns:p14="http://schemas.microsoft.com/office/powerpoint/2010/main" val="3311321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Users and Technological Change</a:t>
            </a:r>
            <a:endParaRPr lang="en-US" dirty="0"/>
          </a:p>
        </p:txBody>
      </p:sp>
      <p:sp>
        <p:nvSpPr>
          <p:cNvPr id="3" name="Content Placeholder 2"/>
          <p:cNvSpPr>
            <a:spLocks noGrp="1"/>
          </p:cNvSpPr>
          <p:nvPr>
            <p:ph idx="1"/>
          </p:nvPr>
        </p:nvSpPr>
        <p:spPr/>
        <p:txBody>
          <a:bodyPr/>
          <a:lstStyle/>
          <a:p>
            <a:r>
              <a:rPr lang="en-US" dirty="0"/>
              <a:t>U</a:t>
            </a:r>
            <a:r>
              <a:rPr lang="en-US" dirty="0" smtClean="0"/>
              <a:t>ser-producer interaction (von </a:t>
            </a:r>
            <a:r>
              <a:rPr lang="en-US" dirty="0" err="1" smtClean="0"/>
              <a:t>Hippel</a:t>
            </a:r>
            <a:r>
              <a:rPr lang="en-US" dirty="0" smtClean="0"/>
              <a:t>, 1988, 1986): </a:t>
            </a:r>
          </a:p>
          <a:p>
            <a:pPr lvl="1"/>
            <a:r>
              <a:rPr lang="en-US" dirty="0" smtClean="0"/>
              <a:t>Value of user information and interaction for innovation</a:t>
            </a:r>
          </a:p>
          <a:p>
            <a:r>
              <a:rPr lang="en-US" dirty="0" smtClean="0"/>
              <a:t>Experimental Users (</a:t>
            </a:r>
            <a:r>
              <a:rPr lang="en-US" dirty="0" err="1" smtClean="0"/>
              <a:t>Malerba</a:t>
            </a:r>
            <a:r>
              <a:rPr lang="en-US" dirty="0" smtClean="0"/>
              <a:t>, et. al 2007; </a:t>
            </a:r>
            <a:r>
              <a:rPr lang="en-US" dirty="0" err="1" smtClean="0"/>
              <a:t>Adner</a:t>
            </a:r>
            <a:r>
              <a:rPr lang="en-US" dirty="0" smtClean="0"/>
              <a:t> &amp; </a:t>
            </a:r>
            <a:r>
              <a:rPr lang="en-US" dirty="0" err="1" smtClean="0"/>
              <a:t>Levinthal</a:t>
            </a:r>
            <a:r>
              <a:rPr lang="en-US" dirty="0" smtClean="0"/>
              <a:t>, 2001; </a:t>
            </a:r>
            <a:r>
              <a:rPr lang="en-US" dirty="0" err="1" smtClean="0"/>
              <a:t>Adner</a:t>
            </a:r>
            <a:r>
              <a:rPr lang="en-US" dirty="0" smtClean="0"/>
              <a:t>, 2003): </a:t>
            </a:r>
          </a:p>
          <a:p>
            <a:pPr lvl="1"/>
            <a:r>
              <a:rPr lang="en-US" b="0" dirty="0" smtClean="0"/>
              <a:t>Customers who attribute an intrinsic merit to a product simply because it embodies the new technology, can break the lock-in and allow the new technology to take-off.</a:t>
            </a:r>
          </a:p>
          <a:p>
            <a:pPr lvl="1"/>
            <a:r>
              <a:rPr lang="en-US" b="0" dirty="0" smtClean="0"/>
              <a:t>If variety of technologies available (case of broadband), experimental users might opt for the new fiber technologies and new services running over this infrastructure</a:t>
            </a:r>
          </a:p>
          <a:p>
            <a:pPr lvl="1"/>
            <a:r>
              <a:rPr lang="en-US" b="0" dirty="0" smtClean="0"/>
              <a:t>Compared to potential users: Different set of preferences.</a:t>
            </a:r>
            <a:endParaRPr lang="en-US" dirty="0"/>
          </a:p>
        </p:txBody>
      </p:sp>
      <p:sp>
        <p:nvSpPr>
          <p:cNvPr id="7" name="Date Placeholder 6"/>
          <p:cNvSpPr>
            <a:spLocks noGrp="1"/>
          </p:cNvSpPr>
          <p:nvPr>
            <p:ph type="dt" sz="half" idx="12"/>
          </p:nvPr>
        </p:nvSpPr>
        <p:spPr/>
        <p:txBody>
          <a:bodyPr/>
          <a:lstStyle/>
          <a:p>
            <a:pPr>
              <a:defRPr/>
            </a:pPr>
            <a:fld id="{AB72E08F-BF9A-4891-95B0-CBECBB940280}" type="datetime1">
              <a:rPr lang="en-US" smtClean="0"/>
              <a:pPr>
                <a:defRPr/>
              </a:pPr>
              <a:t>2/7/2012</a:t>
            </a:fld>
            <a:endParaRPr lang="nl-NL"/>
          </a:p>
        </p:txBody>
      </p:sp>
      <p:sp>
        <p:nvSpPr>
          <p:cNvPr id="8" name="Slide Number Placeholder 7"/>
          <p:cNvSpPr>
            <a:spLocks noGrp="1"/>
          </p:cNvSpPr>
          <p:nvPr>
            <p:ph type="sldNum" sz="quarter" idx="11"/>
          </p:nvPr>
        </p:nvSpPr>
        <p:spPr/>
        <p:txBody>
          <a:bodyPr/>
          <a:lstStyle/>
          <a:p>
            <a:pPr>
              <a:defRPr/>
            </a:pPr>
            <a:r>
              <a:rPr lang="nl-NL" smtClean="0"/>
              <a:t>PAGE </a:t>
            </a:r>
            <a:fld id="{31980AC9-656D-4E09-9966-AA8B55BB2223}" type="slidenum">
              <a:rPr lang="nl-NL" smtClean="0"/>
              <a:pPr>
                <a:defRPr/>
              </a:pPr>
              <a:t>22</a:t>
            </a:fld>
            <a:endParaRPr lang="nl-NL"/>
          </a:p>
        </p:txBody>
      </p:sp>
      <p:sp>
        <p:nvSpPr>
          <p:cNvPr id="9" name="TextBox 8"/>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1" name="TextBox 10"/>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Tree>
    <p:extLst>
      <p:ext uri="{BB962C8B-B14F-4D97-AF65-F5344CB8AC3E}">
        <p14:creationId xmlns="" xmlns:p14="http://schemas.microsoft.com/office/powerpoint/2010/main" val="30321686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Hypotheses</a:t>
            </a:r>
            <a:endParaRPr lang="nl-NL" dirty="0"/>
          </a:p>
        </p:txBody>
      </p:sp>
      <p:sp>
        <p:nvSpPr>
          <p:cNvPr id="3" name="Content Placeholder 2"/>
          <p:cNvSpPr>
            <a:spLocks noGrp="1"/>
          </p:cNvSpPr>
          <p:nvPr>
            <p:ph idx="1"/>
          </p:nvPr>
        </p:nvSpPr>
        <p:spPr/>
        <p:txBody>
          <a:bodyPr/>
          <a:lstStyle/>
          <a:p>
            <a:r>
              <a:rPr lang="en-US" dirty="0"/>
              <a:t> </a:t>
            </a:r>
            <a:r>
              <a:rPr lang="en-US" i="1" dirty="0" smtClean="0"/>
              <a:t>H</a:t>
            </a:r>
            <a:r>
              <a:rPr lang="en-US" i="1" baseline="-25000" dirty="0" smtClean="0"/>
              <a:t>0</a:t>
            </a:r>
            <a:r>
              <a:rPr lang="en-US" i="1" dirty="0" smtClean="0"/>
              <a:t>1</a:t>
            </a:r>
            <a:r>
              <a:rPr lang="en-US" dirty="0"/>
              <a:t>: </a:t>
            </a:r>
            <a:r>
              <a:rPr lang="en-US" i="1" dirty="0"/>
              <a:t>Experimental users are more likely to have higher digital skills and attach a high importance to links with the local community</a:t>
            </a:r>
            <a:r>
              <a:rPr lang="en-US" i="1" dirty="0" smtClean="0"/>
              <a:t>.</a:t>
            </a:r>
          </a:p>
          <a:p>
            <a:r>
              <a:rPr lang="en-US" i="1" dirty="0" smtClean="0"/>
              <a:t>H</a:t>
            </a:r>
            <a:r>
              <a:rPr lang="en-US" i="1" baseline="-25000" dirty="0" smtClean="0"/>
              <a:t>0</a:t>
            </a:r>
            <a:r>
              <a:rPr lang="en-US" i="1" dirty="0" smtClean="0"/>
              <a:t>2</a:t>
            </a:r>
            <a:r>
              <a:rPr lang="en-US" dirty="0" smtClean="0"/>
              <a:t>: </a:t>
            </a:r>
            <a:r>
              <a:rPr lang="en-US" i="1" dirty="0"/>
              <a:t>Experimental users are more likely to expect benefits from innovations derived from new trans-</a:t>
            </a:r>
            <a:r>
              <a:rPr lang="en-US" i="1" dirty="0" err="1"/>
              <a:t>sectoral</a:t>
            </a:r>
            <a:r>
              <a:rPr lang="en-US" i="1" dirty="0"/>
              <a:t> broadband services</a:t>
            </a:r>
            <a:r>
              <a:rPr lang="en-US" i="1" dirty="0" smtClean="0"/>
              <a:t>.</a:t>
            </a:r>
          </a:p>
          <a:p>
            <a:r>
              <a:rPr lang="en-US" i="1" dirty="0" smtClean="0"/>
              <a:t>H</a:t>
            </a:r>
            <a:r>
              <a:rPr lang="en-US" i="1" baseline="-25000" dirty="0" smtClean="0"/>
              <a:t>0</a:t>
            </a:r>
            <a:r>
              <a:rPr lang="en-US" i="1" dirty="0" smtClean="0"/>
              <a:t>3: The </a:t>
            </a:r>
            <a:r>
              <a:rPr lang="en-US" i="1" dirty="0"/>
              <a:t>group of experimental users is willing to pay for specific trans-</a:t>
            </a:r>
            <a:r>
              <a:rPr lang="en-US" i="1" dirty="0" err="1"/>
              <a:t>sectoral</a:t>
            </a:r>
            <a:r>
              <a:rPr lang="en-US" i="1" dirty="0"/>
              <a:t> broadband services.</a:t>
            </a:r>
            <a:endParaRPr lang="nl-NL" i="1" dirty="0"/>
          </a:p>
        </p:txBody>
      </p:sp>
      <p:sp>
        <p:nvSpPr>
          <p:cNvPr id="4" name="Slide Number Placeholder 3"/>
          <p:cNvSpPr>
            <a:spLocks noGrp="1"/>
          </p:cNvSpPr>
          <p:nvPr>
            <p:ph type="sldNum" sz="quarter" idx="11"/>
          </p:nvPr>
        </p:nvSpPr>
        <p:spPr/>
        <p:txBody>
          <a:bodyPr/>
          <a:lstStyle/>
          <a:p>
            <a:pPr>
              <a:defRPr/>
            </a:pPr>
            <a:r>
              <a:rPr lang="nl-NL" smtClean="0"/>
              <a:t>PAGE </a:t>
            </a:r>
            <a:fld id="{31980AC9-656D-4E09-9966-AA8B55BB2223}" type="slidenum">
              <a:rPr lang="nl-NL" smtClean="0"/>
              <a:pPr>
                <a:defRPr/>
              </a:pPr>
              <a:t>23</a:t>
            </a:fld>
            <a:endParaRPr lang="nl-NL"/>
          </a:p>
        </p:txBody>
      </p:sp>
      <p:sp>
        <p:nvSpPr>
          <p:cNvPr id="5" name="Date Placeholder 4"/>
          <p:cNvSpPr>
            <a:spLocks noGrp="1"/>
          </p:cNvSpPr>
          <p:nvPr>
            <p:ph type="dt" sz="half" idx="12"/>
          </p:nvPr>
        </p:nvSpPr>
        <p:spPr/>
        <p:txBody>
          <a:bodyPr/>
          <a:lstStyle/>
          <a:p>
            <a:pPr>
              <a:defRPr/>
            </a:pPr>
            <a:fld id="{5ED57CB5-50D9-407A-B2AF-840B0486D7B0}" type="datetime1">
              <a:rPr lang="en-US" smtClean="0"/>
              <a:pPr>
                <a:defRPr/>
              </a:pPr>
              <a:t>2/7/2012</a:t>
            </a:fld>
            <a:endParaRPr lang="nl-NL"/>
          </a:p>
        </p:txBody>
      </p:sp>
      <p:sp>
        <p:nvSpPr>
          <p:cNvPr id="6" name="TextBox 5"/>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8" name="TextBox 7"/>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Tree>
    <p:extLst>
      <p:ext uri="{BB962C8B-B14F-4D97-AF65-F5344CB8AC3E}">
        <p14:creationId xmlns="" xmlns:p14="http://schemas.microsoft.com/office/powerpoint/2010/main" val="29344577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Empirical</a:t>
            </a:r>
            <a:r>
              <a:rPr lang="nl-NL" dirty="0" smtClean="0"/>
              <a:t> Model</a:t>
            </a:r>
            <a:endParaRPr lang="nl-NL" dirty="0"/>
          </a:p>
        </p:txBody>
      </p:sp>
      <p:sp>
        <p:nvSpPr>
          <p:cNvPr id="4" name="Slide Number Placeholder 3"/>
          <p:cNvSpPr>
            <a:spLocks noGrp="1"/>
          </p:cNvSpPr>
          <p:nvPr>
            <p:ph type="sldNum" sz="quarter" idx="11"/>
          </p:nvPr>
        </p:nvSpPr>
        <p:spPr/>
        <p:txBody>
          <a:bodyPr/>
          <a:lstStyle/>
          <a:p>
            <a:pPr>
              <a:defRPr/>
            </a:pPr>
            <a:r>
              <a:rPr lang="nl-NL" smtClean="0"/>
              <a:t>PAGE </a:t>
            </a:r>
            <a:fld id="{31980AC9-656D-4E09-9966-AA8B55BB2223}" type="slidenum">
              <a:rPr lang="nl-NL" smtClean="0"/>
              <a:pPr>
                <a:defRPr/>
              </a:pPr>
              <a:t>24</a:t>
            </a:fld>
            <a:endParaRPr lang="nl-NL"/>
          </a:p>
        </p:txBody>
      </p:sp>
      <p:sp>
        <p:nvSpPr>
          <p:cNvPr id="5" name="Date Placeholder 4"/>
          <p:cNvSpPr>
            <a:spLocks noGrp="1"/>
          </p:cNvSpPr>
          <p:nvPr>
            <p:ph type="dt" sz="half" idx="12"/>
          </p:nvPr>
        </p:nvSpPr>
        <p:spPr/>
        <p:txBody>
          <a:bodyPr/>
          <a:lstStyle/>
          <a:p>
            <a:pPr>
              <a:defRPr/>
            </a:pPr>
            <a:fld id="{5ED57CB5-50D9-407A-B2AF-840B0486D7B0}" type="datetime1">
              <a:rPr lang="en-US" smtClean="0"/>
              <a:pPr>
                <a:defRPr/>
              </a:pPr>
              <a:t>2/7/2012</a:t>
            </a:fld>
            <a:endParaRPr lang="nl-NL"/>
          </a:p>
        </p:txBody>
      </p:sp>
      <p:graphicFrame>
        <p:nvGraphicFramePr>
          <p:cNvPr id="9" name="Table 8"/>
          <p:cNvGraphicFramePr>
            <a:graphicFrameLocks noGrp="1"/>
          </p:cNvGraphicFramePr>
          <p:nvPr>
            <p:extLst>
              <p:ext uri="{D42A27DB-BD31-4B8C-83A1-F6EECF244321}">
                <p14:modId xmlns="" xmlns:p14="http://schemas.microsoft.com/office/powerpoint/2010/main" val="1974899430"/>
              </p:ext>
            </p:extLst>
          </p:nvPr>
        </p:nvGraphicFramePr>
        <p:xfrm>
          <a:off x="497879" y="2348880"/>
          <a:ext cx="7932217" cy="4291148"/>
        </p:xfrm>
        <a:graphic>
          <a:graphicData uri="http://schemas.openxmlformats.org/drawingml/2006/table">
            <a:tbl>
              <a:tblPr firstRow="1" firstCol="1" bandRow="1">
                <a:tableStyleId>{2D5ABB26-0587-4C30-8999-92F81FD0307C}</a:tableStyleId>
              </a:tblPr>
              <a:tblGrid>
                <a:gridCol w="1001562"/>
                <a:gridCol w="6930655"/>
              </a:tblGrid>
              <a:tr h="442029">
                <a:tc>
                  <a:txBody>
                    <a:bodyPr/>
                    <a:lstStyle/>
                    <a:p>
                      <a:pPr marL="0" marR="0">
                        <a:lnSpc>
                          <a:spcPct val="115000"/>
                        </a:lnSpc>
                        <a:spcBef>
                          <a:spcPts val="0"/>
                        </a:spcBef>
                        <a:spcAft>
                          <a:spcPts val="1000"/>
                        </a:spcAft>
                      </a:pPr>
                      <a:r>
                        <a:rPr lang="en-US" sz="1100" dirty="0" smtClean="0">
                          <a:effectLst/>
                          <a:latin typeface="Verdana" pitchFamily="34" charset="0"/>
                          <a:ea typeface="Verdana" pitchFamily="34" charset="0"/>
                          <a:cs typeface="Verdana" pitchFamily="34" charset="0"/>
                        </a:rPr>
                        <a:t>In which:</a:t>
                      </a:r>
                      <a:endParaRPr lang="en-US" sz="1100" dirty="0">
                        <a:effectLst/>
                        <a:latin typeface="Verdana" pitchFamily="34" charset="0"/>
                        <a:ea typeface="Verdana" pitchFamily="34" charset="0"/>
                        <a:cs typeface="Verdana" pitchFamily="34" charset="0"/>
                      </a:endParaRPr>
                    </a:p>
                  </a:txBody>
                  <a:tcPr marL="43581" marR="43581" marT="0" marB="0"/>
                </a:tc>
                <a:tc>
                  <a:txBody>
                    <a:bodyPr/>
                    <a:lstStyle/>
                    <a:p>
                      <a:pPr marL="0" marR="0">
                        <a:lnSpc>
                          <a:spcPct val="115000"/>
                        </a:lnSpc>
                        <a:spcBef>
                          <a:spcPts val="0"/>
                        </a:spcBef>
                        <a:spcAft>
                          <a:spcPts val="1000"/>
                        </a:spcAft>
                      </a:pPr>
                      <a:r>
                        <a:rPr lang="en-US" sz="1100" dirty="0">
                          <a:effectLst/>
                        </a:rPr>
                        <a:t> </a:t>
                      </a:r>
                      <a:endParaRPr lang="en-US" sz="1100" dirty="0">
                        <a:effectLst/>
                        <a:latin typeface="Calibri"/>
                        <a:ea typeface="Calibri"/>
                        <a:cs typeface="Times New Roman"/>
                      </a:endParaRPr>
                    </a:p>
                  </a:txBody>
                  <a:tcPr marL="43581" marR="43581" marT="0" marB="0"/>
                </a:tc>
              </a:tr>
              <a:tr h="484042">
                <a:tc>
                  <a:txBody>
                    <a:bodyPr/>
                    <a:lstStyle/>
                    <a:p>
                      <a:pPr marL="0" marR="0">
                        <a:lnSpc>
                          <a:spcPct val="115000"/>
                        </a:lnSpc>
                        <a:spcBef>
                          <a:spcPts val="0"/>
                        </a:spcBef>
                        <a:spcAft>
                          <a:spcPts val="1000"/>
                        </a:spcAft>
                      </a:pPr>
                      <a:r>
                        <a:rPr lang="en-US" sz="1050" dirty="0" err="1">
                          <a:effectLst/>
                        </a:rPr>
                        <a:t>HiAc</a:t>
                      </a:r>
                      <a:endParaRPr lang="en-US" sz="1050" dirty="0">
                        <a:effectLst/>
                        <a:latin typeface="Calibri"/>
                        <a:ea typeface="Calibri"/>
                        <a:cs typeface="Times New Roman"/>
                      </a:endParaRPr>
                    </a:p>
                  </a:txBody>
                  <a:tcPr marL="43581" marR="43581" marT="0" marB="0"/>
                </a:tc>
                <a:tc>
                  <a:txBody>
                    <a:bodyPr/>
                    <a:lstStyle/>
                    <a:p>
                      <a:pPr marL="0" marR="0">
                        <a:lnSpc>
                          <a:spcPct val="115000"/>
                        </a:lnSpc>
                        <a:spcBef>
                          <a:spcPts val="0"/>
                        </a:spcBef>
                        <a:spcAft>
                          <a:spcPts val="1000"/>
                        </a:spcAft>
                      </a:pPr>
                      <a:r>
                        <a:rPr lang="en-US" sz="1000" dirty="0">
                          <a:effectLst/>
                        </a:rPr>
                        <a:t>High Speed at 100Mbit/s priced at Euro 39.95 per month</a:t>
                      </a:r>
                    </a:p>
                    <a:p>
                      <a:pPr marL="0" marR="0">
                        <a:lnSpc>
                          <a:spcPct val="115000"/>
                        </a:lnSpc>
                        <a:spcBef>
                          <a:spcPts val="0"/>
                        </a:spcBef>
                        <a:spcAft>
                          <a:spcPts val="1000"/>
                        </a:spcAft>
                      </a:pPr>
                      <a:r>
                        <a:rPr lang="en-US" sz="1000" dirty="0">
                          <a:effectLst/>
                        </a:rPr>
                        <a:t>Low Speed at 2 Mbit/s priced at Euro 22.95 per month</a:t>
                      </a:r>
                      <a:endParaRPr lang="en-US" sz="1000" dirty="0">
                        <a:effectLst/>
                        <a:latin typeface="+mn-lt"/>
                        <a:ea typeface="Calibri"/>
                        <a:cs typeface="Times New Roman"/>
                      </a:endParaRPr>
                    </a:p>
                  </a:txBody>
                  <a:tcPr marL="43581" marR="43581" marT="0" marB="0"/>
                </a:tc>
              </a:tr>
              <a:tr h="345109">
                <a:tc>
                  <a:txBody>
                    <a:bodyPr/>
                    <a:lstStyle/>
                    <a:p>
                      <a:pPr marL="0" marR="0">
                        <a:lnSpc>
                          <a:spcPct val="115000"/>
                        </a:lnSpc>
                        <a:spcBef>
                          <a:spcPts val="0"/>
                        </a:spcBef>
                        <a:spcAft>
                          <a:spcPts val="1000"/>
                        </a:spcAft>
                      </a:pPr>
                      <a:r>
                        <a:rPr lang="en-US" sz="1050" dirty="0">
                          <a:effectLst/>
                        </a:rPr>
                        <a:t>Cost </a:t>
                      </a:r>
                      <a:endParaRPr lang="en-US" sz="1050" dirty="0">
                        <a:effectLst/>
                        <a:latin typeface="Calibri"/>
                        <a:ea typeface="Calibri"/>
                        <a:cs typeface="Times New Roman"/>
                      </a:endParaRPr>
                    </a:p>
                  </a:txBody>
                  <a:tcPr marL="43581" marR="43581" marT="0" marB="0"/>
                </a:tc>
                <a:tc>
                  <a:txBody>
                    <a:bodyPr/>
                    <a:lstStyle/>
                    <a:p>
                      <a:pPr marL="0" marR="0">
                        <a:lnSpc>
                          <a:spcPct val="115000"/>
                        </a:lnSpc>
                        <a:spcBef>
                          <a:spcPts val="0"/>
                        </a:spcBef>
                        <a:spcAft>
                          <a:spcPts val="1000"/>
                        </a:spcAft>
                      </a:pPr>
                      <a:r>
                        <a:rPr lang="en-US" sz="1000" dirty="0">
                          <a:effectLst/>
                        </a:rPr>
                        <a:t>To what extent have economical access and monthly tariffs been important for your choice of the Internet Service Provider? (5 point </a:t>
                      </a:r>
                      <a:r>
                        <a:rPr lang="en-US" sz="1000" dirty="0" err="1">
                          <a:effectLst/>
                        </a:rPr>
                        <a:t>Likert</a:t>
                      </a:r>
                      <a:r>
                        <a:rPr lang="en-US" sz="1000" dirty="0">
                          <a:effectLst/>
                        </a:rPr>
                        <a:t>-type Scale)</a:t>
                      </a:r>
                      <a:endParaRPr lang="en-US" sz="1000" dirty="0">
                        <a:effectLst/>
                        <a:latin typeface="+mn-lt"/>
                        <a:ea typeface="Calibri"/>
                        <a:cs typeface="Times New Roman"/>
                      </a:endParaRPr>
                    </a:p>
                  </a:txBody>
                  <a:tcPr marL="43581" marR="43581" marT="0" marB="0"/>
                </a:tc>
              </a:tr>
              <a:tr h="191727">
                <a:tc>
                  <a:txBody>
                    <a:bodyPr/>
                    <a:lstStyle/>
                    <a:p>
                      <a:pPr marL="0" marR="0">
                        <a:lnSpc>
                          <a:spcPct val="115000"/>
                        </a:lnSpc>
                        <a:spcBef>
                          <a:spcPts val="0"/>
                        </a:spcBef>
                        <a:spcAft>
                          <a:spcPts val="1000"/>
                        </a:spcAft>
                      </a:pPr>
                      <a:r>
                        <a:rPr lang="en-US" sz="1050" dirty="0" err="1">
                          <a:effectLst/>
                        </a:rPr>
                        <a:t>UpSpe</a:t>
                      </a:r>
                      <a:endParaRPr lang="en-US" sz="1050" dirty="0">
                        <a:effectLst/>
                        <a:latin typeface="Calibri"/>
                        <a:ea typeface="Calibri"/>
                        <a:cs typeface="Times New Roman"/>
                      </a:endParaRPr>
                    </a:p>
                  </a:txBody>
                  <a:tcPr marL="43581" marR="43581" marT="0" marB="0"/>
                </a:tc>
                <a:tc>
                  <a:txBody>
                    <a:bodyPr/>
                    <a:lstStyle/>
                    <a:p>
                      <a:pPr marL="0" marR="0">
                        <a:lnSpc>
                          <a:spcPct val="115000"/>
                        </a:lnSpc>
                        <a:spcBef>
                          <a:spcPts val="0"/>
                        </a:spcBef>
                        <a:spcAft>
                          <a:spcPts val="1000"/>
                        </a:spcAft>
                      </a:pPr>
                      <a:r>
                        <a:rPr lang="en-US" sz="1000" dirty="0">
                          <a:effectLst/>
                        </a:rPr>
                        <a:t>Yes, A high upload speed is very important to me? (5 point </a:t>
                      </a:r>
                      <a:r>
                        <a:rPr lang="en-US" sz="1000" dirty="0" err="1">
                          <a:effectLst/>
                        </a:rPr>
                        <a:t>Likert</a:t>
                      </a:r>
                      <a:r>
                        <a:rPr lang="en-US" sz="1000" dirty="0">
                          <a:effectLst/>
                        </a:rPr>
                        <a:t>-type Scale)</a:t>
                      </a:r>
                      <a:endParaRPr lang="en-US" sz="1000" dirty="0">
                        <a:effectLst/>
                        <a:latin typeface="+mn-lt"/>
                        <a:ea typeface="Calibri"/>
                        <a:cs typeface="Times New Roman"/>
                      </a:endParaRPr>
                    </a:p>
                  </a:txBody>
                  <a:tcPr marL="43581" marR="43581" marT="0" marB="0"/>
                </a:tc>
              </a:tr>
              <a:tr h="436290">
                <a:tc>
                  <a:txBody>
                    <a:bodyPr/>
                    <a:lstStyle/>
                    <a:p>
                      <a:pPr marL="0" marR="0">
                        <a:lnSpc>
                          <a:spcPct val="115000"/>
                        </a:lnSpc>
                        <a:spcBef>
                          <a:spcPts val="0"/>
                        </a:spcBef>
                        <a:spcAft>
                          <a:spcPts val="1000"/>
                        </a:spcAft>
                      </a:pPr>
                      <a:r>
                        <a:rPr lang="en-US" sz="1050" dirty="0" err="1" smtClean="0">
                          <a:effectLst/>
                          <a:latin typeface="Verdana" pitchFamily="34" charset="0"/>
                          <a:ea typeface="Verdana" pitchFamily="34" charset="0"/>
                          <a:cs typeface="Verdana" pitchFamily="34" charset="0"/>
                        </a:rPr>
                        <a:t>UseD</a:t>
                      </a:r>
                      <a:endParaRPr lang="en-US" sz="1050" dirty="0">
                        <a:effectLst/>
                        <a:latin typeface="Verdana" pitchFamily="34" charset="0"/>
                        <a:ea typeface="Verdana" pitchFamily="34" charset="0"/>
                        <a:cs typeface="Verdana" pitchFamily="34" charset="0"/>
                      </a:endParaRPr>
                    </a:p>
                  </a:txBody>
                  <a:tcPr marL="43581" marR="43581" marT="0" marB="0"/>
                </a:tc>
                <a:tc>
                  <a:txBody>
                    <a:bodyPr/>
                    <a:lstStyle/>
                    <a:p>
                      <a:pPr marL="0" marR="0">
                        <a:lnSpc>
                          <a:spcPct val="115000"/>
                        </a:lnSpc>
                        <a:spcBef>
                          <a:spcPts val="0"/>
                        </a:spcBef>
                        <a:spcAft>
                          <a:spcPts val="1000"/>
                        </a:spcAft>
                      </a:pPr>
                      <a:r>
                        <a:rPr lang="en-US" sz="1100" dirty="0">
                          <a:effectLst/>
                          <a:latin typeface="Verdana" pitchFamily="34" charset="0"/>
                          <a:ea typeface="Verdana" pitchFamily="34" charset="0"/>
                          <a:cs typeface="Verdana" pitchFamily="34" charset="0"/>
                        </a:rPr>
                        <a:t>How many days per week did you usage on average the Internet for private purposes over the past six months? (1 – 7 day(s) a week)</a:t>
                      </a:r>
                    </a:p>
                  </a:txBody>
                  <a:tcPr marL="68580" marR="68580" marT="0" marB="0"/>
                </a:tc>
              </a:tr>
              <a:tr h="436290">
                <a:tc>
                  <a:txBody>
                    <a:bodyPr/>
                    <a:lstStyle/>
                    <a:p>
                      <a:pPr marL="0" marR="0">
                        <a:lnSpc>
                          <a:spcPct val="115000"/>
                        </a:lnSpc>
                        <a:spcBef>
                          <a:spcPts val="0"/>
                        </a:spcBef>
                        <a:spcAft>
                          <a:spcPts val="1000"/>
                        </a:spcAft>
                      </a:pPr>
                      <a:r>
                        <a:rPr lang="en-US" sz="1100" dirty="0" err="1">
                          <a:effectLst/>
                          <a:latin typeface="Verdana" pitchFamily="34" charset="0"/>
                          <a:ea typeface="Verdana" pitchFamily="34" charset="0"/>
                          <a:cs typeface="Verdana" pitchFamily="34" charset="0"/>
                        </a:rPr>
                        <a:t>MobInt</a:t>
                      </a:r>
                      <a:endParaRPr lang="en-US" sz="1100" dirty="0">
                        <a:effectLst/>
                        <a:latin typeface="Verdana" pitchFamily="34" charset="0"/>
                        <a:ea typeface="Verdana" pitchFamily="34" charset="0"/>
                        <a:cs typeface="Verdana" pitchFamily="34" charset="0"/>
                      </a:endParaRPr>
                    </a:p>
                  </a:txBody>
                  <a:tcPr marL="68580" marR="68580" marT="0" marB="0"/>
                </a:tc>
                <a:tc>
                  <a:txBody>
                    <a:bodyPr/>
                    <a:lstStyle/>
                    <a:p>
                      <a:pPr marL="0" marR="0">
                        <a:lnSpc>
                          <a:spcPct val="115000"/>
                        </a:lnSpc>
                        <a:spcBef>
                          <a:spcPts val="0"/>
                        </a:spcBef>
                        <a:spcAft>
                          <a:spcPts val="1000"/>
                        </a:spcAft>
                      </a:pPr>
                      <a:r>
                        <a:rPr lang="en-US" sz="1100" dirty="0">
                          <a:effectLst/>
                          <a:latin typeface="Verdana" pitchFamily="34" charset="0"/>
                          <a:ea typeface="Verdana" pitchFamily="34" charset="0"/>
                          <a:cs typeface="Verdana" pitchFamily="34" charset="0"/>
                        </a:rPr>
                        <a:t>Do you have a mobile device (e.g. smartphone or PDA), which you can use to access the Internet? (Yes/No)</a:t>
                      </a:r>
                    </a:p>
                  </a:txBody>
                  <a:tcPr marL="68580" marR="68580" marT="0" marB="0"/>
                </a:tc>
              </a:tr>
              <a:tr h="436290">
                <a:tc>
                  <a:txBody>
                    <a:bodyPr/>
                    <a:lstStyle/>
                    <a:p>
                      <a:pPr marL="0" marR="0">
                        <a:lnSpc>
                          <a:spcPct val="115000"/>
                        </a:lnSpc>
                        <a:spcBef>
                          <a:spcPts val="0"/>
                        </a:spcBef>
                        <a:spcAft>
                          <a:spcPts val="1000"/>
                        </a:spcAft>
                      </a:pPr>
                      <a:r>
                        <a:rPr lang="en-US" sz="1050" dirty="0" err="1">
                          <a:effectLst/>
                        </a:rPr>
                        <a:t>ExpISP</a:t>
                      </a:r>
                      <a:endParaRPr lang="en-US" sz="1050" dirty="0">
                        <a:effectLst/>
                        <a:latin typeface="Calibri"/>
                        <a:ea typeface="Calibri"/>
                        <a:cs typeface="Times New Roman"/>
                      </a:endParaRPr>
                    </a:p>
                  </a:txBody>
                  <a:tcPr marL="43581" marR="43581" marT="0" marB="0"/>
                </a:tc>
                <a:tc>
                  <a:txBody>
                    <a:bodyPr/>
                    <a:lstStyle/>
                    <a:p>
                      <a:pPr marL="0" marR="0">
                        <a:lnSpc>
                          <a:spcPct val="115000"/>
                        </a:lnSpc>
                        <a:spcBef>
                          <a:spcPts val="0"/>
                        </a:spcBef>
                        <a:spcAft>
                          <a:spcPts val="1000"/>
                        </a:spcAft>
                      </a:pPr>
                      <a:r>
                        <a:rPr lang="en-US" sz="1000" dirty="0">
                          <a:effectLst/>
                        </a:rPr>
                        <a:t>To what extent has the involvement of the Internet Service Provider in the development of new services and applications been important for your choice? (5 point </a:t>
                      </a:r>
                      <a:r>
                        <a:rPr lang="en-US" sz="1000" dirty="0" err="1">
                          <a:effectLst/>
                        </a:rPr>
                        <a:t>Likert</a:t>
                      </a:r>
                      <a:r>
                        <a:rPr lang="en-US" sz="1000" dirty="0">
                          <a:effectLst/>
                        </a:rPr>
                        <a:t>-type Scale)</a:t>
                      </a:r>
                      <a:endParaRPr lang="en-US" sz="1000" dirty="0">
                        <a:effectLst/>
                        <a:latin typeface="+mn-lt"/>
                        <a:ea typeface="Calibri"/>
                        <a:cs typeface="Times New Roman"/>
                      </a:endParaRPr>
                    </a:p>
                  </a:txBody>
                  <a:tcPr marL="43581" marR="43581" marT="0" marB="0"/>
                </a:tc>
              </a:tr>
              <a:tr h="290860">
                <a:tc>
                  <a:txBody>
                    <a:bodyPr/>
                    <a:lstStyle/>
                    <a:p>
                      <a:pPr marL="0" marR="0">
                        <a:lnSpc>
                          <a:spcPct val="115000"/>
                        </a:lnSpc>
                        <a:spcBef>
                          <a:spcPts val="0"/>
                        </a:spcBef>
                        <a:spcAft>
                          <a:spcPts val="1000"/>
                        </a:spcAft>
                      </a:pPr>
                      <a:r>
                        <a:rPr lang="en-US" sz="1050" dirty="0" err="1">
                          <a:effectLst/>
                        </a:rPr>
                        <a:t>RealTVFam</a:t>
                      </a:r>
                      <a:endParaRPr lang="en-US" sz="1050" dirty="0">
                        <a:effectLst/>
                        <a:latin typeface="Calibri"/>
                        <a:ea typeface="Calibri"/>
                        <a:cs typeface="Times New Roman"/>
                      </a:endParaRPr>
                    </a:p>
                  </a:txBody>
                  <a:tcPr marL="43581" marR="43581" marT="0" marB="0"/>
                </a:tc>
                <a:tc>
                  <a:txBody>
                    <a:bodyPr/>
                    <a:lstStyle/>
                    <a:p>
                      <a:pPr marL="0" marR="0">
                        <a:lnSpc>
                          <a:spcPct val="115000"/>
                        </a:lnSpc>
                        <a:spcBef>
                          <a:spcPts val="0"/>
                        </a:spcBef>
                        <a:spcAft>
                          <a:spcPts val="1000"/>
                        </a:spcAft>
                      </a:pPr>
                      <a:r>
                        <a:rPr lang="en-US" sz="1000" dirty="0">
                          <a:effectLst/>
                        </a:rPr>
                        <a:t>Are you interested in using the real time television to communicate with your family, friends and acquaintances? (Yes/No)</a:t>
                      </a:r>
                      <a:endParaRPr lang="en-US" sz="1000" dirty="0">
                        <a:effectLst/>
                        <a:latin typeface="+mn-lt"/>
                        <a:ea typeface="Calibri"/>
                        <a:cs typeface="Times New Roman"/>
                      </a:endParaRPr>
                    </a:p>
                  </a:txBody>
                  <a:tcPr marL="43581" marR="43581" marT="0" marB="0"/>
                </a:tc>
              </a:tr>
              <a:tr h="290860">
                <a:tc>
                  <a:txBody>
                    <a:bodyPr/>
                    <a:lstStyle/>
                    <a:p>
                      <a:pPr marL="0" marR="0">
                        <a:lnSpc>
                          <a:spcPct val="115000"/>
                        </a:lnSpc>
                        <a:spcBef>
                          <a:spcPts val="0"/>
                        </a:spcBef>
                        <a:spcAft>
                          <a:spcPts val="1000"/>
                        </a:spcAft>
                      </a:pPr>
                      <a:r>
                        <a:rPr lang="en-US" sz="1050" dirty="0" err="1">
                          <a:effectLst/>
                        </a:rPr>
                        <a:t>FitS</a:t>
                      </a:r>
                      <a:endParaRPr lang="en-US" sz="1050" dirty="0">
                        <a:effectLst/>
                        <a:latin typeface="Calibri"/>
                        <a:ea typeface="Calibri"/>
                        <a:cs typeface="Times New Roman"/>
                      </a:endParaRPr>
                    </a:p>
                  </a:txBody>
                  <a:tcPr marL="43581" marR="43581" marT="0" marB="0"/>
                </a:tc>
                <a:tc>
                  <a:txBody>
                    <a:bodyPr/>
                    <a:lstStyle/>
                    <a:p>
                      <a:pPr marL="0" marR="0">
                        <a:lnSpc>
                          <a:spcPct val="115000"/>
                        </a:lnSpc>
                        <a:spcBef>
                          <a:spcPts val="0"/>
                        </a:spcBef>
                        <a:spcAft>
                          <a:spcPts val="1000"/>
                        </a:spcAft>
                      </a:pPr>
                      <a:r>
                        <a:rPr lang="en-US" sz="1000" dirty="0">
                          <a:effectLst/>
                        </a:rPr>
                        <a:t>Are you interested in using Internet applications, which can be used to improve your health and your fitness? (Yes/No)  </a:t>
                      </a:r>
                      <a:endParaRPr lang="en-US" sz="1000" dirty="0">
                        <a:effectLst/>
                        <a:latin typeface="+mn-lt"/>
                        <a:ea typeface="Calibri"/>
                        <a:cs typeface="Times New Roman"/>
                      </a:endParaRPr>
                    </a:p>
                  </a:txBody>
                  <a:tcPr marL="43581" marR="43581" marT="0" marB="0"/>
                </a:tc>
              </a:tr>
              <a:tr h="290860">
                <a:tc>
                  <a:txBody>
                    <a:bodyPr/>
                    <a:lstStyle/>
                    <a:p>
                      <a:pPr marL="0" marR="0">
                        <a:lnSpc>
                          <a:spcPct val="115000"/>
                        </a:lnSpc>
                        <a:spcBef>
                          <a:spcPts val="0"/>
                        </a:spcBef>
                        <a:spcAft>
                          <a:spcPts val="1000"/>
                        </a:spcAft>
                      </a:pPr>
                      <a:r>
                        <a:rPr lang="en-US" sz="1050" dirty="0" err="1">
                          <a:effectLst/>
                        </a:rPr>
                        <a:t>DistEqu</a:t>
                      </a:r>
                      <a:endParaRPr lang="en-US" sz="1050" dirty="0">
                        <a:effectLst/>
                        <a:latin typeface="Calibri"/>
                        <a:ea typeface="Calibri"/>
                        <a:cs typeface="Times New Roman"/>
                      </a:endParaRPr>
                    </a:p>
                  </a:txBody>
                  <a:tcPr marL="43581" marR="43581" marT="0" marB="0"/>
                </a:tc>
                <a:tc>
                  <a:txBody>
                    <a:bodyPr/>
                    <a:lstStyle/>
                    <a:p>
                      <a:pPr marL="0" marR="0">
                        <a:lnSpc>
                          <a:spcPct val="115000"/>
                        </a:lnSpc>
                        <a:spcBef>
                          <a:spcPts val="0"/>
                        </a:spcBef>
                        <a:spcAft>
                          <a:spcPts val="1000"/>
                        </a:spcAft>
                      </a:pPr>
                      <a:r>
                        <a:rPr lang="en-US" sz="1000" dirty="0">
                          <a:effectLst/>
                        </a:rPr>
                        <a:t>Are you interested in using Internet applications, which allow you to operate equipment at home over the distance? (Yes/No)</a:t>
                      </a:r>
                      <a:endParaRPr lang="en-US" sz="1000" dirty="0">
                        <a:effectLst/>
                        <a:latin typeface="+mn-lt"/>
                        <a:ea typeface="Calibri"/>
                        <a:cs typeface="Times New Roman"/>
                      </a:endParaRPr>
                    </a:p>
                  </a:txBody>
                  <a:tcPr marL="43581" marR="43581" marT="0" marB="0"/>
                </a:tc>
              </a:tr>
              <a:tr h="290860">
                <a:tc>
                  <a:txBody>
                    <a:bodyPr/>
                    <a:lstStyle/>
                    <a:p>
                      <a:pPr marL="0" marR="0">
                        <a:lnSpc>
                          <a:spcPct val="115000"/>
                        </a:lnSpc>
                        <a:spcBef>
                          <a:spcPts val="0"/>
                        </a:spcBef>
                        <a:spcAft>
                          <a:spcPts val="1000"/>
                        </a:spcAft>
                      </a:pPr>
                      <a:r>
                        <a:rPr lang="en-US" sz="1050" dirty="0" err="1">
                          <a:effectLst/>
                        </a:rPr>
                        <a:t>ESurv</a:t>
                      </a:r>
                      <a:endParaRPr lang="en-US" sz="1050" dirty="0">
                        <a:effectLst/>
                        <a:latin typeface="Calibri"/>
                        <a:ea typeface="Calibri"/>
                        <a:cs typeface="Times New Roman"/>
                      </a:endParaRPr>
                    </a:p>
                  </a:txBody>
                  <a:tcPr marL="43581" marR="43581" marT="0" marB="0"/>
                </a:tc>
                <a:tc>
                  <a:txBody>
                    <a:bodyPr/>
                    <a:lstStyle/>
                    <a:p>
                      <a:pPr marL="0" marR="0">
                        <a:lnSpc>
                          <a:spcPct val="115000"/>
                        </a:lnSpc>
                        <a:spcBef>
                          <a:spcPts val="0"/>
                        </a:spcBef>
                        <a:spcAft>
                          <a:spcPts val="1000"/>
                        </a:spcAft>
                      </a:pPr>
                      <a:r>
                        <a:rPr lang="en-US" sz="1000" dirty="0">
                          <a:effectLst/>
                        </a:rPr>
                        <a:t>Are you interested in using Internet applications, which allow you to improve your security situation at home? (Yes/No)</a:t>
                      </a:r>
                      <a:endParaRPr lang="en-US" sz="1000" dirty="0">
                        <a:effectLst/>
                        <a:latin typeface="+mn-lt"/>
                        <a:ea typeface="Calibri"/>
                        <a:cs typeface="Times New Roman"/>
                      </a:endParaRPr>
                    </a:p>
                  </a:txBody>
                  <a:tcPr marL="43581" marR="43581" marT="0" marB="0"/>
                </a:tc>
              </a:tr>
              <a:tr h="290860">
                <a:tc>
                  <a:txBody>
                    <a:bodyPr/>
                    <a:lstStyle/>
                    <a:p>
                      <a:pPr marL="0" marR="0">
                        <a:lnSpc>
                          <a:spcPct val="115000"/>
                        </a:lnSpc>
                        <a:spcBef>
                          <a:spcPts val="0"/>
                        </a:spcBef>
                        <a:spcAft>
                          <a:spcPts val="1000"/>
                        </a:spcAft>
                      </a:pPr>
                      <a:r>
                        <a:rPr lang="en-US" sz="1050" dirty="0">
                          <a:effectLst/>
                        </a:rPr>
                        <a:t>HDTV</a:t>
                      </a:r>
                      <a:endParaRPr lang="en-US" sz="1050" dirty="0">
                        <a:effectLst/>
                        <a:latin typeface="Calibri"/>
                        <a:ea typeface="Calibri"/>
                        <a:cs typeface="Times New Roman"/>
                      </a:endParaRPr>
                    </a:p>
                  </a:txBody>
                  <a:tcPr marL="43581" marR="43581" marT="0" marB="0"/>
                </a:tc>
                <a:tc>
                  <a:txBody>
                    <a:bodyPr/>
                    <a:lstStyle/>
                    <a:p>
                      <a:pPr marL="0" marR="0">
                        <a:lnSpc>
                          <a:spcPct val="115000"/>
                        </a:lnSpc>
                        <a:spcBef>
                          <a:spcPts val="0"/>
                        </a:spcBef>
                        <a:spcAft>
                          <a:spcPts val="1000"/>
                        </a:spcAft>
                      </a:pPr>
                      <a:r>
                        <a:rPr lang="en-US" sz="1000" dirty="0">
                          <a:effectLst/>
                        </a:rPr>
                        <a:t>Are you interested in receiving all television channels in High Definition Television (HDTV) quality)?</a:t>
                      </a:r>
                      <a:endParaRPr lang="en-US" sz="1000" dirty="0">
                        <a:effectLst/>
                        <a:latin typeface="+mn-lt"/>
                        <a:ea typeface="Calibri"/>
                        <a:cs typeface="Times New Roman"/>
                      </a:endParaRPr>
                    </a:p>
                  </a:txBody>
                  <a:tcPr marL="43581" marR="43581" marT="0" marB="0"/>
                </a:tc>
              </a:tr>
            </a:tbl>
          </a:graphicData>
        </a:graphic>
      </p:graphicFrame>
      <p:pic>
        <p:nvPicPr>
          <p:cNvPr id="32771"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7544" y="1628800"/>
            <a:ext cx="7920880" cy="1008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934366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a:t>
            </a:r>
            <a:r>
              <a:rPr lang="nl-NL" dirty="0" smtClean="0"/>
              <a:t> Users: Statements </a:t>
            </a:r>
            <a:endParaRPr lang="nl-NL" dirty="0"/>
          </a:p>
        </p:txBody>
      </p:sp>
      <p:sp>
        <p:nvSpPr>
          <p:cNvPr id="5" name="TextBox 4"/>
          <p:cNvSpPr txBox="1"/>
          <p:nvPr/>
        </p:nvSpPr>
        <p:spPr>
          <a:xfrm>
            <a:off x="683568" y="3933056"/>
            <a:ext cx="7200800" cy="1754326"/>
          </a:xfrm>
          <a:prstGeom prst="rect">
            <a:avLst/>
          </a:prstGeom>
          <a:noFill/>
          <a:ln>
            <a:noFill/>
          </a:ln>
        </p:spPr>
        <p:txBody>
          <a:bodyPr wrap="square" rtlCol="0">
            <a:spAutoFit/>
          </a:bodyPr>
          <a:lstStyle/>
          <a:p>
            <a:r>
              <a:rPr lang="en-US" dirty="0" smtClean="0"/>
              <a:t>“I </a:t>
            </a:r>
            <a:r>
              <a:rPr lang="en-US" dirty="0"/>
              <a:t>would like to make a statement about the digital network recorder: I prefer to choose the equipment myself, with the functionality I like. I do not like if a provider is making this choice for me. A provider has to provide facilities, preferable an open standard which supports all different kinds of equipment</a:t>
            </a:r>
            <a:r>
              <a:rPr lang="en-US" dirty="0" smtClean="0"/>
              <a:t>.”</a:t>
            </a:r>
            <a:endParaRPr lang="en-US" dirty="0"/>
          </a:p>
          <a:p>
            <a:endParaRPr lang="en-US" dirty="0"/>
          </a:p>
        </p:txBody>
      </p:sp>
      <p:sp>
        <p:nvSpPr>
          <p:cNvPr id="8" name="TextBox 7"/>
          <p:cNvSpPr txBox="1"/>
          <p:nvPr/>
        </p:nvSpPr>
        <p:spPr>
          <a:xfrm>
            <a:off x="683568" y="1916832"/>
            <a:ext cx="7200800" cy="1200329"/>
          </a:xfrm>
          <a:prstGeom prst="rect">
            <a:avLst/>
          </a:prstGeom>
          <a:noFill/>
        </p:spPr>
        <p:txBody>
          <a:bodyPr wrap="square" rtlCol="0">
            <a:spAutoFit/>
          </a:bodyPr>
          <a:lstStyle/>
          <a:p>
            <a:r>
              <a:rPr lang="en-US" dirty="0"/>
              <a:t>“The last questions about the video recorder have been really annoying. I do not want to have such thing even if I have to repeat my answers eight times..!</a:t>
            </a:r>
            <a:endParaRPr lang="nl-NL" dirty="0"/>
          </a:p>
          <a:p>
            <a:endParaRPr lang="en-US" dirty="0"/>
          </a:p>
        </p:txBody>
      </p:sp>
      <p:sp>
        <p:nvSpPr>
          <p:cNvPr id="9" name="Oval Callout 8"/>
          <p:cNvSpPr/>
          <p:nvPr/>
        </p:nvSpPr>
        <p:spPr>
          <a:xfrm>
            <a:off x="467544" y="1268760"/>
            <a:ext cx="7056784" cy="2160240"/>
          </a:xfrm>
          <a:prstGeom prst="wedgeEllipseCallout">
            <a:avLst>
              <a:gd name="adj1" fmla="val -37762"/>
              <a:gd name="adj2" fmla="val 5976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Callout 9"/>
          <p:cNvSpPr/>
          <p:nvPr/>
        </p:nvSpPr>
        <p:spPr>
          <a:xfrm>
            <a:off x="179512" y="3429000"/>
            <a:ext cx="8136904" cy="2376264"/>
          </a:xfrm>
          <a:prstGeom prst="wedgeEllipseCallout">
            <a:avLst>
              <a:gd name="adj1" fmla="val 43693"/>
              <a:gd name="adj2" fmla="val 4512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2"/>
          </p:nvPr>
        </p:nvSpPr>
        <p:spPr/>
        <p:txBody>
          <a:bodyPr/>
          <a:lstStyle/>
          <a:p>
            <a:pPr>
              <a:defRPr/>
            </a:pPr>
            <a:fld id="{6B49A109-2485-4ABF-B2D9-34B98B9141D3}" type="datetime1">
              <a:rPr lang="en-US" smtClean="0"/>
              <a:pPr>
                <a:defRPr/>
              </a:pPr>
              <a:t>2/7/2012</a:t>
            </a:fld>
            <a:endParaRPr lang="nl-NL"/>
          </a:p>
        </p:txBody>
      </p:sp>
      <p:sp>
        <p:nvSpPr>
          <p:cNvPr id="12" name="Slide Number Placeholder 11"/>
          <p:cNvSpPr>
            <a:spLocks noGrp="1"/>
          </p:cNvSpPr>
          <p:nvPr>
            <p:ph type="sldNum" sz="quarter" idx="11"/>
          </p:nvPr>
        </p:nvSpPr>
        <p:spPr/>
        <p:txBody>
          <a:bodyPr/>
          <a:lstStyle/>
          <a:p>
            <a:pPr>
              <a:defRPr/>
            </a:pPr>
            <a:r>
              <a:rPr lang="nl-NL" smtClean="0"/>
              <a:t>PAGE </a:t>
            </a:r>
            <a:fld id="{31980AC9-656D-4E09-9966-AA8B55BB2223}" type="slidenum">
              <a:rPr lang="nl-NL" smtClean="0"/>
              <a:pPr>
                <a:defRPr/>
              </a:pPr>
              <a:t>25</a:t>
            </a:fld>
            <a:endParaRPr lang="nl-NL"/>
          </a:p>
        </p:txBody>
      </p:sp>
      <p:sp>
        <p:nvSpPr>
          <p:cNvPr id="13" name="TextBox 12"/>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5" name="TextBox 14"/>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
        <p:nvSpPr>
          <p:cNvPr id="16" name="TextBox 15"/>
          <p:cNvSpPr txBox="1"/>
          <p:nvPr/>
        </p:nvSpPr>
        <p:spPr>
          <a:xfrm>
            <a:off x="4391980" y="5805264"/>
            <a:ext cx="3132348" cy="338554"/>
          </a:xfrm>
          <a:prstGeom prst="rect">
            <a:avLst/>
          </a:prstGeom>
          <a:noFill/>
        </p:spPr>
        <p:txBody>
          <a:bodyPr wrap="square" rtlCol="0">
            <a:spAutoFit/>
          </a:bodyPr>
          <a:lstStyle/>
          <a:p>
            <a:r>
              <a:rPr lang="en-US" sz="1600" b="1" dirty="0" smtClean="0"/>
              <a:t>(Source: SURF 2009)</a:t>
            </a:r>
            <a:endParaRPr lang="en-US" b="1" dirty="0"/>
          </a:p>
        </p:txBody>
      </p:sp>
    </p:spTree>
    <p:extLst>
      <p:ext uri="{BB962C8B-B14F-4D97-AF65-F5344CB8AC3E}">
        <p14:creationId xmlns="" xmlns:p14="http://schemas.microsoft.com/office/powerpoint/2010/main" val="7732827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users vs. potential users</a:t>
            </a:r>
            <a:endParaRPr lang="en-US" dirty="0"/>
          </a:p>
        </p:txBody>
      </p:sp>
      <p:graphicFrame>
        <p:nvGraphicFramePr>
          <p:cNvPr id="5" name="Table 4"/>
          <p:cNvGraphicFramePr>
            <a:graphicFrameLocks noGrp="1"/>
          </p:cNvGraphicFramePr>
          <p:nvPr>
            <p:extLst>
              <p:ext uri="{D42A27DB-BD31-4B8C-83A1-F6EECF244321}">
                <p14:modId xmlns="" xmlns:p14="http://schemas.microsoft.com/office/powerpoint/2010/main" val="1353404774"/>
              </p:ext>
            </p:extLst>
          </p:nvPr>
        </p:nvGraphicFramePr>
        <p:xfrm>
          <a:off x="611189" y="1844822"/>
          <a:ext cx="7994648" cy="2880320"/>
        </p:xfrm>
        <a:graphic>
          <a:graphicData uri="http://schemas.openxmlformats.org/drawingml/2006/table">
            <a:tbl>
              <a:tblPr firstRow="1" firstCol="1" bandRow="1">
                <a:tableStyleId>{5C22544A-7EE6-4342-B048-85BDC9FD1C3A}</a:tableStyleId>
              </a:tblPr>
              <a:tblGrid>
                <a:gridCol w="1998662"/>
                <a:gridCol w="1998662"/>
                <a:gridCol w="1998662"/>
                <a:gridCol w="1998662"/>
              </a:tblGrid>
              <a:tr h="576064">
                <a:tc>
                  <a:txBody>
                    <a:bodyPr/>
                    <a:lstStyle/>
                    <a:p>
                      <a:pPr marL="0" marR="0">
                        <a:lnSpc>
                          <a:spcPct val="115000"/>
                        </a:lnSpc>
                        <a:spcBef>
                          <a:spcPts val="0"/>
                        </a:spcBef>
                        <a:spcAft>
                          <a:spcPts val="1000"/>
                        </a:spcAft>
                      </a:pPr>
                      <a:r>
                        <a:rPr lang="en-US" sz="1100" dirty="0">
                          <a:effectLst/>
                        </a:rPr>
                        <a:t/>
                      </a:r>
                      <a:br>
                        <a:rPr lang="en-US" sz="1100" dirty="0">
                          <a:effectLst/>
                        </a:rPr>
                      </a:br>
                      <a:r>
                        <a:rPr lang="en-US" sz="1100" dirty="0">
                          <a:effectLst/>
                        </a:rPr>
                        <a:t>Feature</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Experimental Users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Potential Users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Mean tests (t –value)</a:t>
                      </a:r>
                      <a:endParaRPr lang="en-US" sz="1100">
                        <a:effectLst/>
                        <a:latin typeface="Calibri"/>
                        <a:ea typeface="Calibri"/>
                        <a:cs typeface="Times New Roman"/>
                      </a:endParaRPr>
                    </a:p>
                  </a:txBody>
                  <a:tcPr marL="68580" marR="68580" marT="0" marB="0"/>
                </a:tc>
              </a:tr>
              <a:tr h="288032">
                <a:tc>
                  <a:txBody>
                    <a:bodyPr/>
                    <a:lstStyle/>
                    <a:p>
                      <a:pPr marL="0" marR="0">
                        <a:lnSpc>
                          <a:spcPct val="115000"/>
                        </a:lnSpc>
                        <a:spcBef>
                          <a:spcPts val="0"/>
                        </a:spcBef>
                        <a:spcAft>
                          <a:spcPts val="1000"/>
                        </a:spcAft>
                      </a:pPr>
                      <a:r>
                        <a:rPr lang="en-US" sz="1100">
                          <a:effectLst/>
                        </a:rPr>
                        <a:t>Cost</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4.424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4.738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5.666***</a:t>
                      </a:r>
                      <a:endParaRPr lang="en-US" sz="1100">
                        <a:effectLst/>
                        <a:latin typeface="Calibri"/>
                        <a:ea typeface="Calibri"/>
                        <a:cs typeface="Times New Roman"/>
                      </a:endParaRPr>
                    </a:p>
                  </a:txBody>
                  <a:tcPr marL="68580" marR="68580" marT="0" marB="0"/>
                </a:tc>
              </a:tr>
              <a:tr h="288032">
                <a:tc>
                  <a:txBody>
                    <a:bodyPr/>
                    <a:lstStyle/>
                    <a:p>
                      <a:pPr marL="0" marR="0">
                        <a:lnSpc>
                          <a:spcPct val="115000"/>
                        </a:lnSpc>
                        <a:spcBef>
                          <a:spcPts val="0"/>
                        </a:spcBef>
                        <a:spcAft>
                          <a:spcPts val="1000"/>
                        </a:spcAft>
                      </a:pPr>
                      <a:r>
                        <a:rPr lang="en-US" sz="1100">
                          <a:effectLst/>
                        </a:rPr>
                        <a:t>Upload</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3.826</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3.489</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8.472***</a:t>
                      </a:r>
                      <a:endParaRPr lang="en-US" sz="1100">
                        <a:effectLst/>
                        <a:latin typeface="Calibri"/>
                        <a:ea typeface="Calibri"/>
                        <a:cs typeface="Times New Roman"/>
                      </a:endParaRPr>
                    </a:p>
                  </a:txBody>
                  <a:tcPr marL="68580" marR="68580" marT="0" marB="0"/>
                </a:tc>
              </a:tr>
              <a:tr h="288032">
                <a:tc>
                  <a:txBody>
                    <a:bodyPr/>
                    <a:lstStyle/>
                    <a:p>
                      <a:pPr marL="0" marR="0">
                        <a:lnSpc>
                          <a:spcPct val="115000"/>
                        </a:lnSpc>
                        <a:spcBef>
                          <a:spcPts val="0"/>
                        </a:spcBef>
                        <a:spcAft>
                          <a:spcPts val="1000"/>
                        </a:spcAft>
                      </a:pPr>
                      <a:r>
                        <a:rPr lang="en-US" sz="1100">
                          <a:effectLst/>
                        </a:rPr>
                        <a:t>ExpISP</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4.065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3.759</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8.549***</a:t>
                      </a:r>
                      <a:endParaRPr lang="en-US" sz="1100">
                        <a:effectLst/>
                        <a:latin typeface="Calibri"/>
                        <a:ea typeface="Calibri"/>
                        <a:cs typeface="Times New Roman"/>
                      </a:endParaRPr>
                    </a:p>
                  </a:txBody>
                  <a:tcPr marL="68580" marR="68580" marT="0" marB="0"/>
                </a:tc>
              </a:tr>
              <a:tr h="288032">
                <a:tc>
                  <a:txBody>
                    <a:bodyPr/>
                    <a:lstStyle/>
                    <a:p>
                      <a:pPr marL="0" marR="0">
                        <a:lnSpc>
                          <a:spcPct val="115000"/>
                        </a:lnSpc>
                        <a:spcBef>
                          <a:spcPts val="0"/>
                        </a:spcBef>
                        <a:spcAft>
                          <a:spcPts val="1000"/>
                        </a:spcAft>
                      </a:pPr>
                      <a:r>
                        <a:rPr lang="en-US" sz="1100">
                          <a:effectLst/>
                        </a:rPr>
                        <a:t>UsageDay</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5.513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4.783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9.397***</a:t>
                      </a:r>
                      <a:endParaRPr lang="en-US" sz="1100">
                        <a:effectLst/>
                        <a:latin typeface="Calibri"/>
                        <a:ea typeface="Calibri"/>
                        <a:cs typeface="Times New Roman"/>
                      </a:endParaRPr>
                    </a:p>
                  </a:txBody>
                  <a:tcPr marL="68580" marR="68580" marT="0" marB="0"/>
                </a:tc>
              </a:tr>
              <a:tr h="288032">
                <a:tc>
                  <a:txBody>
                    <a:bodyPr/>
                    <a:lstStyle/>
                    <a:p>
                      <a:pPr marL="0" marR="0">
                        <a:lnSpc>
                          <a:spcPct val="115000"/>
                        </a:lnSpc>
                        <a:spcBef>
                          <a:spcPts val="0"/>
                        </a:spcBef>
                        <a:spcAft>
                          <a:spcPts val="1000"/>
                        </a:spcAft>
                      </a:pPr>
                      <a:r>
                        <a:rPr lang="en-US" sz="1100">
                          <a:effectLst/>
                        </a:rPr>
                        <a:t>Digital Skills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3.367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2.902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12.848***</a:t>
                      </a:r>
                      <a:endParaRPr lang="en-US" sz="1100">
                        <a:effectLst/>
                        <a:latin typeface="Calibri"/>
                        <a:ea typeface="Calibri"/>
                        <a:cs typeface="Times New Roman"/>
                      </a:endParaRPr>
                    </a:p>
                  </a:txBody>
                  <a:tcPr marL="68580" marR="68580" marT="0" marB="0"/>
                </a:tc>
              </a:tr>
              <a:tr h="288032">
                <a:tc>
                  <a:txBody>
                    <a:bodyPr/>
                    <a:lstStyle/>
                    <a:p>
                      <a:pPr marL="0" marR="0">
                        <a:lnSpc>
                          <a:spcPct val="115000"/>
                        </a:lnSpc>
                        <a:spcBef>
                          <a:spcPts val="0"/>
                        </a:spcBef>
                        <a:spcAft>
                          <a:spcPts val="1000"/>
                        </a:spcAft>
                      </a:pPr>
                      <a:r>
                        <a:rPr lang="en-US" sz="1100">
                          <a:effectLst/>
                        </a:rPr>
                        <a:t>HiSp</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0.726</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0.584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7.068***</a:t>
                      </a:r>
                      <a:endParaRPr lang="en-US" sz="1100">
                        <a:effectLst/>
                        <a:latin typeface="Calibri"/>
                        <a:ea typeface="Calibri"/>
                        <a:cs typeface="Times New Roman"/>
                      </a:endParaRPr>
                    </a:p>
                  </a:txBody>
                  <a:tcPr marL="68580" marR="68580" marT="0" marB="0"/>
                </a:tc>
              </a:tr>
              <a:tr h="288032">
                <a:tc>
                  <a:txBody>
                    <a:bodyPr/>
                    <a:lstStyle/>
                    <a:p>
                      <a:pPr marL="0" marR="0">
                        <a:lnSpc>
                          <a:spcPct val="115000"/>
                        </a:lnSpc>
                        <a:spcBef>
                          <a:spcPts val="0"/>
                        </a:spcBef>
                        <a:spcAft>
                          <a:spcPts val="1000"/>
                        </a:spcAft>
                      </a:pPr>
                      <a:r>
                        <a:rPr lang="en-US" sz="1100">
                          <a:effectLst/>
                        </a:rPr>
                        <a:t>MeanInc</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28.163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26.852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dirty="0" smtClean="0">
                          <a:effectLst/>
                        </a:rPr>
                        <a:t>1.956</a:t>
                      </a:r>
                      <a:endParaRPr lang="en-US" sz="1100" dirty="0">
                        <a:effectLst/>
                        <a:latin typeface="Calibri"/>
                        <a:ea typeface="Calibri"/>
                        <a:cs typeface="Times New Roman"/>
                      </a:endParaRPr>
                    </a:p>
                  </a:txBody>
                  <a:tcPr marL="68580" marR="68580" marT="0" marB="0"/>
                </a:tc>
              </a:tr>
              <a:tr h="288032">
                <a:tc>
                  <a:txBody>
                    <a:bodyPr/>
                    <a:lstStyle/>
                    <a:p>
                      <a:pPr marL="0" marR="0">
                        <a:lnSpc>
                          <a:spcPct val="115000"/>
                        </a:lnSpc>
                        <a:spcBef>
                          <a:spcPts val="0"/>
                        </a:spcBef>
                        <a:spcAft>
                          <a:spcPts val="1000"/>
                        </a:spcAft>
                      </a:pPr>
                      <a:r>
                        <a:rPr lang="en-US" sz="1100" dirty="0">
                          <a:effectLst/>
                        </a:rPr>
                        <a:t>Observations</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dirty="0">
                          <a:effectLst/>
                        </a:rPr>
                        <a:t>1903</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a:effectLst/>
                        </a:rPr>
                        <a:t>855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100" dirty="0">
                          <a:effectLst/>
                        </a:rPr>
                        <a:t> </a:t>
                      </a:r>
                      <a:endParaRPr lang="en-US" sz="1100" dirty="0">
                        <a:effectLst/>
                        <a:latin typeface="Calibri"/>
                        <a:ea typeface="Calibri"/>
                        <a:cs typeface="Times New Roman"/>
                      </a:endParaRPr>
                    </a:p>
                  </a:txBody>
                  <a:tcPr marL="68580" marR="68580" marT="0" marB="0"/>
                </a:tc>
              </a:tr>
            </a:tbl>
          </a:graphicData>
        </a:graphic>
      </p:graphicFrame>
      <p:sp>
        <p:nvSpPr>
          <p:cNvPr id="6" name="Rectangle 1"/>
          <p:cNvSpPr>
            <a:spLocks noChangeArrowheads="1"/>
          </p:cNvSpPr>
          <p:nvPr/>
        </p:nvSpPr>
        <p:spPr bwMode="auto">
          <a:xfrm>
            <a:off x="629816" y="5224154"/>
            <a:ext cx="6716903" cy="246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a:t>
            </a:r>
            <a:r>
              <a:rPr kumimoji="0" lang="en-US" sz="1000" b="1" i="0" u="none" strike="noStrike" cap="none" normalizeH="0" baseline="0" dirty="0" smtClean="0" bmk="">
                <a:ln>
                  <a:noFill/>
                </a:ln>
                <a:solidFill>
                  <a:schemeClr val="tx1"/>
                </a:solidFill>
                <a:effectLst/>
                <a:latin typeface="Arial" pitchFamily="34" charset="0"/>
                <a:ea typeface="Calibri" pitchFamily="34" charset="0"/>
                <a:cs typeface="Times New Roman" pitchFamily="18" charset="0"/>
              </a:rPr>
              <a:t>able </a:t>
            </a:r>
            <a:r>
              <a:rPr lang="en-US" sz="1000" b="1" dirty="0" bmk="_Ref298672583">
                <a:ea typeface="Calibri" pitchFamily="34" charset="0"/>
                <a:cs typeface="Times New Roman" pitchFamily="18" charset="0"/>
              </a:rPr>
              <a:t>1</a:t>
            </a:r>
            <a:r>
              <a:rPr kumimoji="0" lang="en-US" sz="1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000" b="1"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Descriptives</a:t>
            </a:r>
            <a:r>
              <a:rPr kumimoji="0" lang="en-US" sz="1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for Internet Service Features and Usage per Day (Potential versus experimental users)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Date Placeholder 8"/>
          <p:cNvSpPr>
            <a:spLocks noGrp="1"/>
          </p:cNvSpPr>
          <p:nvPr>
            <p:ph type="dt" sz="half" idx="12"/>
          </p:nvPr>
        </p:nvSpPr>
        <p:spPr/>
        <p:txBody>
          <a:bodyPr/>
          <a:lstStyle/>
          <a:p>
            <a:pPr>
              <a:defRPr/>
            </a:pPr>
            <a:fld id="{B7CC5CBA-876F-4643-8B72-90A6265819D4}" type="datetime1">
              <a:rPr lang="en-US" smtClean="0"/>
              <a:pPr>
                <a:defRPr/>
              </a:pPr>
              <a:t>2/7/2012</a:t>
            </a:fld>
            <a:endParaRPr lang="nl-NL"/>
          </a:p>
        </p:txBody>
      </p:sp>
      <p:sp>
        <p:nvSpPr>
          <p:cNvPr id="10" name="Slide Number Placeholder 9"/>
          <p:cNvSpPr>
            <a:spLocks noGrp="1"/>
          </p:cNvSpPr>
          <p:nvPr>
            <p:ph type="sldNum" sz="quarter" idx="11"/>
          </p:nvPr>
        </p:nvSpPr>
        <p:spPr/>
        <p:txBody>
          <a:bodyPr/>
          <a:lstStyle/>
          <a:p>
            <a:pPr>
              <a:defRPr/>
            </a:pPr>
            <a:r>
              <a:rPr lang="nl-NL" smtClean="0"/>
              <a:t>PAGE </a:t>
            </a:r>
            <a:fld id="{31980AC9-656D-4E09-9966-AA8B55BB2223}" type="slidenum">
              <a:rPr lang="nl-NL" smtClean="0"/>
              <a:pPr>
                <a:defRPr/>
              </a:pPr>
              <a:t>26</a:t>
            </a:fld>
            <a:endParaRPr lang="nl-NL"/>
          </a:p>
        </p:txBody>
      </p:sp>
      <p:sp>
        <p:nvSpPr>
          <p:cNvPr id="11" name="TextBox 10"/>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3" name="TextBox 12"/>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
        <p:nvSpPr>
          <p:cNvPr id="14" name="Rectangle 13"/>
          <p:cNvSpPr/>
          <p:nvPr/>
        </p:nvSpPr>
        <p:spPr>
          <a:xfrm>
            <a:off x="629816" y="4824045"/>
            <a:ext cx="7686600" cy="276999"/>
          </a:xfrm>
          <a:prstGeom prst="rect">
            <a:avLst/>
          </a:prstGeom>
        </p:spPr>
        <p:txBody>
          <a:bodyPr wrap="square">
            <a:spAutoFit/>
          </a:bodyPr>
          <a:lstStyle/>
          <a:p>
            <a:r>
              <a:rPr lang="en-US" sz="1200" dirty="0" smtClean="0"/>
              <a:t>(Explanation: *** </a:t>
            </a:r>
            <a:r>
              <a:rPr lang="en-US" sz="1200" dirty="0"/>
              <a:t>= significant at 1 %; ** = significant at 5 </a:t>
            </a:r>
            <a:r>
              <a:rPr lang="en-US" sz="1200" dirty="0" smtClean="0"/>
              <a:t>%)</a:t>
            </a:r>
            <a:endParaRPr lang="nl-NL" sz="1200" dirty="0"/>
          </a:p>
        </p:txBody>
      </p:sp>
    </p:spTree>
    <p:extLst>
      <p:ext uri="{BB962C8B-B14F-4D97-AF65-F5344CB8AC3E}">
        <p14:creationId xmlns="" xmlns:p14="http://schemas.microsoft.com/office/powerpoint/2010/main" val="32592578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Experimental Users</a:t>
            </a:r>
            <a:endParaRPr lang="en-US" dirty="0"/>
          </a:p>
        </p:txBody>
      </p:sp>
      <p:sp>
        <p:nvSpPr>
          <p:cNvPr id="3" name="Content Placeholder 2"/>
          <p:cNvSpPr>
            <a:spLocks noGrp="1"/>
          </p:cNvSpPr>
          <p:nvPr>
            <p:ph idx="1"/>
          </p:nvPr>
        </p:nvSpPr>
        <p:spPr>
          <a:xfrm>
            <a:off x="581692" y="1600200"/>
            <a:ext cx="7994650" cy="3959225"/>
          </a:xfrm>
        </p:spPr>
        <p:txBody>
          <a:bodyPr/>
          <a:lstStyle/>
          <a:p>
            <a:r>
              <a:rPr lang="en-US" dirty="0" smtClean="0"/>
              <a:t>Experimental users differ from potential users:</a:t>
            </a:r>
          </a:p>
          <a:p>
            <a:pPr lvl="1"/>
            <a:r>
              <a:rPr lang="en-US" dirty="0" smtClean="0"/>
              <a:t>Costs of broadband connection is less important</a:t>
            </a:r>
          </a:p>
          <a:p>
            <a:pPr lvl="1"/>
            <a:r>
              <a:rPr lang="en-US" dirty="0" smtClean="0"/>
              <a:t>Upload speed more important</a:t>
            </a:r>
          </a:p>
          <a:p>
            <a:pPr lvl="1"/>
            <a:r>
              <a:rPr lang="en-US" dirty="0" smtClean="0"/>
              <a:t>An ISP testing new services is more important</a:t>
            </a:r>
          </a:p>
          <a:p>
            <a:pPr lvl="1"/>
            <a:r>
              <a:rPr lang="en-US" dirty="0" smtClean="0"/>
              <a:t>They have a higher usage per day</a:t>
            </a:r>
          </a:p>
          <a:p>
            <a:pPr lvl="1"/>
            <a:r>
              <a:rPr lang="en-US" dirty="0" smtClean="0"/>
              <a:t>Higher digital skills</a:t>
            </a:r>
          </a:p>
          <a:p>
            <a:pPr lvl="1"/>
            <a:r>
              <a:rPr lang="en-US" dirty="0" smtClean="0"/>
              <a:t>Higher speed. </a:t>
            </a:r>
          </a:p>
          <a:p>
            <a:pPr lvl="1">
              <a:buNone/>
            </a:pPr>
            <a:endParaRPr lang="en-US" dirty="0" smtClean="0"/>
          </a:p>
          <a:p>
            <a:pPr lvl="1"/>
            <a:endParaRPr lang="en-US" dirty="0" smtClean="0"/>
          </a:p>
          <a:p>
            <a:pPr lvl="1"/>
            <a:endParaRPr lang="nl-NL" dirty="0"/>
          </a:p>
        </p:txBody>
      </p:sp>
      <p:sp>
        <p:nvSpPr>
          <p:cNvPr id="7" name="Date Placeholder 6"/>
          <p:cNvSpPr>
            <a:spLocks noGrp="1"/>
          </p:cNvSpPr>
          <p:nvPr>
            <p:ph type="dt" sz="half" idx="12"/>
          </p:nvPr>
        </p:nvSpPr>
        <p:spPr/>
        <p:txBody>
          <a:bodyPr/>
          <a:lstStyle/>
          <a:p>
            <a:pPr>
              <a:defRPr/>
            </a:pPr>
            <a:fld id="{4B4A108C-B641-4F23-A4C8-DFD0A296B311}" type="datetime1">
              <a:rPr lang="en-US" smtClean="0"/>
              <a:pPr>
                <a:defRPr/>
              </a:pPr>
              <a:t>2/7/2012</a:t>
            </a:fld>
            <a:endParaRPr lang="nl-NL"/>
          </a:p>
        </p:txBody>
      </p:sp>
      <p:sp>
        <p:nvSpPr>
          <p:cNvPr id="8" name="Slide Number Placeholder 7"/>
          <p:cNvSpPr>
            <a:spLocks noGrp="1"/>
          </p:cNvSpPr>
          <p:nvPr>
            <p:ph type="sldNum" sz="quarter" idx="11"/>
          </p:nvPr>
        </p:nvSpPr>
        <p:spPr/>
        <p:txBody>
          <a:bodyPr/>
          <a:lstStyle/>
          <a:p>
            <a:pPr>
              <a:defRPr/>
            </a:pPr>
            <a:r>
              <a:rPr lang="nl-NL" smtClean="0"/>
              <a:t>PAGE </a:t>
            </a:r>
            <a:fld id="{31980AC9-656D-4E09-9966-AA8B55BB2223}" type="slidenum">
              <a:rPr lang="nl-NL" smtClean="0"/>
              <a:pPr>
                <a:defRPr/>
              </a:pPr>
              <a:t>27</a:t>
            </a:fld>
            <a:endParaRPr lang="nl-NL"/>
          </a:p>
        </p:txBody>
      </p:sp>
      <p:sp>
        <p:nvSpPr>
          <p:cNvPr id="9" name="TextBox 8"/>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1" name="TextBox 10"/>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Tree>
    <p:extLst>
      <p:ext uri="{BB962C8B-B14F-4D97-AF65-F5344CB8AC3E}">
        <p14:creationId xmlns="" xmlns:p14="http://schemas.microsoft.com/office/powerpoint/2010/main" val="5922100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Users and </a:t>
            </a:r>
            <a:r>
              <a:rPr lang="en-US" dirty="0" err="1" smtClean="0"/>
              <a:t>Embeddedness</a:t>
            </a:r>
            <a:endParaRPr lang="en-US" dirty="0"/>
          </a:p>
        </p:txBody>
      </p:sp>
      <p:graphicFrame>
        <p:nvGraphicFramePr>
          <p:cNvPr id="5" name="Table 4"/>
          <p:cNvGraphicFramePr>
            <a:graphicFrameLocks noGrp="1"/>
          </p:cNvGraphicFramePr>
          <p:nvPr>
            <p:extLst>
              <p:ext uri="{D42A27DB-BD31-4B8C-83A1-F6EECF244321}">
                <p14:modId xmlns="" xmlns:p14="http://schemas.microsoft.com/office/powerpoint/2010/main" val="15788168"/>
              </p:ext>
            </p:extLst>
          </p:nvPr>
        </p:nvGraphicFramePr>
        <p:xfrm>
          <a:off x="251520" y="1268757"/>
          <a:ext cx="8352929" cy="4752530"/>
        </p:xfrm>
        <a:graphic>
          <a:graphicData uri="http://schemas.openxmlformats.org/drawingml/2006/table">
            <a:tbl>
              <a:tblPr firstRow="1" firstCol="1" bandRow="1">
                <a:tableStyleId>{5C22544A-7EE6-4342-B048-85BDC9FD1C3A}</a:tableStyleId>
              </a:tblPr>
              <a:tblGrid>
                <a:gridCol w="1598764"/>
                <a:gridCol w="1718467"/>
                <a:gridCol w="1718467"/>
                <a:gridCol w="1718467"/>
                <a:gridCol w="1598764"/>
              </a:tblGrid>
              <a:tr h="386420">
                <a:tc>
                  <a:txBody>
                    <a:bodyPr/>
                    <a:lstStyle/>
                    <a:p>
                      <a:pPr marL="0" marR="0" algn="just">
                        <a:lnSpc>
                          <a:spcPct val="115000"/>
                        </a:lnSpc>
                        <a:spcBef>
                          <a:spcPts val="0"/>
                        </a:spcBef>
                        <a:spcAft>
                          <a:spcPts val="0"/>
                        </a:spcAft>
                      </a:pPr>
                      <a:r>
                        <a:rPr lang="en-US" sz="900" dirty="0">
                          <a:effectLst/>
                        </a:rPr>
                        <a:t> </a:t>
                      </a:r>
                      <a:endParaRPr lang="en-US" sz="900" dirty="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Experimental Users</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Experimental  Users</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Experimental Users</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Experimental  Users</a:t>
                      </a:r>
                      <a:endParaRPr lang="en-US" sz="900">
                        <a:effectLst/>
                        <a:latin typeface="Calibri"/>
                        <a:ea typeface="Calibri"/>
                        <a:cs typeface="Times New Roman"/>
                      </a:endParaRPr>
                    </a:p>
                  </a:txBody>
                  <a:tcPr marL="58463" marR="58463" marT="0" marB="0"/>
                </a:tc>
              </a:tr>
              <a:tr h="386420">
                <a:tc>
                  <a:txBody>
                    <a:bodyPr/>
                    <a:lstStyle/>
                    <a:p>
                      <a:pPr marL="0" marR="0" algn="just">
                        <a:lnSpc>
                          <a:spcPct val="115000"/>
                        </a:lnSpc>
                        <a:spcBef>
                          <a:spcPts val="0"/>
                        </a:spcBef>
                        <a:spcAft>
                          <a:spcPts val="0"/>
                        </a:spcAft>
                      </a:pPr>
                      <a:r>
                        <a:rPr lang="en-US" sz="900">
                          <a:effectLst/>
                        </a:rPr>
                        <a:t>Digital Skills</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0,572***</a:t>
                      </a:r>
                    </a:p>
                    <a:p>
                      <a:pPr marL="0" marR="0" algn="ctr">
                        <a:lnSpc>
                          <a:spcPct val="115000"/>
                        </a:lnSpc>
                        <a:spcBef>
                          <a:spcPts val="0"/>
                        </a:spcBef>
                        <a:spcAft>
                          <a:spcPts val="0"/>
                        </a:spcAft>
                      </a:pPr>
                      <a:r>
                        <a:rPr lang="en-US" sz="900">
                          <a:effectLst/>
                        </a:rPr>
                        <a:t>(0,075)</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0,511***</a:t>
                      </a:r>
                    </a:p>
                    <a:p>
                      <a:pPr marL="0" marR="0" algn="ctr">
                        <a:lnSpc>
                          <a:spcPct val="115000"/>
                        </a:lnSpc>
                        <a:spcBef>
                          <a:spcPts val="0"/>
                        </a:spcBef>
                        <a:spcAft>
                          <a:spcPts val="0"/>
                        </a:spcAft>
                      </a:pPr>
                      <a:r>
                        <a:rPr lang="en-US" sz="900">
                          <a:effectLst/>
                        </a:rPr>
                        <a:t>(0,059)</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0,547***</a:t>
                      </a:r>
                    </a:p>
                    <a:p>
                      <a:pPr marL="0" marR="0" algn="ctr">
                        <a:lnSpc>
                          <a:spcPct val="115000"/>
                        </a:lnSpc>
                        <a:spcBef>
                          <a:spcPts val="0"/>
                        </a:spcBef>
                        <a:spcAft>
                          <a:spcPts val="0"/>
                        </a:spcAft>
                      </a:pPr>
                      <a:r>
                        <a:rPr lang="en-US" sz="900">
                          <a:effectLst/>
                        </a:rPr>
                        <a:t>(0,076)</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0,476***</a:t>
                      </a:r>
                    </a:p>
                    <a:p>
                      <a:pPr marL="0" marR="0" algn="ctr">
                        <a:lnSpc>
                          <a:spcPct val="115000"/>
                        </a:lnSpc>
                        <a:spcBef>
                          <a:spcPts val="0"/>
                        </a:spcBef>
                        <a:spcAft>
                          <a:spcPts val="0"/>
                        </a:spcAft>
                      </a:pPr>
                      <a:r>
                        <a:rPr lang="en-US" sz="900">
                          <a:effectLst/>
                        </a:rPr>
                        <a:t>(0,060)</a:t>
                      </a:r>
                      <a:endParaRPr lang="en-US" sz="900">
                        <a:effectLst/>
                        <a:latin typeface="Calibri"/>
                        <a:ea typeface="Calibri"/>
                        <a:cs typeface="Times New Roman"/>
                      </a:endParaRPr>
                    </a:p>
                  </a:txBody>
                  <a:tcPr marL="58463" marR="58463" marT="0" marB="0"/>
                </a:tc>
              </a:tr>
              <a:tr h="370876">
                <a:tc>
                  <a:txBody>
                    <a:bodyPr/>
                    <a:lstStyle/>
                    <a:p>
                      <a:pPr marL="0" marR="0" algn="just">
                        <a:lnSpc>
                          <a:spcPct val="115000"/>
                        </a:lnSpc>
                        <a:spcBef>
                          <a:spcPts val="0"/>
                        </a:spcBef>
                        <a:spcAft>
                          <a:spcPts val="0"/>
                        </a:spcAft>
                      </a:pPr>
                      <a:r>
                        <a:rPr lang="en-US" sz="900">
                          <a:effectLst/>
                        </a:rPr>
                        <a:t>Ethnicity</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0,246</a:t>
                      </a:r>
                    </a:p>
                    <a:p>
                      <a:pPr marL="0" marR="0" algn="ctr">
                        <a:lnSpc>
                          <a:spcPct val="115000"/>
                        </a:lnSpc>
                        <a:spcBef>
                          <a:spcPts val="0"/>
                        </a:spcBef>
                        <a:spcAft>
                          <a:spcPts val="0"/>
                        </a:spcAft>
                      </a:pPr>
                      <a:r>
                        <a:rPr lang="en-US" sz="900">
                          <a:effectLst/>
                        </a:rPr>
                        <a:t>(0,249)</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-0,018</a:t>
                      </a:r>
                    </a:p>
                    <a:p>
                      <a:pPr marL="0" marR="0" algn="ctr">
                        <a:lnSpc>
                          <a:spcPct val="115000"/>
                        </a:lnSpc>
                        <a:spcBef>
                          <a:spcPts val="0"/>
                        </a:spcBef>
                        <a:spcAft>
                          <a:spcPts val="0"/>
                        </a:spcAft>
                      </a:pPr>
                      <a:r>
                        <a:rPr lang="en-US" sz="900">
                          <a:effectLst/>
                        </a:rPr>
                        <a:t>(0,216)</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0,201</a:t>
                      </a:r>
                    </a:p>
                    <a:p>
                      <a:pPr marL="0" marR="0" algn="ctr">
                        <a:lnSpc>
                          <a:spcPct val="115000"/>
                        </a:lnSpc>
                        <a:spcBef>
                          <a:spcPts val="0"/>
                        </a:spcBef>
                        <a:spcAft>
                          <a:spcPts val="0"/>
                        </a:spcAft>
                      </a:pPr>
                      <a:r>
                        <a:rPr lang="en-US" sz="900">
                          <a:effectLst/>
                        </a:rPr>
                        <a:t>(0,251)</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0,044</a:t>
                      </a:r>
                    </a:p>
                    <a:p>
                      <a:pPr marL="0" marR="0" algn="ctr">
                        <a:lnSpc>
                          <a:spcPct val="115000"/>
                        </a:lnSpc>
                        <a:spcBef>
                          <a:spcPts val="0"/>
                        </a:spcBef>
                        <a:spcAft>
                          <a:spcPts val="0"/>
                        </a:spcAft>
                      </a:pPr>
                      <a:r>
                        <a:rPr lang="en-US" sz="900">
                          <a:effectLst/>
                        </a:rPr>
                        <a:t>(0,218)</a:t>
                      </a:r>
                      <a:endParaRPr lang="en-US" sz="900">
                        <a:effectLst/>
                        <a:latin typeface="Calibri"/>
                        <a:ea typeface="Calibri"/>
                        <a:cs typeface="Times New Roman"/>
                      </a:endParaRPr>
                    </a:p>
                  </a:txBody>
                  <a:tcPr marL="58463" marR="58463" marT="0" marB="0" anchor="b"/>
                </a:tc>
              </a:tr>
              <a:tr h="370876">
                <a:tc>
                  <a:txBody>
                    <a:bodyPr/>
                    <a:lstStyle/>
                    <a:p>
                      <a:pPr marL="0" marR="0" algn="just">
                        <a:lnSpc>
                          <a:spcPct val="115000"/>
                        </a:lnSpc>
                        <a:spcBef>
                          <a:spcPts val="0"/>
                        </a:spcBef>
                        <a:spcAft>
                          <a:spcPts val="0"/>
                        </a:spcAft>
                      </a:pPr>
                      <a:r>
                        <a:rPr lang="en-US" sz="900">
                          <a:effectLst/>
                        </a:rPr>
                        <a:t>Gender</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0,671***</a:t>
                      </a:r>
                    </a:p>
                    <a:p>
                      <a:pPr marL="0" marR="0" algn="ctr">
                        <a:lnSpc>
                          <a:spcPct val="115000"/>
                        </a:lnSpc>
                        <a:spcBef>
                          <a:spcPts val="0"/>
                        </a:spcBef>
                        <a:spcAft>
                          <a:spcPts val="0"/>
                        </a:spcAft>
                      </a:pPr>
                      <a:r>
                        <a:rPr lang="en-US" sz="900">
                          <a:effectLst/>
                        </a:rPr>
                        <a:t>(0,130)</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0,800***</a:t>
                      </a:r>
                    </a:p>
                    <a:p>
                      <a:pPr marL="0" marR="0" algn="ctr">
                        <a:lnSpc>
                          <a:spcPct val="115000"/>
                        </a:lnSpc>
                        <a:spcBef>
                          <a:spcPts val="0"/>
                        </a:spcBef>
                        <a:spcAft>
                          <a:spcPts val="0"/>
                        </a:spcAft>
                      </a:pPr>
                      <a:r>
                        <a:rPr lang="en-US" sz="900">
                          <a:effectLst/>
                        </a:rPr>
                        <a:t>(0,097)</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0,713***</a:t>
                      </a:r>
                    </a:p>
                    <a:p>
                      <a:pPr marL="0" marR="0" algn="ctr">
                        <a:lnSpc>
                          <a:spcPct val="115000"/>
                        </a:lnSpc>
                        <a:spcBef>
                          <a:spcPts val="0"/>
                        </a:spcBef>
                        <a:spcAft>
                          <a:spcPts val="0"/>
                        </a:spcAft>
                      </a:pPr>
                      <a:r>
                        <a:rPr lang="en-US" sz="900">
                          <a:effectLst/>
                        </a:rPr>
                        <a:t>(0,132)</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0,877***</a:t>
                      </a:r>
                    </a:p>
                    <a:p>
                      <a:pPr marL="0" marR="0" algn="ctr">
                        <a:lnSpc>
                          <a:spcPct val="115000"/>
                        </a:lnSpc>
                        <a:spcBef>
                          <a:spcPts val="0"/>
                        </a:spcBef>
                        <a:spcAft>
                          <a:spcPts val="0"/>
                        </a:spcAft>
                      </a:pPr>
                      <a:r>
                        <a:rPr lang="en-US" sz="900">
                          <a:effectLst/>
                        </a:rPr>
                        <a:t>(0,099)</a:t>
                      </a:r>
                      <a:endParaRPr lang="en-US" sz="900">
                        <a:effectLst/>
                        <a:latin typeface="Calibri"/>
                        <a:ea typeface="Calibri"/>
                        <a:cs typeface="Times New Roman"/>
                      </a:endParaRPr>
                    </a:p>
                  </a:txBody>
                  <a:tcPr marL="58463" marR="58463" marT="0" marB="0" anchor="b"/>
                </a:tc>
              </a:tr>
              <a:tr h="370876">
                <a:tc>
                  <a:txBody>
                    <a:bodyPr/>
                    <a:lstStyle/>
                    <a:p>
                      <a:pPr marL="0" marR="0" algn="just">
                        <a:lnSpc>
                          <a:spcPct val="115000"/>
                        </a:lnSpc>
                        <a:spcBef>
                          <a:spcPts val="0"/>
                        </a:spcBef>
                        <a:spcAft>
                          <a:spcPts val="0"/>
                        </a:spcAft>
                      </a:pPr>
                      <a:r>
                        <a:rPr lang="en-US" sz="900">
                          <a:effectLst/>
                        </a:rPr>
                        <a:t>Education</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-0,102*</a:t>
                      </a:r>
                    </a:p>
                    <a:p>
                      <a:pPr marL="0" marR="0" algn="ctr">
                        <a:lnSpc>
                          <a:spcPct val="115000"/>
                        </a:lnSpc>
                        <a:spcBef>
                          <a:spcPts val="0"/>
                        </a:spcBef>
                        <a:spcAft>
                          <a:spcPts val="0"/>
                        </a:spcAft>
                      </a:pPr>
                      <a:r>
                        <a:rPr lang="en-US" sz="900">
                          <a:effectLst/>
                        </a:rPr>
                        <a:t>(0,041)</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-0,042</a:t>
                      </a:r>
                    </a:p>
                    <a:p>
                      <a:pPr marL="0" marR="0" algn="ctr">
                        <a:lnSpc>
                          <a:spcPct val="115000"/>
                        </a:lnSpc>
                        <a:spcBef>
                          <a:spcPts val="0"/>
                        </a:spcBef>
                        <a:spcAft>
                          <a:spcPts val="0"/>
                        </a:spcAft>
                      </a:pPr>
                      <a:r>
                        <a:rPr lang="en-US" sz="900">
                          <a:effectLst/>
                        </a:rPr>
                        <a:t>(0,029)</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-0,310*</a:t>
                      </a:r>
                    </a:p>
                    <a:p>
                      <a:pPr marL="0" marR="0" algn="ctr">
                        <a:lnSpc>
                          <a:spcPct val="115000"/>
                        </a:lnSpc>
                        <a:spcBef>
                          <a:spcPts val="0"/>
                        </a:spcBef>
                        <a:spcAft>
                          <a:spcPts val="0"/>
                        </a:spcAft>
                      </a:pPr>
                      <a:r>
                        <a:rPr lang="en-US" sz="900">
                          <a:effectLst/>
                        </a:rPr>
                        <a:t>(0,120)</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-0,124</a:t>
                      </a:r>
                    </a:p>
                    <a:p>
                      <a:pPr marL="0" marR="0" algn="ctr">
                        <a:lnSpc>
                          <a:spcPct val="115000"/>
                        </a:lnSpc>
                        <a:spcBef>
                          <a:spcPts val="0"/>
                        </a:spcBef>
                        <a:spcAft>
                          <a:spcPts val="0"/>
                        </a:spcAft>
                      </a:pPr>
                      <a:r>
                        <a:rPr lang="en-US" sz="900">
                          <a:effectLst/>
                        </a:rPr>
                        <a:t>(0,090)</a:t>
                      </a:r>
                      <a:endParaRPr lang="en-US" sz="900">
                        <a:effectLst/>
                        <a:latin typeface="Calibri"/>
                        <a:ea typeface="Calibri"/>
                        <a:cs typeface="Times New Roman"/>
                      </a:endParaRPr>
                    </a:p>
                  </a:txBody>
                  <a:tcPr marL="58463" marR="58463" marT="0" marB="0" anchor="b"/>
                </a:tc>
              </a:tr>
              <a:tr h="386420">
                <a:tc>
                  <a:txBody>
                    <a:bodyPr/>
                    <a:lstStyle/>
                    <a:p>
                      <a:pPr marL="0" marR="0" algn="just">
                        <a:lnSpc>
                          <a:spcPct val="115000"/>
                        </a:lnSpc>
                        <a:spcBef>
                          <a:spcPts val="0"/>
                        </a:spcBef>
                        <a:spcAft>
                          <a:spcPts val="0"/>
                        </a:spcAft>
                      </a:pPr>
                      <a:r>
                        <a:rPr lang="en-US" sz="900">
                          <a:effectLst/>
                        </a:rPr>
                        <a:t>Household income</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0,049</a:t>
                      </a:r>
                    </a:p>
                    <a:p>
                      <a:pPr marL="0" marR="0" algn="ctr">
                        <a:lnSpc>
                          <a:spcPct val="115000"/>
                        </a:lnSpc>
                        <a:spcBef>
                          <a:spcPts val="0"/>
                        </a:spcBef>
                        <a:spcAft>
                          <a:spcPts val="0"/>
                        </a:spcAft>
                      </a:pPr>
                      <a:r>
                        <a:rPr lang="en-US" sz="900">
                          <a:effectLst/>
                        </a:rPr>
                        <a:t>(0,052)</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0,027</a:t>
                      </a:r>
                    </a:p>
                    <a:p>
                      <a:pPr marL="0" marR="0" algn="ctr">
                        <a:lnSpc>
                          <a:spcPct val="115000"/>
                        </a:lnSpc>
                        <a:spcBef>
                          <a:spcPts val="0"/>
                        </a:spcBef>
                        <a:spcAft>
                          <a:spcPts val="0"/>
                        </a:spcAft>
                      </a:pPr>
                      <a:r>
                        <a:rPr lang="en-US" sz="900">
                          <a:effectLst/>
                        </a:rPr>
                        <a:t>(0,052)</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nchor="b"/>
                </a:tc>
              </a:tr>
              <a:tr h="386420">
                <a:tc>
                  <a:txBody>
                    <a:bodyPr/>
                    <a:lstStyle/>
                    <a:p>
                      <a:pPr marL="0" marR="0" algn="just">
                        <a:lnSpc>
                          <a:spcPct val="115000"/>
                        </a:lnSpc>
                        <a:spcBef>
                          <a:spcPts val="0"/>
                        </a:spcBef>
                        <a:spcAft>
                          <a:spcPts val="0"/>
                        </a:spcAft>
                      </a:pPr>
                      <a:r>
                        <a:rPr lang="en-US" sz="900">
                          <a:effectLst/>
                        </a:rPr>
                        <a:t>Household ownership</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0,113</a:t>
                      </a:r>
                    </a:p>
                    <a:p>
                      <a:pPr marL="0" marR="0" algn="ctr">
                        <a:lnSpc>
                          <a:spcPct val="115000"/>
                        </a:lnSpc>
                        <a:spcBef>
                          <a:spcPts val="0"/>
                        </a:spcBef>
                        <a:spcAft>
                          <a:spcPts val="0"/>
                        </a:spcAft>
                      </a:pPr>
                      <a:r>
                        <a:rPr lang="en-US" sz="900">
                          <a:effectLst/>
                        </a:rPr>
                        <a:t>(0,102)</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0,058</a:t>
                      </a:r>
                    </a:p>
                    <a:p>
                      <a:pPr marL="0" marR="0" algn="ctr">
                        <a:lnSpc>
                          <a:spcPct val="115000"/>
                        </a:lnSpc>
                        <a:spcBef>
                          <a:spcPts val="0"/>
                        </a:spcBef>
                        <a:spcAft>
                          <a:spcPts val="0"/>
                        </a:spcAft>
                      </a:pPr>
                      <a:r>
                        <a:rPr lang="en-US" sz="900">
                          <a:effectLst/>
                        </a:rPr>
                        <a:t>(0,102)</a:t>
                      </a:r>
                      <a:endParaRPr lang="en-US" sz="900">
                        <a:effectLst/>
                        <a:latin typeface="Calibri"/>
                        <a:ea typeface="Calibri"/>
                        <a:cs typeface="Times New Roman"/>
                      </a:endParaRPr>
                    </a:p>
                  </a:txBody>
                  <a:tcPr marL="58463" marR="58463" marT="0" marB="0" anchor="b"/>
                </a:tc>
              </a:tr>
              <a:tr h="370876">
                <a:tc>
                  <a:txBody>
                    <a:bodyPr/>
                    <a:lstStyle/>
                    <a:p>
                      <a:pPr marL="0" marR="0" algn="just">
                        <a:lnSpc>
                          <a:spcPct val="115000"/>
                        </a:lnSpc>
                        <a:spcBef>
                          <a:spcPts val="0"/>
                        </a:spcBef>
                        <a:spcAft>
                          <a:spcPts val="0"/>
                        </a:spcAft>
                      </a:pPr>
                      <a:r>
                        <a:rPr lang="en-US" sz="900">
                          <a:effectLst/>
                        </a:rPr>
                        <a:t>Age</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-0,002</a:t>
                      </a:r>
                    </a:p>
                    <a:p>
                      <a:pPr marL="0" marR="0" algn="ctr">
                        <a:lnSpc>
                          <a:spcPct val="115000"/>
                        </a:lnSpc>
                        <a:spcBef>
                          <a:spcPts val="0"/>
                        </a:spcBef>
                        <a:spcAft>
                          <a:spcPts val="0"/>
                        </a:spcAft>
                      </a:pPr>
                      <a:r>
                        <a:rPr lang="en-US" sz="900">
                          <a:effectLst/>
                        </a:rPr>
                        <a:t>(0,005)</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-0,007*</a:t>
                      </a:r>
                    </a:p>
                    <a:p>
                      <a:pPr marL="0" marR="0" algn="ctr">
                        <a:lnSpc>
                          <a:spcPct val="115000"/>
                        </a:lnSpc>
                        <a:spcBef>
                          <a:spcPts val="0"/>
                        </a:spcBef>
                        <a:spcAft>
                          <a:spcPts val="0"/>
                        </a:spcAft>
                      </a:pPr>
                      <a:r>
                        <a:rPr lang="en-US" sz="900">
                          <a:effectLst/>
                        </a:rPr>
                        <a:t>(0,004)</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dirty="0">
                          <a:effectLst/>
                        </a:rPr>
                        <a:t>-0,006</a:t>
                      </a:r>
                    </a:p>
                    <a:p>
                      <a:pPr marL="0" marR="0" algn="ctr">
                        <a:lnSpc>
                          <a:spcPct val="115000"/>
                        </a:lnSpc>
                        <a:spcBef>
                          <a:spcPts val="0"/>
                        </a:spcBef>
                        <a:spcAft>
                          <a:spcPts val="0"/>
                        </a:spcAft>
                      </a:pPr>
                      <a:r>
                        <a:rPr lang="en-US" sz="900" dirty="0">
                          <a:effectLst/>
                        </a:rPr>
                        <a:t>(0,005)</a:t>
                      </a:r>
                      <a:endParaRPr lang="en-US" sz="900" dirty="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-0,010**</a:t>
                      </a:r>
                    </a:p>
                    <a:p>
                      <a:pPr marL="0" marR="0" algn="ctr">
                        <a:lnSpc>
                          <a:spcPct val="115000"/>
                        </a:lnSpc>
                        <a:spcBef>
                          <a:spcPts val="0"/>
                        </a:spcBef>
                        <a:spcAft>
                          <a:spcPts val="0"/>
                        </a:spcAft>
                      </a:pPr>
                      <a:r>
                        <a:rPr lang="en-US" sz="900">
                          <a:effectLst/>
                        </a:rPr>
                        <a:t>(0,004)</a:t>
                      </a:r>
                      <a:endParaRPr lang="en-US" sz="900">
                        <a:effectLst/>
                        <a:latin typeface="Calibri"/>
                        <a:ea typeface="Calibri"/>
                        <a:cs typeface="Times New Roman"/>
                      </a:endParaRPr>
                    </a:p>
                  </a:txBody>
                  <a:tcPr marL="58463" marR="58463" marT="0" marB="0" anchor="b"/>
                </a:tc>
              </a:tr>
              <a:tr h="370876">
                <a:tc>
                  <a:txBody>
                    <a:bodyPr/>
                    <a:lstStyle/>
                    <a:p>
                      <a:pPr marL="0" marR="0" algn="just">
                        <a:lnSpc>
                          <a:spcPct val="115000"/>
                        </a:lnSpc>
                        <a:spcBef>
                          <a:spcPts val="0"/>
                        </a:spcBef>
                        <a:spcAft>
                          <a:spcPts val="0"/>
                        </a:spcAft>
                      </a:pPr>
                      <a:r>
                        <a:rPr lang="en-US" sz="900">
                          <a:effectLst/>
                        </a:rPr>
                        <a:t>Neighborhood</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0,269***</a:t>
                      </a:r>
                    </a:p>
                    <a:p>
                      <a:pPr marL="0" marR="0" algn="ctr">
                        <a:lnSpc>
                          <a:spcPct val="115000"/>
                        </a:lnSpc>
                        <a:spcBef>
                          <a:spcPts val="0"/>
                        </a:spcBef>
                        <a:spcAft>
                          <a:spcPts val="0"/>
                        </a:spcAft>
                      </a:pPr>
                      <a:r>
                        <a:rPr lang="en-US" sz="900">
                          <a:effectLst/>
                        </a:rPr>
                        <a:t>(0,075)</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0,303***</a:t>
                      </a:r>
                    </a:p>
                    <a:p>
                      <a:pPr marL="0" marR="0" algn="ctr">
                        <a:lnSpc>
                          <a:spcPct val="115000"/>
                        </a:lnSpc>
                        <a:spcBef>
                          <a:spcPts val="0"/>
                        </a:spcBef>
                        <a:spcAft>
                          <a:spcPts val="0"/>
                        </a:spcAft>
                      </a:pPr>
                      <a:r>
                        <a:rPr lang="en-US" sz="900">
                          <a:effectLst/>
                        </a:rPr>
                        <a:t>(0,062)</a:t>
                      </a:r>
                      <a:endParaRPr lang="en-US" sz="900">
                        <a:effectLst/>
                        <a:latin typeface="Calibri"/>
                        <a:ea typeface="Calibri"/>
                        <a:cs typeface="Times New Roman"/>
                      </a:endParaRPr>
                    </a:p>
                  </a:txBody>
                  <a:tcPr marL="58463" marR="58463" marT="0" marB="0" anchor="b"/>
                </a:tc>
              </a:tr>
              <a:tr h="386420">
                <a:tc>
                  <a:txBody>
                    <a:bodyPr/>
                    <a:lstStyle/>
                    <a:p>
                      <a:pPr marL="0" marR="0" algn="just">
                        <a:lnSpc>
                          <a:spcPct val="115000"/>
                        </a:lnSpc>
                        <a:spcBef>
                          <a:spcPts val="0"/>
                        </a:spcBef>
                        <a:spcAft>
                          <a:spcPts val="0"/>
                        </a:spcAft>
                      </a:pPr>
                      <a:r>
                        <a:rPr lang="en-US" sz="900">
                          <a:effectLst/>
                        </a:rPr>
                        <a:t>Close Proximity</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0,192</a:t>
                      </a:r>
                    </a:p>
                    <a:p>
                      <a:pPr marL="0" marR="0" algn="ctr">
                        <a:lnSpc>
                          <a:spcPct val="115000"/>
                        </a:lnSpc>
                        <a:spcBef>
                          <a:spcPts val="0"/>
                        </a:spcBef>
                        <a:spcAft>
                          <a:spcPts val="0"/>
                        </a:spcAft>
                      </a:pPr>
                      <a:r>
                        <a:rPr lang="en-US" sz="900">
                          <a:effectLst/>
                        </a:rPr>
                        <a:t>(0,128)</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0,272**</a:t>
                      </a:r>
                    </a:p>
                    <a:p>
                      <a:pPr marL="0" marR="0" algn="ctr">
                        <a:lnSpc>
                          <a:spcPct val="115000"/>
                        </a:lnSpc>
                        <a:spcBef>
                          <a:spcPts val="0"/>
                        </a:spcBef>
                        <a:spcAft>
                          <a:spcPts val="0"/>
                        </a:spcAft>
                      </a:pPr>
                      <a:r>
                        <a:rPr lang="en-US" sz="900">
                          <a:effectLst/>
                        </a:rPr>
                        <a:t>(0,101)</a:t>
                      </a:r>
                      <a:endParaRPr lang="en-US" sz="900">
                        <a:effectLst/>
                        <a:latin typeface="Calibri"/>
                        <a:ea typeface="Calibri"/>
                        <a:cs typeface="Times New Roman"/>
                      </a:endParaRPr>
                    </a:p>
                  </a:txBody>
                  <a:tcPr marL="58463" marR="58463" marT="0" marB="0" anchor="b"/>
                </a:tc>
              </a:tr>
              <a:tr h="193210">
                <a:tc>
                  <a:txBody>
                    <a:bodyPr/>
                    <a:lstStyle/>
                    <a:p>
                      <a:pPr marL="0" marR="0" algn="just">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463" marR="58463" marT="0" marB="0"/>
                </a:tc>
              </a:tr>
              <a:tr h="193210">
                <a:tc>
                  <a:txBody>
                    <a:bodyPr/>
                    <a:lstStyle/>
                    <a:p>
                      <a:pPr marL="0" marR="0" algn="just">
                        <a:lnSpc>
                          <a:spcPct val="115000"/>
                        </a:lnSpc>
                        <a:spcBef>
                          <a:spcPts val="0"/>
                        </a:spcBef>
                        <a:spcAft>
                          <a:spcPts val="0"/>
                        </a:spcAft>
                      </a:pPr>
                      <a:r>
                        <a:rPr lang="en-US" sz="900">
                          <a:effectLst/>
                        </a:rPr>
                        <a:t>Loglikelihood</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898.794</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-1450.739</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-883.923</a:t>
                      </a:r>
                      <a:endParaRPr lang="en-US" sz="900">
                        <a:effectLst/>
                        <a:latin typeface="Calibri"/>
                        <a:ea typeface="Calibri"/>
                        <a:cs typeface="Times New Roman"/>
                      </a:endParaRPr>
                    </a:p>
                  </a:txBody>
                  <a:tcPr marL="58463" marR="58463" marT="0" marB="0" anchor="b"/>
                </a:tc>
                <a:tc>
                  <a:txBody>
                    <a:bodyPr/>
                    <a:lstStyle/>
                    <a:p>
                      <a:pPr marL="0" marR="0" algn="ctr">
                        <a:lnSpc>
                          <a:spcPct val="115000"/>
                        </a:lnSpc>
                        <a:spcBef>
                          <a:spcPts val="0"/>
                        </a:spcBef>
                        <a:spcAft>
                          <a:spcPts val="0"/>
                        </a:spcAft>
                      </a:pPr>
                      <a:r>
                        <a:rPr lang="en-US" sz="900">
                          <a:effectLst/>
                        </a:rPr>
                        <a:t>-1422.178</a:t>
                      </a:r>
                      <a:endParaRPr lang="en-US" sz="900">
                        <a:effectLst/>
                        <a:latin typeface="Calibri"/>
                        <a:ea typeface="Calibri"/>
                        <a:cs typeface="Times New Roman"/>
                      </a:endParaRPr>
                    </a:p>
                  </a:txBody>
                  <a:tcPr marL="58463" marR="58463" marT="0" marB="0"/>
                </a:tc>
              </a:tr>
              <a:tr h="193210">
                <a:tc>
                  <a:txBody>
                    <a:bodyPr/>
                    <a:lstStyle/>
                    <a:p>
                      <a:pPr marL="0" marR="0" algn="just">
                        <a:lnSpc>
                          <a:spcPct val="115000"/>
                        </a:lnSpc>
                        <a:spcBef>
                          <a:spcPts val="0"/>
                        </a:spcBef>
                        <a:spcAft>
                          <a:spcPts val="0"/>
                        </a:spcAft>
                      </a:pPr>
                      <a:r>
                        <a:rPr lang="en-US" sz="900">
                          <a:effectLst/>
                        </a:rPr>
                        <a:t>McFadden R2</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0.065</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0.070</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0.074</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0.082</a:t>
                      </a:r>
                      <a:endParaRPr lang="en-US" sz="900">
                        <a:effectLst/>
                        <a:latin typeface="Calibri"/>
                        <a:ea typeface="Calibri"/>
                        <a:cs typeface="Times New Roman"/>
                      </a:endParaRPr>
                    </a:p>
                  </a:txBody>
                  <a:tcPr marL="58463" marR="58463" marT="0" marB="0"/>
                </a:tc>
              </a:tr>
              <a:tr h="193210">
                <a:tc>
                  <a:txBody>
                    <a:bodyPr/>
                    <a:lstStyle/>
                    <a:p>
                      <a:pPr marL="0" marR="0" algn="just">
                        <a:lnSpc>
                          <a:spcPct val="115000"/>
                        </a:lnSpc>
                        <a:spcBef>
                          <a:spcPts val="0"/>
                        </a:spcBef>
                        <a:spcAft>
                          <a:spcPts val="0"/>
                        </a:spcAft>
                      </a:pPr>
                      <a:r>
                        <a:rPr lang="en-US" sz="900">
                          <a:effectLst/>
                        </a:rPr>
                        <a:t>Χ2</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125.46</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219.75</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141.32</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252.51</a:t>
                      </a:r>
                      <a:endParaRPr lang="en-US" sz="900">
                        <a:effectLst/>
                        <a:latin typeface="Calibri"/>
                        <a:ea typeface="Calibri"/>
                        <a:cs typeface="Times New Roman"/>
                      </a:endParaRPr>
                    </a:p>
                  </a:txBody>
                  <a:tcPr marL="58463" marR="58463" marT="0" marB="0"/>
                </a:tc>
              </a:tr>
              <a:tr h="193210">
                <a:tc>
                  <a:txBody>
                    <a:bodyPr/>
                    <a:lstStyle/>
                    <a:p>
                      <a:pPr marL="0" marR="0" algn="just">
                        <a:lnSpc>
                          <a:spcPct val="115000"/>
                        </a:lnSpc>
                        <a:spcBef>
                          <a:spcPts val="0"/>
                        </a:spcBef>
                        <a:spcAft>
                          <a:spcPts val="0"/>
                        </a:spcAft>
                      </a:pPr>
                      <a:r>
                        <a:rPr lang="en-US" sz="900">
                          <a:effectLst/>
                        </a:rPr>
                        <a:t>Observations</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1684</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2563</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a:effectLst/>
                        </a:rPr>
                        <a:t>1684</a:t>
                      </a:r>
                      <a:endParaRPr lang="en-US" sz="900">
                        <a:effectLst/>
                        <a:latin typeface="Calibri"/>
                        <a:ea typeface="Calibri"/>
                        <a:cs typeface="Times New Roman"/>
                      </a:endParaRPr>
                    </a:p>
                  </a:txBody>
                  <a:tcPr marL="58463" marR="58463" marT="0" marB="0"/>
                </a:tc>
                <a:tc>
                  <a:txBody>
                    <a:bodyPr/>
                    <a:lstStyle/>
                    <a:p>
                      <a:pPr marL="0" marR="0" algn="ctr">
                        <a:lnSpc>
                          <a:spcPct val="115000"/>
                        </a:lnSpc>
                        <a:spcBef>
                          <a:spcPts val="0"/>
                        </a:spcBef>
                        <a:spcAft>
                          <a:spcPts val="0"/>
                        </a:spcAft>
                      </a:pPr>
                      <a:r>
                        <a:rPr lang="en-US" sz="900" dirty="0">
                          <a:effectLst/>
                        </a:rPr>
                        <a:t>2563</a:t>
                      </a:r>
                      <a:endParaRPr lang="en-US" sz="900" dirty="0">
                        <a:effectLst/>
                        <a:latin typeface="Calibri"/>
                        <a:ea typeface="Calibri"/>
                        <a:cs typeface="Times New Roman"/>
                      </a:endParaRPr>
                    </a:p>
                  </a:txBody>
                  <a:tcPr marL="58463" marR="58463" marT="0" marB="0"/>
                </a:tc>
              </a:tr>
            </a:tbl>
          </a:graphicData>
        </a:graphic>
      </p:graphicFrame>
      <p:sp>
        <p:nvSpPr>
          <p:cNvPr id="8" name="Date Placeholder 7"/>
          <p:cNvSpPr>
            <a:spLocks noGrp="1"/>
          </p:cNvSpPr>
          <p:nvPr>
            <p:ph type="dt" sz="half" idx="12"/>
          </p:nvPr>
        </p:nvSpPr>
        <p:spPr/>
        <p:txBody>
          <a:bodyPr/>
          <a:lstStyle/>
          <a:p>
            <a:pPr>
              <a:defRPr/>
            </a:pPr>
            <a:fld id="{26BA4876-871C-4A46-B0A7-961A85C8C19C}" type="datetime1">
              <a:rPr lang="en-US" smtClean="0"/>
              <a:pPr>
                <a:defRPr/>
              </a:pPr>
              <a:t>2/7/2012</a:t>
            </a:fld>
            <a:endParaRPr lang="nl-NL"/>
          </a:p>
        </p:txBody>
      </p:sp>
      <p:sp>
        <p:nvSpPr>
          <p:cNvPr id="9" name="Slide Number Placeholder 8"/>
          <p:cNvSpPr>
            <a:spLocks noGrp="1"/>
          </p:cNvSpPr>
          <p:nvPr>
            <p:ph type="sldNum" sz="quarter" idx="11"/>
          </p:nvPr>
        </p:nvSpPr>
        <p:spPr/>
        <p:txBody>
          <a:bodyPr/>
          <a:lstStyle/>
          <a:p>
            <a:pPr>
              <a:defRPr/>
            </a:pPr>
            <a:r>
              <a:rPr lang="nl-NL" dirty="0" smtClean="0"/>
              <a:t>PAGE </a:t>
            </a:r>
            <a:fld id="{31980AC9-656D-4E09-9966-AA8B55BB2223}" type="slidenum">
              <a:rPr lang="nl-NL" smtClean="0"/>
              <a:pPr>
                <a:defRPr/>
              </a:pPr>
              <a:t>28</a:t>
            </a:fld>
            <a:endParaRPr lang="nl-NL" dirty="0"/>
          </a:p>
        </p:txBody>
      </p:sp>
      <p:sp>
        <p:nvSpPr>
          <p:cNvPr id="10" name="TextBox 9"/>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2" name="TextBox 11"/>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
        <p:nvSpPr>
          <p:cNvPr id="13" name="Rectangle 12"/>
          <p:cNvSpPr/>
          <p:nvPr/>
        </p:nvSpPr>
        <p:spPr>
          <a:xfrm>
            <a:off x="107504" y="4238886"/>
            <a:ext cx="8712968" cy="936104"/>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9512" y="6037836"/>
            <a:ext cx="7054254" cy="276999"/>
          </a:xfrm>
          <a:prstGeom prst="rect">
            <a:avLst/>
          </a:prstGeom>
        </p:spPr>
        <p:txBody>
          <a:bodyPr wrap="square">
            <a:spAutoFit/>
          </a:bodyPr>
          <a:lstStyle/>
          <a:p>
            <a:r>
              <a:rPr lang="en-US" sz="1200" dirty="0" smtClean="0"/>
              <a:t>Explanation: *** </a:t>
            </a:r>
            <a:r>
              <a:rPr lang="en-US" sz="1200" dirty="0"/>
              <a:t>= significant at 1 %; ** = significant at 5 %  Standard errors are in </a:t>
            </a:r>
            <a:r>
              <a:rPr lang="en-US" sz="1200" dirty="0" smtClean="0"/>
              <a:t>parentheses</a:t>
            </a:r>
            <a:endParaRPr lang="nl-NL" sz="1200" dirty="0"/>
          </a:p>
        </p:txBody>
      </p:sp>
      <p:sp>
        <p:nvSpPr>
          <p:cNvPr id="15" name="Rectangle 1"/>
          <p:cNvSpPr>
            <a:spLocks noChangeArrowheads="1"/>
          </p:cNvSpPr>
          <p:nvPr/>
        </p:nvSpPr>
        <p:spPr bwMode="auto">
          <a:xfrm>
            <a:off x="2243297" y="6330225"/>
            <a:ext cx="2978701" cy="246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a:t>
            </a:r>
            <a:r>
              <a:rPr kumimoji="0" lang="en-US" sz="1000" b="1" i="0" u="none" strike="noStrike" cap="none" normalizeH="0" baseline="0" dirty="0" smtClean="0" bmk="">
                <a:ln>
                  <a:noFill/>
                </a:ln>
                <a:solidFill>
                  <a:schemeClr val="tx1"/>
                </a:solidFill>
                <a:effectLst/>
                <a:latin typeface="Arial" pitchFamily="34" charset="0"/>
                <a:ea typeface="Calibri" pitchFamily="34" charset="0"/>
                <a:cs typeface="Times New Roman" pitchFamily="18" charset="0"/>
              </a:rPr>
              <a:t>able </a:t>
            </a:r>
            <a:r>
              <a:rPr lang="en-US" sz="1000" b="1" dirty="0" bmk="_Ref298803691">
                <a:ea typeface="Calibri" pitchFamily="34" charset="0"/>
                <a:cs typeface="Times New Roman" pitchFamily="18" charset="0"/>
              </a:rPr>
              <a:t>2</a:t>
            </a:r>
            <a:r>
              <a:rPr kumimoji="0" lang="en-US" sz="1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Characteristics of experimental users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4164108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a:t>
            </a:r>
            <a:endParaRPr lang="en-US" dirty="0"/>
          </a:p>
        </p:txBody>
      </p:sp>
      <p:sp>
        <p:nvSpPr>
          <p:cNvPr id="3" name="Content Placeholder 2"/>
          <p:cNvSpPr>
            <a:spLocks noGrp="1"/>
          </p:cNvSpPr>
          <p:nvPr>
            <p:ph idx="1"/>
          </p:nvPr>
        </p:nvSpPr>
        <p:spPr/>
        <p:txBody>
          <a:bodyPr/>
          <a:lstStyle/>
          <a:p>
            <a:r>
              <a:rPr lang="en-US" dirty="0" smtClean="0"/>
              <a:t>Introduction (why Eindhoven)</a:t>
            </a:r>
          </a:p>
          <a:p>
            <a:r>
              <a:rPr lang="en-US" dirty="0" smtClean="0"/>
              <a:t>Technological Change in Broadband in Europe: The Emergence of municipal fiber networks</a:t>
            </a:r>
          </a:p>
          <a:p>
            <a:r>
              <a:rPr lang="en-US" dirty="0" smtClean="0"/>
              <a:t>Experimental users and new </a:t>
            </a:r>
            <a:r>
              <a:rPr lang="en-US" dirty="0"/>
              <a:t>s</a:t>
            </a:r>
            <a:r>
              <a:rPr lang="en-US" dirty="0" smtClean="0"/>
              <a:t>ervices</a:t>
            </a:r>
          </a:p>
          <a:p>
            <a:r>
              <a:rPr lang="en-US" dirty="0" smtClean="0"/>
              <a:t>Conclusions and directions for further research</a:t>
            </a:r>
            <a:endParaRPr lang="en-US" dirty="0"/>
          </a:p>
        </p:txBody>
      </p:sp>
      <p:sp>
        <p:nvSpPr>
          <p:cNvPr id="4" name="Slide Number Placeholder 3"/>
          <p:cNvSpPr>
            <a:spLocks noGrp="1"/>
          </p:cNvSpPr>
          <p:nvPr>
            <p:ph type="sldNum" sz="quarter" idx="11"/>
          </p:nvPr>
        </p:nvSpPr>
        <p:spPr/>
        <p:txBody>
          <a:bodyPr/>
          <a:lstStyle/>
          <a:p>
            <a:pPr>
              <a:defRPr/>
            </a:pPr>
            <a:r>
              <a:rPr lang="nl-NL" smtClean="0"/>
              <a:t>PAGE </a:t>
            </a:r>
            <a:fld id="{31980AC9-656D-4E09-9966-AA8B55BB2223}" type="slidenum">
              <a:rPr lang="nl-NL" smtClean="0"/>
              <a:pPr>
                <a:defRPr/>
              </a:pPr>
              <a:t>2</a:t>
            </a:fld>
            <a:endParaRPr lang="nl-NL"/>
          </a:p>
        </p:txBody>
      </p:sp>
      <p:sp>
        <p:nvSpPr>
          <p:cNvPr id="5" name="Date Placeholder 4"/>
          <p:cNvSpPr>
            <a:spLocks noGrp="1"/>
          </p:cNvSpPr>
          <p:nvPr>
            <p:ph type="dt" sz="half" idx="12"/>
          </p:nvPr>
        </p:nvSpPr>
        <p:spPr/>
        <p:txBody>
          <a:bodyPr/>
          <a:lstStyle/>
          <a:p>
            <a:pPr>
              <a:defRPr/>
            </a:pPr>
            <a:fld id="{5ED57CB5-50D9-407A-B2AF-840B0486D7B0}" type="datetime1">
              <a:rPr lang="en-US" smtClean="0"/>
              <a:pPr>
                <a:defRPr/>
              </a:pPr>
              <a:t>2/7/2012</a:t>
            </a:fld>
            <a:endParaRPr lang="nl-NL"/>
          </a:p>
        </p:txBody>
      </p:sp>
    </p:spTree>
    <p:extLst>
      <p:ext uri="{BB962C8B-B14F-4D97-AF65-F5344CB8AC3E}">
        <p14:creationId xmlns="" xmlns:p14="http://schemas.microsoft.com/office/powerpoint/2010/main" val="7043119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Users and New Services</a:t>
            </a:r>
            <a:endParaRPr lang="en-US" dirty="0"/>
          </a:p>
        </p:txBody>
      </p:sp>
      <p:graphicFrame>
        <p:nvGraphicFramePr>
          <p:cNvPr id="6" name="Table 5"/>
          <p:cNvGraphicFramePr>
            <a:graphicFrameLocks noGrp="1"/>
          </p:cNvGraphicFramePr>
          <p:nvPr>
            <p:extLst>
              <p:ext uri="{D42A27DB-BD31-4B8C-83A1-F6EECF244321}">
                <p14:modId xmlns="" xmlns:p14="http://schemas.microsoft.com/office/powerpoint/2010/main" val="2353968292"/>
              </p:ext>
            </p:extLst>
          </p:nvPr>
        </p:nvGraphicFramePr>
        <p:xfrm>
          <a:off x="395533" y="1340763"/>
          <a:ext cx="8352930" cy="4254540"/>
        </p:xfrm>
        <a:graphic>
          <a:graphicData uri="http://schemas.openxmlformats.org/drawingml/2006/table">
            <a:tbl>
              <a:tblPr firstRow="1" firstCol="1" bandRow="1">
                <a:tableStyleId>{5C22544A-7EE6-4342-B048-85BDC9FD1C3A}</a:tableStyleId>
              </a:tblPr>
              <a:tblGrid>
                <a:gridCol w="1645733"/>
                <a:gridCol w="1768954"/>
                <a:gridCol w="1645733"/>
                <a:gridCol w="1645733"/>
                <a:gridCol w="1646777"/>
              </a:tblGrid>
              <a:tr h="184980">
                <a:tc>
                  <a:txBody>
                    <a:bodyPr/>
                    <a:lstStyle/>
                    <a:p>
                      <a:pPr marL="0" marR="0" algn="ctr">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HiAc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HiAc(ExpU)</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HiAc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HiAc (ExpU)</a:t>
                      </a:r>
                      <a:endParaRPr lang="en-US" sz="1000">
                        <a:effectLst/>
                        <a:latin typeface="Calibri"/>
                        <a:ea typeface="Calibri"/>
                        <a:cs typeface="Times New Roman"/>
                      </a:endParaRPr>
                    </a:p>
                  </a:txBody>
                  <a:tcPr marL="61236" marR="61236" marT="0" marB="0"/>
                </a:tc>
              </a:tr>
              <a:tr h="369960">
                <a:tc>
                  <a:txBody>
                    <a:bodyPr/>
                    <a:lstStyle/>
                    <a:p>
                      <a:pPr marL="0" marR="0" algn="just">
                        <a:lnSpc>
                          <a:spcPct val="115000"/>
                        </a:lnSpc>
                        <a:spcBef>
                          <a:spcPts val="0"/>
                        </a:spcBef>
                        <a:spcAft>
                          <a:spcPts val="0"/>
                        </a:spcAft>
                      </a:pPr>
                      <a:r>
                        <a:rPr lang="en-US" sz="1000">
                          <a:effectLst/>
                        </a:rPr>
                        <a:t>Cost</a:t>
                      </a:r>
                    </a:p>
                    <a:p>
                      <a:pPr marL="0" marR="0" algn="just">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-0,164*</a:t>
                      </a:r>
                    </a:p>
                    <a:p>
                      <a:pPr marL="0" marR="0" algn="ctr">
                        <a:lnSpc>
                          <a:spcPct val="115000"/>
                        </a:lnSpc>
                        <a:spcBef>
                          <a:spcPts val="0"/>
                        </a:spcBef>
                        <a:spcAft>
                          <a:spcPts val="0"/>
                        </a:spcAft>
                      </a:pPr>
                      <a:r>
                        <a:rPr lang="en-US" sz="1000">
                          <a:effectLst/>
                        </a:rPr>
                        <a:t>(0,073)</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-0,113</a:t>
                      </a:r>
                    </a:p>
                    <a:p>
                      <a:pPr marL="0" marR="0" algn="ctr">
                        <a:lnSpc>
                          <a:spcPct val="115000"/>
                        </a:lnSpc>
                        <a:spcBef>
                          <a:spcPts val="0"/>
                        </a:spcBef>
                        <a:spcAft>
                          <a:spcPts val="0"/>
                        </a:spcAft>
                      </a:pPr>
                      <a:r>
                        <a:rPr lang="en-US" sz="1000">
                          <a:effectLst/>
                        </a:rPr>
                        <a:t>(0,075)</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-0,145*</a:t>
                      </a:r>
                    </a:p>
                    <a:p>
                      <a:pPr marL="0" marR="0" algn="ctr">
                        <a:lnSpc>
                          <a:spcPct val="115000"/>
                        </a:lnSpc>
                        <a:spcBef>
                          <a:spcPts val="0"/>
                        </a:spcBef>
                        <a:spcAft>
                          <a:spcPts val="0"/>
                        </a:spcAft>
                      </a:pPr>
                      <a:r>
                        <a:rPr lang="en-US" sz="1000">
                          <a:effectLst/>
                        </a:rPr>
                        <a:t>(0,073)</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-0,114</a:t>
                      </a:r>
                    </a:p>
                    <a:p>
                      <a:pPr marL="0" marR="0" algn="ctr">
                        <a:lnSpc>
                          <a:spcPct val="115000"/>
                        </a:lnSpc>
                        <a:spcBef>
                          <a:spcPts val="0"/>
                        </a:spcBef>
                        <a:spcAft>
                          <a:spcPts val="0"/>
                        </a:spcAft>
                      </a:pPr>
                      <a:r>
                        <a:rPr lang="en-US" sz="1000">
                          <a:effectLst/>
                        </a:rPr>
                        <a:t>(0,076)</a:t>
                      </a:r>
                      <a:endParaRPr lang="en-US" sz="1000">
                        <a:effectLst/>
                        <a:latin typeface="Calibri"/>
                        <a:ea typeface="Calibri"/>
                        <a:cs typeface="Times New Roman"/>
                      </a:endParaRPr>
                    </a:p>
                  </a:txBody>
                  <a:tcPr marL="61236" marR="61236" marT="0" marB="0"/>
                </a:tc>
              </a:tr>
              <a:tr h="369960">
                <a:tc>
                  <a:txBody>
                    <a:bodyPr/>
                    <a:lstStyle/>
                    <a:p>
                      <a:pPr marL="0" marR="0" algn="just">
                        <a:lnSpc>
                          <a:spcPct val="115000"/>
                        </a:lnSpc>
                        <a:spcBef>
                          <a:spcPts val="0"/>
                        </a:spcBef>
                        <a:spcAft>
                          <a:spcPts val="0"/>
                        </a:spcAft>
                      </a:pPr>
                      <a:r>
                        <a:rPr lang="en-US" sz="1000">
                          <a:effectLst/>
                        </a:rPr>
                        <a:t>Upload Speed</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0,606***</a:t>
                      </a:r>
                    </a:p>
                    <a:p>
                      <a:pPr marL="0" marR="0" algn="ctr">
                        <a:lnSpc>
                          <a:spcPct val="115000"/>
                        </a:lnSpc>
                        <a:spcBef>
                          <a:spcPts val="0"/>
                        </a:spcBef>
                        <a:spcAft>
                          <a:spcPts val="0"/>
                        </a:spcAft>
                      </a:pPr>
                      <a:r>
                        <a:rPr lang="en-US" sz="1000">
                          <a:effectLst/>
                        </a:rPr>
                        <a:t>(0,055)</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0,077</a:t>
                      </a:r>
                    </a:p>
                    <a:p>
                      <a:pPr marL="0" marR="0" algn="ctr">
                        <a:lnSpc>
                          <a:spcPct val="115000"/>
                        </a:lnSpc>
                        <a:spcBef>
                          <a:spcPts val="0"/>
                        </a:spcBef>
                        <a:spcAft>
                          <a:spcPts val="0"/>
                        </a:spcAft>
                      </a:pPr>
                      <a:r>
                        <a:rPr lang="en-US" sz="1000">
                          <a:effectLst/>
                        </a:rPr>
                        <a:t>(0,057)</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0,552***</a:t>
                      </a:r>
                    </a:p>
                    <a:p>
                      <a:pPr marL="0" marR="0" algn="ctr">
                        <a:lnSpc>
                          <a:spcPct val="115000"/>
                        </a:lnSpc>
                        <a:spcBef>
                          <a:spcPts val="0"/>
                        </a:spcBef>
                        <a:spcAft>
                          <a:spcPts val="0"/>
                        </a:spcAft>
                      </a:pPr>
                      <a:r>
                        <a:rPr lang="en-US" sz="1000">
                          <a:effectLst/>
                        </a:rPr>
                        <a:t>(0,057)</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-0,061</a:t>
                      </a:r>
                    </a:p>
                    <a:p>
                      <a:pPr marL="0" marR="0" algn="ctr">
                        <a:lnSpc>
                          <a:spcPct val="115000"/>
                        </a:lnSpc>
                        <a:spcBef>
                          <a:spcPts val="0"/>
                        </a:spcBef>
                        <a:spcAft>
                          <a:spcPts val="0"/>
                        </a:spcAft>
                      </a:pPr>
                      <a:r>
                        <a:rPr lang="en-US" sz="1000">
                          <a:effectLst/>
                        </a:rPr>
                        <a:t>(0,060)</a:t>
                      </a:r>
                      <a:endParaRPr lang="en-US" sz="1000">
                        <a:effectLst/>
                        <a:latin typeface="Calibri"/>
                        <a:ea typeface="Calibri"/>
                        <a:cs typeface="Times New Roman"/>
                      </a:endParaRPr>
                    </a:p>
                  </a:txBody>
                  <a:tcPr marL="61236" marR="61236" marT="0" marB="0"/>
                </a:tc>
              </a:tr>
              <a:tr h="369960">
                <a:tc>
                  <a:txBody>
                    <a:bodyPr/>
                    <a:lstStyle/>
                    <a:p>
                      <a:pPr marL="0" marR="0" algn="just">
                        <a:lnSpc>
                          <a:spcPct val="115000"/>
                        </a:lnSpc>
                        <a:spcBef>
                          <a:spcPts val="0"/>
                        </a:spcBef>
                        <a:spcAft>
                          <a:spcPts val="0"/>
                        </a:spcAft>
                      </a:pPr>
                      <a:r>
                        <a:rPr lang="en-US" sz="1000">
                          <a:effectLst/>
                        </a:rPr>
                        <a:t>Usage per Day</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0.194***</a:t>
                      </a:r>
                    </a:p>
                    <a:p>
                      <a:pPr marL="0" marR="0" algn="ctr">
                        <a:lnSpc>
                          <a:spcPct val="115000"/>
                        </a:lnSpc>
                        <a:spcBef>
                          <a:spcPts val="0"/>
                        </a:spcBef>
                        <a:spcAft>
                          <a:spcPts val="0"/>
                        </a:spcAft>
                      </a:pPr>
                      <a:r>
                        <a:rPr lang="en-US" sz="1000">
                          <a:effectLst/>
                        </a:rPr>
                        <a:t>(0.024)</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0,097***</a:t>
                      </a:r>
                    </a:p>
                    <a:p>
                      <a:pPr marL="0" marR="0" algn="ctr">
                        <a:lnSpc>
                          <a:spcPct val="115000"/>
                        </a:lnSpc>
                        <a:spcBef>
                          <a:spcPts val="0"/>
                        </a:spcBef>
                        <a:spcAft>
                          <a:spcPts val="0"/>
                        </a:spcAft>
                      </a:pPr>
                      <a:r>
                        <a:rPr lang="en-US" sz="1000">
                          <a:effectLst/>
                        </a:rPr>
                        <a:t>(0,256)</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0.184***</a:t>
                      </a:r>
                    </a:p>
                    <a:p>
                      <a:pPr marL="0" marR="0" algn="ctr">
                        <a:lnSpc>
                          <a:spcPct val="115000"/>
                        </a:lnSpc>
                        <a:spcBef>
                          <a:spcPts val="0"/>
                        </a:spcBef>
                        <a:spcAft>
                          <a:spcPts val="0"/>
                        </a:spcAft>
                      </a:pPr>
                      <a:r>
                        <a:rPr lang="en-US" sz="1000">
                          <a:effectLst/>
                        </a:rPr>
                        <a:t>(0.024)</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0.076**</a:t>
                      </a:r>
                    </a:p>
                    <a:p>
                      <a:pPr marL="0" marR="0" algn="ctr">
                        <a:lnSpc>
                          <a:spcPct val="115000"/>
                        </a:lnSpc>
                        <a:spcBef>
                          <a:spcPts val="0"/>
                        </a:spcBef>
                        <a:spcAft>
                          <a:spcPts val="0"/>
                        </a:spcAft>
                      </a:pPr>
                      <a:r>
                        <a:rPr lang="en-US" sz="1000">
                          <a:effectLst/>
                        </a:rPr>
                        <a:t>(0.026)</a:t>
                      </a:r>
                      <a:endParaRPr lang="en-US" sz="1000">
                        <a:effectLst/>
                        <a:latin typeface="Calibri"/>
                        <a:ea typeface="Calibri"/>
                        <a:cs typeface="Times New Roman"/>
                      </a:endParaRPr>
                    </a:p>
                  </a:txBody>
                  <a:tcPr marL="61236" marR="61236" marT="0" marB="0"/>
                </a:tc>
              </a:tr>
              <a:tr h="369960">
                <a:tc>
                  <a:txBody>
                    <a:bodyPr/>
                    <a:lstStyle/>
                    <a:p>
                      <a:pPr marL="0" marR="0" algn="just">
                        <a:lnSpc>
                          <a:spcPct val="115000"/>
                        </a:lnSpc>
                        <a:spcBef>
                          <a:spcPts val="0"/>
                        </a:spcBef>
                        <a:spcAft>
                          <a:spcPts val="0"/>
                        </a:spcAft>
                      </a:pPr>
                      <a:r>
                        <a:rPr lang="en-US" sz="1000">
                          <a:effectLst/>
                        </a:rPr>
                        <a:t>Mobile Int</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0,531***</a:t>
                      </a:r>
                    </a:p>
                    <a:p>
                      <a:pPr marL="0" marR="0" algn="ctr">
                        <a:lnSpc>
                          <a:spcPct val="115000"/>
                        </a:lnSpc>
                        <a:spcBef>
                          <a:spcPts val="0"/>
                        </a:spcBef>
                        <a:spcAft>
                          <a:spcPts val="0"/>
                        </a:spcAft>
                      </a:pPr>
                      <a:r>
                        <a:rPr lang="en-US" sz="1000">
                          <a:effectLst/>
                        </a:rPr>
                        <a:t>(0,109)</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0,425***</a:t>
                      </a:r>
                    </a:p>
                    <a:p>
                      <a:pPr marL="0" marR="0" algn="ctr">
                        <a:lnSpc>
                          <a:spcPct val="115000"/>
                        </a:lnSpc>
                        <a:spcBef>
                          <a:spcPts val="0"/>
                        </a:spcBef>
                        <a:spcAft>
                          <a:spcPts val="0"/>
                        </a:spcAft>
                      </a:pPr>
                      <a:r>
                        <a:rPr lang="en-US" sz="1000">
                          <a:effectLst/>
                        </a:rPr>
                        <a:t>(0,110)</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0,470***</a:t>
                      </a:r>
                    </a:p>
                    <a:p>
                      <a:pPr marL="0" marR="0" algn="ctr">
                        <a:lnSpc>
                          <a:spcPct val="115000"/>
                        </a:lnSpc>
                        <a:spcBef>
                          <a:spcPts val="0"/>
                        </a:spcBef>
                        <a:spcAft>
                          <a:spcPts val="0"/>
                        </a:spcAft>
                      </a:pPr>
                      <a:r>
                        <a:rPr lang="en-US" sz="1000">
                          <a:effectLst/>
                        </a:rPr>
                        <a:t>(0,111)</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0,288*</a:t>
                      </a:r>
                    </a:p>
                    <a:p>
                      <a:pPr marL="0" marR="0" algn="ctr">
                        <a:lnSpc>
                          <a:spcPct val="115000"/>
                        </a:lnSpc>
                        <a:spcBef>
                          <a:spcPts val="0"/>
                        </a:spcBef>
                        <a:spcAft>
                          <a:spcPts val="0"/>
                        </a:spcAft>
                      </a:pPr>
                      <a:r>
                        <a:rPr lang="en-US" sz="1000">
                          <a:effectLst/>
                        </a:rPr>
                        <a:t>(0,113)</a:t>
                      </a:r>
                      <a:endParaRPr lang="en-US" sz="1000">
                        <a:effectLst/>
                        <a:latin typeface="Calibri"/>
                        <a:ea typeface="Calibri"/>
                        <a:cs typeface="Times New Roman"/>
                      </a:endParaRPr>
                    </a:p>
                  </a:txBody>
                  <a:tcPr marL="61236" marR="61236" marT="0" marB="0"/>
                </a:tc>
              </a:tr>
              <a:tr h="369960">
                <a:tc>
                  <a:txBody>
                    <a:bodyPr/>
                    <a:lstStyle/>
                    <a:p>
                      <a:pPr marL="0" marR="0" algn="just">
                        <a:lnSpc>
                          <a:spcPct val="115000"/>
                        </a:lnSpc>
                        <a:spcBef>
                          <a:spcPts val="0"/>
                        </a:spcBef>
                        <a:spcAft>
                          <a:spcPts val="0"/>
                        </a:spcAft>
                      </a:pPr>
                      <a:r>
                        <a:rPr lang="en-US" sz="1000">
                          <a:effectLst/>
                        </a:rPr>
                        <a:t>Exp ISP</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0,141*</a:t>
                      </a:r>
                    </a:p>
                    <a:p>
                      <a:pPr marL="0" marR="0" algn="ctr">
                        <a:lnSpc>
                          <a:spcPct val="115000"/>
                        </a:lnSpc>
                        <a:spcBef>
                          <a:spcPts val="0"/>
                        </a:spcBef>
                        <a:spcAft>
                          <a:spcPts val="0"/>
                        </a:spcAft>
                      </a:pPr>
                      <a:r>
                        <a:rPr lang="en-US" sz="1000">
                          <a:effectLst/>
                        </a:rPr>
                        <a:t>(0,060)</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0,394***</a:t>
                      </a:r>
                    </a:p>
                    <a:p>
                      <a:pPr marL="0" marR="0" algn="ctr">
                        <a:lnSpc>
                          <a:spcPct val="115000"/>
                        </a:lnSpc>
                        <a:spcBef>
                          <a:spcPts val="0"/>
                        </a:spcBef>
                        <a:spcAft>
                          <a:spcPts val="0"/>
                        </a:spcAft>
                      </a:pPr>
                      <a:r>
                        <a:rPr lang="en-US" sz="1000">
                          <a:effectLst/>
                        </a:rPr>
                        <a:t>(0,061)</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0,078</a:t>
                      </a:r>
                    </a:p>
                    <a:p>
                      <a:pPr marL="0" marR="0" algn="ctr">
                        <a:lnSpc>
                          <a:spcPct val="115000"/>
                        </a:lnSpc>
                        <a:spcBef>
                          <a:spcPts val="0"/>
                        </a:spcBef>
                        <a:spcAft>
                          <a:spcPts val="0"/>
                        </a:spcAft>
                      </a:pPr>
                      <a:r>
                        <a:rPr lang="en-US" sz="1000">
                          <a:effectLst/>
                        </a:rPr>
                        <a:t>(0,062)</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0,301***</a:t>
                      </a:r>
                    </a:p>
                    <a:p>
                      <a:pPr marL="0" marR="0" algn="ctr">
                        <a:lnSpc>
                          <a:spcPct val="115000"/>
                        </a:lnSpc>
                        <a:spcBef>
                          <a:spcPts val="0"/>
                        </a:spcBef>
                        <a:spcAft>
                          <a:spcPts val="0"/>
                        </a:spcAft>
                      </a:pPr>
                      <a:r>
                        <a:rPr lang="en-US" sz="1000">
                          <a:effectLst/>
                        </a:rPr>
                        <a:t>(0,064)</a:t>
                      </a:r>
                      <a:endParaRPr lang="en-US" sz="1000">
                        <a:effectLst/>
                        <a:latin typeface="Calibri"/>
                        <a:ea typeface="Calibri"/>
                        <a:cs typeface="Times New Roman"/>
                      </a:endParaRPr>
                    </a:p>
                  </a:txBody>
                  <a:tcPr marL="61236" marR="61236" marT="0" marB="0"/>
                </a:tc>
              </a:tr>
              <a:tr h="369960">
                <a:tc>
                  <a:txBody>
                    <a:bodyPr/>
                    <a:lstStyle/>
                    <a:p>
                      <a:pPr marL="0" marR="0" algn="just">
                        <a:lnSpc>
                          <a:spcPct val="115000"/>
                        </a:lnSpc>
                        <a:spcBef>
                          <a:spcPts val="0"/>
                        </a:spcBef>
                        <a:spcAft>
                          <a:spcPts val="0"/>
                        </a:spcAft>
                      </a:pPr>
                      <a:r>
                        <a:rPr lang="en-US" sz="1000">
                          <a:effectLst/>
                        </a:rPr>
                        <a:t>RealTVFam</a:t>
                      </a:r>
                    </a:p>
                    <a:p>
                      <a:pPr marL="0" marR="0" algn="just">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-0,032</a:t>
                      </a:r>
                    </a:p>
                    <a:p>
                      <a:pPr marL="0" marR="0" algn="ctr">
                        <a:lnSpc>
                          <a:spcPct val="115000"/>
                        </a:lnSpc>
                        <a:spcBef>
                          <a:spcPts val="0"/>
                        </a:spcBef>
                        <a:spcAft>
                          <a:spcPts val="0"/>
                        </a:spcAft>
                      </a:pPr>
                      <a:r>
                        <a:rPr lang="en-US" sz="1000">
                          <a:effectLst/>
                        </a:rPr>
                        <a:t>(0,140)</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0,841***</a:t>
                      </a:r>
                    </a:p>
                    <a:p>
                      <a:pPr marL="0" marR="0" algn="ctr">
                        <a:lnSpc>
                          <a:spcPct val="115000"/>
                        </a:lnSpc>
                        <a:spcBef>
                          <a:spcPts val="0"/>
                        </a:spcBef>
                        <a:spcAft>
                          <a:spcPts val="0"/>
                        </a:spcAft>
                      </a:pPr>
                      <a:r>
                        <a:rPr lang="en-US" sz="1000">
                          <a:effectLst/>
                        </a:rPr>
                        <a:t>(0,167)</a:t>
                      </a:r>
                      <a:endParaRPr lang="en-US" sz="1000">
                        <a:effectLst/>
                        <a:latin typeface="Calibri"/>
                        <a:ea typeface="Calibri"/>
                        <a:cs typeface="Times New Roman"/>
                      </a:endParaRPr>
                    </a:p>
                  </a:txBody>
                  <a:tcPr marL="61236" marR="61236" marT="0" marB="0"/>
                </a:tc>
              </a:tr>
              <a:tr h="369960">
                <a:tc>
                  <a:txBody>
                    <a:bodyPr/>
                    <a:lstStyle/>
                    <a:p>
                      <a:pPr marL="0" marR="0" algn="just">
                        <a:lnSpc>
                          <a:spcPct val="115000"/>
                        </a:lnSpc>
                        <a:spcBef>
                          <a:spcPts val="0"/>
                        </a:spcBef>
                        <a:spcAft>
                          <a:spcPts val="0"/>
                        </a:spcAft>
                      </a:pPr>
                      <a:r>
                        <a:rPr lang="en-US" sz="1000">
                          <a:effectLst/>
                        </a:rPr>
                        <a:t>DistEqu</a:t>
                      </a:r>
                    </a:p>
                    <a:p>
                      <a:pPr marL="0" marR="0" algn="just">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0,141</a:t>
                      </a:r>
                    </a:p>
                    <a:p>
                      <a:pPr marL="0" marR="0" algn="ctr">
                        <a:lnSpc>
                          <a:spcPct val="115000"/>
                        </a:lnSpc>
                        <a:spcBef>
                          <a:spcPts val="0"/>
                        </a:spcBef>
                        <a:spcAft>
                          <a:spcPts val="0"/>
                        </a:spcAft>
                      </a:pPr>
                      <a:r>
                        <a:rPr lang="en-US" sz="1000">
                          <a:effectLst/>
                        </a:rPr>
                        <a:t>(0,161)</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0,533**</a:t>
                      </a:r>
                    </a:p>
                    <a:p>
                      <a:pPr marL="0" marR="0" algn="ctr">
                        <a:lnSpc>
                          <a:spcPct val="115000"/>
                        </a:lnSpc>
                        <a:spcBef>
                          <a:spcPts val="0"/>
                        </a:spcBef>
                        <a:spcAft>
                          <a:spcPts val="0"/>
                        </a:spcAft>
                      </a:pPr>
                      <a:r>
                        <a:rPr lang="en-US" sz="1000">
                          <a:effectLst/>
                        </a:rPr>
                        <a:t>(0,173)</a:t>
                      </a:r>
                      <a:endParaRPr lang="en-US" sz="1000">
                        <a:effectLst/>
                        <a:latin typeface="Calibri"/>
                        <a:ea typeface="Calibri"/>
                        <a:cs typeface="Times New Roman"/>
                      </a:endParaRPr>
                    </a:p>
                  </a:txBody>
                  <a:tcPr marL="61236" marR="61236" marT="0" marB="0"/>
                </a:tc>
              </a:tr>
              <a:tr h="369960">
                <a:tc>
                  <a:txBody>
                    <a:bodyPr/>
                    <a:lstStyle/>
                    <a:p>
                      <a:pPr marL="0" marR="0" algn="just">
                        <a:lnSpc>
                          <a:spcPct val="115000"/>
                        </a:lnSpc>
                        <a:spcBef>
                          <a:spcPts val="0"/>
                        </a:spcBef>
                        <a:spcAft>
                          <a:spcPts val="0"/>
                        </a:spcAft>
                      </a:pPr>
                      <a:r>
                        <a:rPr lang="en-US" sz="1000">
                          <a:effectLst/>
                        </a:rPr>
                        <a:t>ESurv</a:t>
                      </a:r>
                    </a:p>
                    <a:p>
                      <a:pPr marL="0" marR="0" algn="just">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0,147</a:t>
                      </a:r>
                    </a:p>
                    <a:p>
                      <a:pPr marL="0" marR="0" algn="ctr">
                        <a:lnSpc>
                          <a:spcPct val="115000"/>
                        </a:lnSpc>
                        <a:spcBef>
                          <a:spcPts val="0"/>
                        </a:spcBef>
                        <a:spcAft>
                          <a:spcPts val="0"/>
                        </a:spcAft>
                      </a:pPr>
                      <a:r>
                        <a:rPr lang="en-US" sz="1000">
                          <a:effectLst/>
                        </a:rPr>
                        <a:t>(0,156)</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0,416*</a:t>
                      </a:r>
                    </a:p>
                    <a:p>
                      <a:pPr marL="0" marR="0" algn="ctr">
                        <a:lnSpc>
                          <a:spcPct val="115000"/>
                        </a:lnSpc>
                        <a:spcBef>
                          <a:spcPts val="0"/>
                        </a:spcBef>
                        <a:spcAft>
                          <a:spcPts val="0"/>
                        </a:spcAft>
                      </a:pPr>
                      <a:r>
                        <a:rPr lang="en-US" sz="1000">
                          <a:effectLst/>
                        </a:rPr>
                        <a:t>(0,165)</a:t>
                      </a:r>
                      <a:endParaRPr lang="en-US" sz="1000">
                        <a:effectLst/>
                        <a:latin typeface="Calibri"/>
                        <a:ea typeface="Calibri"/>
                        <a:cs typeface="Times New Roman"/>
                      </a:endParaRPr>
                    </a:p>
                  </a:txBody>
                  <a:tcPr marL="61236" marR="61236" marT="0" marB="0"/>
                </a:tc>
              </a:tr>
              <a:tr h="369960">
                <a:tc>
                  <a:txBody>
                    <a:bodyPr/>
                    <a:lstStyle/>
                    <a:p>
                      <a:pPr marL="0" marR="0" algn="just">
                        <a:lnSpc>
                          <a:spcPct val="115000"/>
                        </a:lnSpc>
                        <a:spcBef>
                          <a:spcPts val="0"/>
                        </a:spcBef>
                        <a:spcAft>
                          <a:spcPts val="0"/>
                        </a:spcAft>
                      </a:pPr>
                      <a:r>
                        <a:rPr lang="en-US" sz="1000">
                          <a:effectLst/>
                        </a:rPr>
                        <a:t>HDTV</a:t>
                      </a:r>
                    </a:p>
                    <a:p>
                      <a:pPr marL="0" marR="0" algn="just">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 </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0,463***</a:t>
                      </a:r>
                    </a:p>
                    <a:p>
                      <a:pPr marL="0" marR="0" algn="ctr">
                        <a:lnSpc>
                          <a:spcPct val="115000"/>
                        </a:lnSpc>
                        <a:spcBef>
                          <a:spcPts val="0"/>
                        </a:spcBef>
                        <a:spcAft>
                          <a:spcPts val="0"/>
                        </a:spcAft>
                      </a:pPr>
                      <a:r>
                        <a:rPr lang="en-US" sz="1000">
                          <a:effectLst/>
                        </a:rPr>
                        <a:t>(0,113)</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0,309**</a:t>
                      </a:r>
                    </a:p>
                    <a:p>
                      <a:pPr marL="0" marR="0" algn="ctr">
                        <a:lnSpc>
                          <a:spcPct val="115000"/>
                        </a:lnSpc>
                        <a:spcBef>
                          <a:spcPts val="0"/>
                        </a:spcBef>
                        <a:spcAft>
                          <a:spcPts val="0"/>
                        </a:spcAft>
                      </a:pPr>
                      <a:r>
                        <a:rPr lang="en-US" sz="1000">
                          <a:effectLst/>
                        </a:rPr>
                        <a:t>(0,116)</a:t>
                      </a:r>
                      <a:endParaRPr lang="en-US" sz="1000">
                        <a:effectLst/>
                        <a:latin typeface="Calibri"/>
                        <a:ea typeface="Calibri"/>
                        <a:cs typeface="Times New Roman"/>
                      </a:endParaRPr>
                    </a:p>
                  </a:txBody>
                  <a:tcPr marL="61236" marR="61236" marT="0" marB="0"/>
                </a:tc>
              </a:tr>
              <a:tr h="184980">
                <a:tc>
                  <a:txBody>
                    <a:bodyPr/>
                    <a:lstStyle/>
                    <a:p>
                      <a:pPr marL="0" marR="0" algn="just">
                        <a:lnSpc>
                          <a:spcPct val="115000"/>
                        </a:lnSpc>
                        <a:spcBef>
                          <a:spcPts val="0"/>
                        </a:spcBef>
                        <a:spcAft>
                          <a:spcPts val="0"/>
                        </a:spcAft>
                      </a:pPr>
                      <a:r>
                        <a:rPr lang="en-US" sz="1000">
                          <a:effectLst/>
                        </a:rPr>
                        <a:t>Loglikelihood</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-1252.547</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-1164.781</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-1239.091</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-1111.471</a:t>
                      </a:r>
                      <a:endParaRPr lang="en-US" sz="1000">
                        <a:effectLst/>
                        <a:latin typeface="Calibri"/>
                        <a:ea typeface="Calibri"/>
                        <a:cs typeface="Times New Roman"/>
                      </a:endParaRPr>
                    </a:p>
                  </a:txBody>
                  <a:tcPr marL="61236" marR="61236" marT="0" marB="0"/>
                </a:tc>
              </a:tr>
              <a:tr h="184980">
                <a:tc>
                  <a:txBody>
                    <a:bodyPr/>
                    <a:lstStyle/>
                    <a:p>
                      <a:pPr marL="0" marR="0" algn="just">
                        <a:lnSpc>
                          <a:spcPct val="115000"/>
                        </a:lnSpc>
                        <a:spcBef>
                          <a:spcPts val="0"/>
                        </a:spcBef>
                        <a:spcAft>
                          <a:spcPts val="0"/>
                        </a:spcAft>
                      </a:pPr>
                      <a:r>
                        <a:rPr lang="en-US" sz="1000">
                          <a:effectLst/>
                        </a:rPr>
                        <a:t>McFadden R2</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0.110</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0.035</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0.120</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0.080</a:t>
                      </a:r>
                      <a:endParaRPr lang="en-US" sz="1000">
                        <a:effectLst/>
                        <a:latin typeface="Calibri"/>
                        <a:ea typeface="Calibri"/>
                        <a:cs typeface="Times New Roman"/>
                      </a:endParaRPr>
                    </a:p>
                  </a:txBody>
                  <a:tcPr marL="61236" marR="61236" marT="0" marB="0"/>
                </a:tc>
              </a:tr>
              <a:tr h="184980">
                <a:tc>
                  <a:txBody>
                    <a:bodyPr/>
                    <a:lstStyle/>
                    <a:p>
                      <a:pPr marL="0" marR="0" algn="just">
                        <a:lnSpc>
                          <a:spcPct val="115000"/>
                        </a:lnSpc>
                        <a:spcBef>
                          <a:spcPts val="0"/>
                        </a:spcBef>
                        <a:spcAft>
                          <a:spcPts val="0"/>
                        </a:spcAft>
                      </a:pPr>
                      <a:r>
                        <a:rPr lang="en-US" sz="1000">
                          <a:effectLst/>
                        </a:rPr>
                        <a:t>Χ2</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309.55</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85.61</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336.46</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192.23</a:t>
                      </a:r>
                      <a:endParaRPr lang="en-US" sz="1000">
                        <a:effectLst/>
                        <a:latin typeface="Calibri"/>
                        <a:ea typeface="Calibri"/>
                        <a:cs typeface="Times New Roman"/>
                      </a:endParaRPr>
                    </a:p>
                  </a:txBody>
                  <a:tcPr marL="61236" marR="61236" marT="0" marB="0"/>
                </a:tc>
              </a:tr>
              <a:tr h="184980">
                <a:tc>
                  <a:txBody>
                    <a:bodyPr/>
                    <a:lstStyle/>
                    <a:p>
                      <a:pPr marL="0" marR="0" algn="just">
                        <a:lnSpc>
                          <a:spcPct val="115000"/>
                        </a:lnSpc>
                        <a:spcBef>
                          <a:spcPts val="0"/>
                        </a:spcBef>
                        <a:spcAft>
                          <a:spcPts val="0"/>
                        </a:spcAft>
                      </a:pPr>
                      <a:r>
                        <a:rPr lang="en-US" sz="1000">
                          <a:effectLst/>
                        </a:rPr>
                        <a:t>Observations</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2545</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2298</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a:effectLst/>
                        </a:rPr>
                        <a:t>2545</a:t>
                      </a:r>
                      <a:endParaRPr lang="en-US" sz="1000">
                        <a:effectLst/>
                        <a:latin typeface="Calibri"/>
                        <a:ea typeface="Calibri"/>
                        <a:cs typeface="Times New Roman"/>
                      </a:endParaRPr>
                    </a:p>
                  </a:txBody>
                  <a:tcPr marL="61236" marR="61236" marT="0" marB="0"/>
                </a:tc>
                <a:tc>
                  <a:txBody>
                    <a:bodyPr/>
                    <a:lstStyle/>
                    <a:p>
                      <a:pPr marL="0" marR="0" algn="ctr">
                        <a:lnSpc>
                          <a:spcPct val="115000"/>
                        </a:lnSpc>
                        <a:spcBef>
                          <a:spcPts val="0"/>
                        </a:spcBef>
                        <a:spcAft>
                          <a:spcPts val="0"/>
                        </a:spcAft>
                      </a:pPr>
                      <a:r>
                        <a:rPr lang="en-US" sz="1000" dirty="0">
                          <a:effectLst/>
                        </a:rPr>
                        <a:t>2298</a:t>
                      </a:r>
                      <a:endParaRPr lang="en-US" sz="1000" dirty="0">
                        <a:effectLst/>
                        <a:latin typeface="Calibri"/>
                        <a:ea typeface="Calibri"/>
                        <a:cs typeface="Times New Roman"/>
                      </a:endParaRPr>
                    </a:p>
                  </a:txBody>
                  <a:tcPr marL="61236" marR="61236" marT="0" marB="0"/>
                </a:tc>
              </a:tr>
            </a:tbl>
          </a:graphicData>
        </a:graphic>
      </p:graphicFrame>
      <p:sp>
        <p:nvSpPr>
          <p:cNvPr id="7" name="Rectangle 1"/>
          <p:cNvSpPr>
            <a:spLocks noChangeArrowheads="1"/>
          </p:cNvSpPr>
          <p:nvPr/>
        </p:nvSpPr>
        <p:spPr bwMode="auto">
          <a:xfrm>
            <a:off x="395536" y="5964329"/>
            <a:ext cx="4990469" cy="246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a:t>
            </a:r>
            <a:r>
              <a:rPr kumimoji="0" lang="en-US" sz="1000" b="1" i="0" u="none" strike="noStrike" cap="none" normalizeH="0" baseline="0" dirty="0" smtClean="0" bmk="">
                <a:ln>
                  <a:noFill/>
                </a:ln>
                <a:solidFill>
                  <a:schemeClr val="tx1"/>
                </a:solidFill>
                <a:effectLst/>
                <a:latin typeface="Arial" pitchFamily="34" charset="0"/>
                <a:ea typeface="Calibri" pitchFamily="34" charset="0"/>
                <a:cs typeface="Times New Roman" pitchFamily="18" charset="0"/>
              </a:rPr>
              <a:t>able </a:t>
            </a:r>
            <a:r>
              <a:rPr kumimoji="0" lang="en-US" sz="1000" b="1" i="0" u="none" strike="noStrike" cap="none" normalizeH="0" baseline="0" dirty="0" smtClean="0" bmk="_Ref298803691">
                <a:ln>
                  <a:noFill/>
                </a:ln>
                <a:solidFill>
                  <a:schemeClr val="tx1"/>
                </a:solidFill>
                <a:effectLst/>
                <a:latin typeface="Arial" pitchFamily="34" charset="0"/>
                <a:ea typeface="Calibri" pitchFamily="34" charset="0"/>
                <a:cs typeface="Times New Roman" pitchFamily="18" charset="0"/>
              </a:rPr>
              <a:t>3</a:t>
            </a:r>
            <a:r>
              <a:rPr kumimoji="0" lang="en-US" sz="1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The choice for new services potential</a:t>
            </a:r>
            <a:r>
              <a:rPr kumimoji="0" lang="en-US" sz="1000" b="1" i="0" u="none" strike="noStrike" cap="none" normalizeH="0" dirty="0" smtClean="0">
                <a:ln>
                  <a:noFill/>
                </a:ln>
                <a:solidFill>
                  <a:schemeClr val="tx1"/>
                </a:solidFill>
                <a:effectLst/>
                <a:latin typeface="Arial" pitchFamily="34" charset="0"/>
                <a:ea typeface="Calibri" pitchFamily="34" charset="0"/>
                <a:cs typeface="Times New Roman" pitchFamily="18" charset="0"/>
              </a:rPr>
              <a:t> u</a:t>
            </a:r>
            <a:r>
              <a:rPr kumimoji="0" lang="en-US" sz="1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sers versus experimental users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Date Placeholder 9"/>
          <p:cNvSpPr>
            <a:spLocks noGrp="1"/>
          </p:cNvSpPr>
          <p:nvPr>
            <p:ph type="dt" sz="half" idx="12"/>
          </p:nvPr>
        </p:nvSpPr>
        <p:spPr/>
        <p:txBody>
          <a:bodyPr/>
          <a:lstStyle/>
          <a:p>
            <a:pPr>
              <a:defRPr/>
            </a:pPr>
            <a:fld id="{CF09ABBD-D72D-42FE-B94C-9D8975B0C099}" type="datetime1">
              <a:rPr lang="en-US" smtClean="0"/>
              <a:pPr>
                <a:defRPr/>
              </a:pPr>
              <a:t>2/7/2012</a:t>
            </a:fld>
            <a:endParaRPr lang="nl-NL"/>
          </a:p>
        </p:txBody>
      </p:sp>
      <p:sp>
        <p:nvSpPr>
          <p:cNvPr id="11" name="Slide Number Placeholder 10"/>
          <p:cNvSpPr>
            <a:spLocks noGrp="1"/>
          </p:cNvSpPr>
          <p:nvPr>
            <p:ph type="sldNum" sz="quarter" idx="11"/>
          </p:nvPr>
        </p:nvSpPr>
        <p:spPr/>
        <p:txBody>
          <a:bodyPr/>
          <a:lstStyle/>
          <a:p>
            <a:pPr>
              <a:defRPr/>
            </a:pPr>
            <a:r>
              <a:rPr lang="nl-NL" smtClean="0"/>
              <a:t>PAGE </a:t>
            </a:r>
            <a:fld id="{31980AC9-656D-4E09-9966-AA8B55BB2223}" type="slidenum">
              <a:rPr lang="nl-NL" smtClean="0"/>
              <a:pPr>
                <a:defRPr/>
              </a:pPr>
              <a:t>29</a:t>
            </a:fld>
            <a:endParaRPr lang="nl-NL"/>
          </a:p>
        </p:txBody>
      </p:sp>
      <p:sp>
        <p:nvSpPr>
          <p:cNvPr id="12" name="TextBox 11"/>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4" name="TextBox 13"/>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
        <p:nvSpPr>
          <p:cNvPr id="15" name="Rectangle 14"/>
          <p:cNvSpPr/>
          <p:nvPr/>
        </p:nvSpPr>
        <p:spPr>
          <a:xfrm>
            <a:off x="107504" y="3356992"/>
            <a:ext cx="8712968" cy="151216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26058" y="5661248"/>
            <a:ext cx="8638430" cy="276999"/>
          </a:xfrm>
          <a:prstGeom prst="rect">
            <a:avLst/>
          </a:prstGeom>
        </p:spPr>
        <p:txBody>
          <a:bodyPr wrap="square">
            <a:spAutoFit/>
          </a:bodyPr>
          <a:lstStyle/>
          <a:p>
            <a:r>
              <a:rPr lang="en-US" sz="1200" dirty="0" smtClean="0"/>
              <a:t>Explanation: *** </a:t>
            </a:r>
            <a:r>
              <a:rPr lang="en-US" sz="1200" dirty="0"/>
              <a:t>= significant at 1 %; ** = significant at 5 </a:t>
            </a:r>
            <a:r>
              <a:rPr lang="en-US" sz="1200" dirty="0" smtClean="0"/>
              <a:t>%, * </a:t>
            </a:r>
            <a:r>
              <a:rPr lang="en-US" sz="1200" dirty="0"/>
              <a:t>= significant at </a:t>
            </a:r>
            <a:r>
              <a:rPr lang="en-US" sz="1200" dirty="0" smtClean="0"/>
              <a:t>10 </a:t>
            </a:r>
            <a:r>
              <a:rPr lang="en-US" sz="1200" dirty="0"/>
              <a:t>%</a:t>
            </a:r>
            <a:r>
              <a:rPr lang="en-US" sz="1200" dirty="0" smtClean="0"/>
              <a:t>  </a:t>
            </a:r>
            <a:r>
              <a:rPr lang="en-US" sz="1200" dirty="0"/>
              <a:t>Standard errors are in </a:t>
            </a:r>
            <a:r>
              <a:rPr lang="en-US" sz="1200" dirty="0" smtClean="0"/>
              <a:t>parentheses</a:t>
            </a:r>
            <a:endParaRPr lang="nl-NL" sz="1200" dirty="0"/>
          </a:p>
        </p:txBody>
      </p:sp>
    </p:spTree>
    <p:extLst>
      <p:ext uri="{BB962C8B-B14F-4D97-AF65-F5344CB8AC3E}">
        <p14:creationId xmlns="" xmlns:p14="http://schemas.microsoft.com/office/powerpoint/2010/main" val="7373486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Users and WTP</a:t>
            </a:r>
            <a:endParaRPr lang="en-US" dirty="0"/>
          </a:p>
        </p:txBody>
      </p:sp>
      <p:graphicFrame>
        <p:nvGraphicFramePr>
          <p:cNvPr id="5" name="Table 4"/>
          <p:cNvGraphicFramePr>
            <a:graphicFrameLocks noGrp="1"/>
          </p:cNvGraphicFramePr>
          <p:nvPr>
            <p:extLst>
              <p:ext uri="{D42A27DB-BD31-4B8C-83A1-F6EECF244321}">
                <p14:modId xmlns="" xmlns:p14="http://schemas.microsoft.com/office/powerpoint/2010/main" val="1533533375"/>
              </p:ext>
            </p:extLst>
          </p:nvPr>
        </p:nvGraphicFramePr>
        <p:xfrm>
          <a:off x="683568" y="1412777"/>
          <a:ext cx="7848873" cy="4146648"/>
        </p:xfrm>
        <a:graphic>
          <a:graphicData uri="http://schemas.openxmlformats.org/drawingml/2006/table">
            <a:tbl>
              <a:tblPr firstRow="1" firstCol="1" bandRow="1">
                <a:tableStyleId>{5C22544A-7EE6-4342-B048-85BDC9FD1C3A}</a:tableStyleId>
              </a:tblPr>
              <a:tblGrid>
                <a:gridCol w="3101166"/>
                <a:gridCol w="1204121"/>
                <a:gridCol w="1203274"/>
                <a:gridCol w="1083541"/>
                <a:gridCol w="1256771"/>
              </a:tblGrid>
              <a:tr h="518331">
                <a:tc>
                  <a:txBody>
                    <a:bodyPr/>
                    <a:lstStyle/>
                    <a:p>
                      <a:pPr marL="0" marR="0">
                        <a:lnSpc>
                          <a:spcPct val="115000"/>
                        </a:lnSpc>
                        <a:spcBef>
                          <a:spcPts val="0"/>
                        </a:spcBef>
                        <a:spcAft>
                          <a:spcPts val="0"/>
                        </a:spcAft>
                      </a:pPr>
                      <a:r>
                        <a:rPr lang="en-US" sz="900" dirty="0" smtClean="0">
                          <a:effectLst/>
                        </a:rPr>
                        <a:t> </a:t>
                      </a:r>
                      <a:endParaRPr lang="en-US" sz="900" dirty="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Network VCR</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Inactivity Sensors</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Local TV</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Home Security Cameras</a:t>
                      </a:r>
                      <a:endParaRPr lang="en-US" sz="900">
                        <a:effectLst/>
                        <a:latin typeface="Calibri"/>
                        <a:ea typeface="Calibri"/>
                        <a:cs typeface="Times New Roman"/>
                      </a:endParaRPr>
                    </a:p>
                  </a:txBody>
                  <a:tcPr marL="58684" marR="58684" marT="0" marB="0"/>
                </a:tc>
              </a:tr>
              <a:tr h="172777">
                <a:tc>
                  <a:txBody>
                    <a:bodyPr/>
                    <a:lstStyle/>
                    <a:p>
                      <a:pPr marL="0" marR="0">
                        <a:lnSpc>
                          <a:spcPct val="115000"/>
                        </a:lnSpc>
                        <a:spcBef>
                          <a:spcPts val="0"/>
                        </a:spcBef>
                        <a:spcAft>
                          <a:spcPts val="0"/>
                        </a:spcAft>
                      </a:pPr>
                      <a:r>
                        <a:rPr lang="en-US" sz="900" smtClean="0">
                          <a:effectLst/>
                        </a:rPr>
                        <a:t>Resp. No.</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568</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282</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347</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408</a:t>
                      </a:r>
                      <a:endParaRPr lang="en-US" sz="900">
                        <a:effectLst/>
                        <a:latin typeface="Calibri"/>
                        <a:ea typeface="Calibri"/>
                        <a:cs typeface="Times New Roman"/>
                      </a:endParaRPr>
                    </a:p>
                  </a:txBody>
                  <a:tcPr marL="58684" marR="58684" marT="0" marB="0"/>
                </a:tc>
              </a:tr>
              <a:tr h="172777">
                <a:tc>
                  <a:txBody>
                    <a:bodyPr/>
                    <a:lstStyle/>
                    <a:p>
                      <a:pPr marL="0" marR="0">
                        <a:lnSpc>
                          <a:spcPct val="115000"/>
                        </a:lnSpc>
                        <a:spcBef>
                          <a:spcPts val="0"/>
                        </a:spcBef>
                        <a:spcAft>
                          <a:spcPts val="0"/>
                        </a:spcAft>
                      </a:pPr>
                      <a:r>
                        <a:rPr lang="en-US" sz="900" smtClean="0">
                          <a:effectLst/>
                        </a:rPr>
                        <a:t>LL(0)</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-1850.3</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-694.1</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-663.9</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-1205.5</a:t>
                      </a:r>
                      <a:endParaRPr lang="en-US" sz="900">
                        <a:effectLst/>
                        <a:latin typeface="Calibri"/>
                        <a:ea typeface="Calibri"/>
                        <a:cs typeface="Times New Roman"/>
                      </a:endParaRPr>
                    </a:p>
                  </a:txBody>
                  <a:tcPr marL="58684" marR="58684" marT="0" marB="0"/>
                </a:tc>
              </a:tr>
              <a:tr h="172777">
                <a:tc>
                  <a:txBody>
                    <a:bodyPr/>
                    <a:lstStyle/>
                    <a:p>
                      <a:pPr marL="0" marR="0">
                        <a:lnSpc>
                          <a:spcPct val="115000"/>
                        </a:lnSpc>
                        <a:spcBef>
                          <a:spcPts val="0"/>
                        </a:spcBef>
                        <a:spcAft>
                          <a:spcPts val="0"/>
                        </a:spcAft>
                      </a:pPr>
                      <a:r>
                        <a:rPr lang="en-US" sz="900" smtClean="0">
                          <a:effectLst/>
                        </a:rPr>
                        <a:t>LL(Max)</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-2043.2</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-576.4</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-380.7</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-718.1</a:t>
                      </a:r>
                      <a:endParaRPr lang="en-US" sz="900">
                        <a:effectLst/>
                        <a:latin typeface="Calibri"/>
                        <a:ea typeface="Calibri"/>
                        <a:cs typeface="Times New Roman"/>
                      </a:endParaRPr>
                    </a:p>
                  </a:txBody>
                  <a:tcPr marL="58684" marR="58684" marT="0" marB="0"/>
                </a:tc>
              </a:tr>
              <a:tr h="172777">
                <a:tc>
                  <a:txBody>
                    <a:bodyPr/>
                    <a:lstStyle/>
                    <a:p>
                      <a:pPr marL="0" marR="0">
                        <a:lnSpc>
                          <a:spcPct val="115000"/>
                        </a:lnSpc>
                        <a:spcBef>
                          <a:spcPts val="0"/>
                        </a:spcBef>
                        <a:spcAft>
                          <a:spcPts val="0"/>
                        </a:spcAft>
                      </a:pPr>
                      <a:r>
                        <a:rPr lang="en-US" sz="900" smtClean="0">
                          <a:effectLst/>
                        </a:rPr>
                        <a:t>Pseudo (R</a:t>
                      </a:r>
                      <a:r>
                        <a:rPr lang="en-US" sz="900" baseline="30000" smtClean="0">
                          <a:effectLst/>
                        </a:rPr>
                        <a:t>2</a:t>
                      </a:r>
                      <a:r>
                        <a:rPr lang="en-US" sz="900" smtClean="0">
                          <a:effectLst/>
                        </a:rPr>
                        <a:t>)</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0.12***</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0.20***</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0.46***</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0.45***</a:t>
                      </a:r>
                      <a:endParaRPr lang="en-US" sz="900">
                        <a:effectLst/>
                        <a:latin typeface="Calibri"/>
                        <a:ea typeface="Calibri"/>
                        <a:cs typeface="Times New Roman"/>
                      </a:endParaRPr>
                    </a:p>
                  </a:txBody>
                  <a:tcPr marL="58684" marR="58684" marT="0" marB="0"/>
                </a:tc>
              </a:tr>
              <a:tr h="345554">
                <a:tc>
                  <a:txBody>
                    <a:bodyPr/>
                    <a:lstStyle/>
                    <a:p>
                      <a:pPr marL="0" marR="0">
                        <a:lnSpc>
                          <a:spcPct val="115000"/>
                        </a:lnSpc>
                        <a:spcBef>
                          <a:spcPts val="0"/>
                        </a:spcBef>
                        <a:spcAft>
                          <a:spcPts val="0"/>
                        </a:spcAft>
                      </a:pPr>
                      <a:r>
                        <a:rPr lang="en-US" sz="900" smtClean="0">
                          <a:effectLst/>
                        </a:rPr>
                        <a:t>Monthly Charge </a:t>
                      </a:r>
                    </a:p>
                    <a:p>
                      <a:pPr marL="0" marR="0">
                        <a:lnSpc>
                          <a:spcPct val="115000"/>
                        </a:lnSpc>
                        <a:spcBef>
                          <a:spcPts val="0"/>
                        </a:spcBef>
                        <a:spcAft>
                          <a:spcPts val="0"/>
                        </a:spcAft>
                      </a:pPr>
                      <a:r>
                        <a:rPr lang="en-US" sz="900" smtClean="0">
                          <a:effectLst/>
                        </a:rPr>
                        <a:t>(Est./S.E.)</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-0.008 (0.001)***</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-0.052 (0.006)***</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-0.140 (0.016)***</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-0.112 (0.010)***</a:t>
                      </a:r>
                      <a:endParaRPr lang="en-US" sz="900">
                        <a:effectLst/>
                        <a:latin typeface="Calibri"/>
                        <a:ea typeface="Calibri"/>
                        <a:cs typeface="Times New Roman"/>
                      </a:endParaRPr>
                    </a:p>
                  </a:txBody>
                  <a:tcPr marL="58684" marR="58684" marT="0" marB="0"/>
                </a:tc>
              </a:tr>
              <a:tr h="518331">
                <a:tc>
                  <a:txBody>
                    <a:bodyPr/>
                    <a:lstStyle/>
                    <a:p>
                      <a:pPr marL="0" marR="0">
                        <a:lnSpc>
                          <a:spcPct val="115000"/>
                        </a:lnSpc>
                        <a:spcBef>
                          <a:spcPts val="0"/>
                        </a:spcBef>
                        <a:spcAft>
                          <a:spcPts val="0"/>
                        </a:spcAft>
                      </a:pPr>
                      <a:r>
                        <a:rPr lang="en-US" sz="900" smtClean="0">
                          <a:effectLst/>
                        </a:rPr>
                        <a:t>Remote </a:t>
                      </a:r>
                    </a:p>
                    <a:p>
                      <a:pPr marL="0" marR="0">
                        <a:lnSpc>
                          <a:spcPct val="115000"/>
                        </a:lnSpc>
                        <a:spcBef>
                          <a:spcPts val="0"/>
                        </a:spcBef>
                        <a:spcAft>
                          <a:spcPts val="0"/>
                        </a:spcAft>
                      </a:pPr>
                      <a:r>
                        <a:rPr lang="en-US" sz="900" smtClean="0">
                          <a:effectLst/>
                        </a:rPr>
                        <a:t>(Est./S.E./A.P.E.)</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dirty="0">
                          <a:effectLst/>
                        </a:rPr>
                        <a:t> </a:t>
                      </a:r>
                      <a:endParaRPr lang="en-US" sz="900" dirty="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 -0.074 (0.180) </a:t>
                      </a:r>
                    </a:p>
                    <a:p>
                      <a:pPr marL="0" marR="0">
                        <a:lnSpc>
                          <a:spcPct val="115000"/>
                        </a:lnSpc>
                        <a:spcBef>
                          <a:spcPts val="0"/>
                        </a:spcBef>
                        <a:spcAft>
                          <a:spcPts val="0"/>
                        </a:spcAft>
                      </a:pPr>
                      <a:r>
                        <a:rPr lang="en-US" sz="900">
                          <a:effectLst/>
                        </a:rPr>
                        <a:t>1.43</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 </a:t>
                      </a:r>
                      <a:endParaRPr lang="en-US" sz="900">
                        <a:effectLst/>
                        <a:latin typeface="Calibri"/>
                        <a:ea typeface="Calibri"/>
                        <a:cs typeface="Times New Roman"/>
                      </a:endParaRPr>
                    </a:p>
                  </a:txBody>
                  <a:tcPr marL="58684" marR="58684" marT="0" marB="0"/>
                </a:tc>
              </a:tr>
              <a:tr h="518331">
                <a:tc>
                  <a:txBody>
                    <a:bodyPr/>
                    <a:lstStyle/>
                    <a:p>
                      <a:pPr marL="0" marR="0">
                        <a:lnSpc>
                          <a:spcPct val="115000"/>
                        </a:lnSpc>
                        <a:spcBef>
                          <a:spcPts val="0"/>
                        </a:spcBef>
                        <a:spcAft>
                          <a:spcPts val="0"/>
                        </a:spcAft>
                      </a:pPr>
                      <a:r>
                        <a:rPr lang="en-US" sz="900" smtClean="0">
                          <a:effectLst/>
                        </a:rPr>
                        <a:t>Comp</a:t>
                      </a:r>
                    </a:p>
                    <a:p>
                      <a:pPr marL="0" marR="0">
                        <a:lnSpc>
                          <a:spcPct val="115000"/>
                        </a:lnSpc>
                        <a:spcBef>
                          <a:spcPts val="0"/>
                        </a:spcBef>
                        <a:spcAft>
                          <a:spcPts val="0"/>
                        </a:spcAft>
                      </a:pPr>
                      <a:r>
                        <a:rPr lang="en-US" sz="900" smtClean="0">
                          <a:effectLst/>
                        </a:rPr>
                        <a:t>(Est./S.E./A.P.E.)</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-0.115 (0.060)* </a:t>
                      </a:r>
                    </a:p>
                    <a:p>
                      <a:pPr marL="0" marR="0">
                        <a:lnSpc>
                          <a:spcPct val="115000"/>
                        </a:lnSpc>
                        <a:spcBef>
                          <a:spcPts val="0"/>
                        </a:spcBef>
                        <a:spcAft>
                          <a:spcPts val="0"/>
                        </a:spcAft>
                      </a:pPr>
                      <a:r>
                        <a:rPr lang="en-US" sz="900">
                          <a:effectLst/>
                        </a:rPr>
                        <a:t>15.28</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-0.046 (0.176) </a:t>
                      </a:r>
                    </a:p>
                    <a:p>
                      <a:pPr marL="0" marR="0">
                        <a:lnSpc>
                          <a:spcPct val="115000"/>
                        </a:lnSpc>
                        <a:spcBef>
                          <a:spcPts val="0"/>
                        </a:spcBef>
                        <a:spcAft>
                          <a:spcPts val="0"/>
                        </a:spcAft>
                      </a:pPr>
                      <a:r>
                        <a:rPr lang="en-US" sz="900">
                          <a:effectLst/>
                        </a:rPr>
                        <a:t>0.89</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-0.115 (0.060)* </a:t>
                      </a:r>
                    </a:p>
                    <a:p>
                      <a:pPr marL="0" marR="0">
                        <a:lnSpc>
                          <a:spcPct val="115000"/>
                        </a:lnSpc>
                        <a:spcBef>
                          <a:spcPts val="0"/>
                        </a:spcBef>
                        <a:spcAft>
                          <a:spcPts val="0"/>
                        </a:spcAft>
                      </a:pPr>
                      <a:r>
                        <a:rPr lang="en-US" sz="900">
                          <a:effectLst/>
                        </a:rPr>
                        <a:t>0.82</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-0.740 (0.127)*** </a:t>
                      </a:r>
                    </a:p>
                    <a:p>
                      <a:pPr marL="0" marR="0">
                        <a:lnSpc>
                          <a:spcPct val="115000"/>
                        </a:lnSpc>
                        <a:spcBef>
                          <a:spcPts val="0"/>
                        </a:spcBef>
                        <a:spcAft>
                          <a:spcPts val="0"/>
                        </a:spcAft>
                      </a:pPr>
                      <a:r>
                        <a:rPr lang="en-US" sz="900">
                          <a:effectLst/>
                        </a:rPr>
                        <a:t>6.64</a:t>
                      </a:r>
                      <a:endParaRPr lang="en-US" sz="900">
                        <a:effectLst/>
                        <a:latin typeface="Calibri"/>
                        <a:ea typeface="Calibri"/>
                        <a:cs typeface="Times New Roman"/>
                      </a:endParaRPr>
                    </a:p>
                  </a:txBody>
                  <a:tcPr marL="58684" marR="58684" marT="0" marB="0"/>
                </a:tc>
              </a:tr>
              <a:tr h="518331">
                <a:tc>
                  <a:txBody>
                    <a:bodyPr/>
                    <a:lstStyle/>
                    <a:p>
                      <a:pPr marL="0" marR="0">
                        <a:lnSpc>
                          <a:spcPct val="115000"/>
                        </a:lnSpc>
                        <a:spcBef>
                          <a:spcPts val="0"/>
                        </a:spcBef>
                        <a:spcAft>
                          <a:spcPts val="0"/>
                        </a:spcAft>
                      </a:pPr>
                      <a:r>
                        <a:rPr lang="en-US" sz="900" smtClean="0">
                          <a:effectLst/>
                        </a:rPr>
                        <a:t>Mobile</a:t>
                      </a:r>
                    </a:p>
                    <a:p>
                      <a:pPr marL="0" marR="0">
                        <a:lnSpc>
                          <a:spcPct val="115000"/>
                        </a:lnSpc>
                        <a:spcBef>
                          <a:spcPts val="0"/>
                        </a:spcBef>
                        <a:spcAft>
                          <a:spcPts val="0"/>
                        </a:spcAft>
                      </a:pPr>
                      <a:r>
                        <a:rPr lang="en-US" sz="900" smtClean="0">
                          <a:effectLst/>
                        </a:rPr>
                        <a:t>(Est./S.E./A.P.E.)</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10"/>
                        </a:spcBef>
                        <a:spcAft>
                          <a:spcPts val="0"/>
                        </a:spcAft>
                      </a:pPr>
                      <a:r>
                        <a:rPr lang="en-US" sz="900">
                          <a:effectLst/>
                        </a:rPr>
                        <a:t>-0.153 (0.060)*</a:t>
                      </a:r>
                    </a:p>
                    <a:p>
                      <a:pPr marL="0" marR="0">
                        <a:lnSpc>
                          <a:spcPct val="115000"/>
                        </a:lnSpc>
                        <a:spcBef>
                          <a:spcPts val="10"/>
                        </a:spcBef>
                        <a:spcAft>
                          <a:spcPts val="0"/>
                        </a:spcAft>
                      </a:pPr>
                      <a:r>
                        <a:rPr lang="en-US" sz="900">
                          <a:effectLst/>
                        </a:rPr>
                        <a:t>20.29 </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10"/>
                        </a:spcBef>
                        <a:spcAft>
                          <a:spcPts val="0"/>
                        </a:spcAft>
                      </a:pPr>
                      <a:r>
                        <a:rPr lang="en-US" sz="900">
                          <a:effectLst/>
                        </a:rPr>
                        <a:t> </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10"/>
                        </a:spcBef>
                        <a:spcAft>
                          <a:spcPts val="0"/>
                        </a:spcAft>
                      </a:pPr>
                      <a:r>
                        <a:rPr lang="en-US" sz="900">
                          <a:effectLst/>
                        </a:rPr>
                        <a:t> </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10"/>
                        </a:spcBef>
                        <a:spcAft>
                          <a:spcPts val="0"/>
                        </a:spcAft>
                      </a:pPr>
                      <a:r>
                        <a:rPr lang="en-US" sz="900" dirty="0">
                          <a:effectLst/>
                        </a:rPr>
                        <a:t>-0.877 (0.137)***</a:t>
                      </a:r>
                    </a:p>
                    <a:p>
                      <a:pPr marL="0" marR="0">
                        <a:lnSpc>
                          <a:spcPct val="115000"/>
                        </a:lnSpc>
                        <a:spcBef>
                          <a:spcPts val="10"/>
                        </a:spcBef>
                        <a:spcAft>
                          <a:spcPts val="0"/>
                        </a:spcAft>
                      </a:pPr>
                      <a:r>
                        <a:rPr lang="en-US" sz="900" dirty="0">
                          <a:effectLst/>
                        </a:rPr>
                        <a:t>7.86</a:t>
                      </a:r>
                      <a:endParaRPr lang="en-US" sz="900" dirty="0">
                        <a:effectLst/>
                        <a:latin typeface="Calibri"/>
                        <a:ea typeface="Calibri"/>
                        <a:cs typeface="Times New Roman"/>
                      </a:endParaRPr>
                    </a:p>
                  </a:txBody>
                  <a:tcPr marL="58684" marR="58684" marT="0" marB="0"/>
                </a:tc>
              </a:tr>
              <a:tr h="518331">
                <a:tc>
                  <a:txBody>
                    <a:bodyPr/>
                    <a:lstStyle/>
                    <a:p>
                      <a:pPr marL="0" marR="0">
                        <a:lnSpc>
                          <a:spcPct val="115000"/>
                        </a:lnSpc>
                        <a:spcBef>
                          <a:spcPts val="0"/>
                        </a:spcBef>
                        <a:spcAft>
                          <a:spcPts val="0"/>
                        </a:spcAft>
                      </a:pPr>
                      <a:r>
                        <a:rPr lang="en-US" sz="900" smtClean="0">
                          <a:effectLst/>
                        </a:rPr>
                        <a:t>Install. Charge</a:t>
                      </a:r>
                    </a:p>
                    <a:p>
                      <a:pPr marL="0" marR="0">
                        <a:lnSpc>
                          <a:spcPct val="115000"/>
                        </a:lnSpc>
                        <a:spcBef>
                          <a:spcPts val="0"/>
                        </a:spcBef>
                        <a:spcAft>
                          <a:spcPts val="0"/>
                        </a:spcAft>
                      </a:pPr>
                      <a:r>
                        <a:rPr lang="en-US" sz="900" smtClean="0">
                          <a:effectLst/>
                        </a:rPr>
                        <a:t>(Est./S.E./A.P.E.)</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10"/>
                        </a:spcBef>
                        <a:spcAft>
                          <a:spcPts val="0"/>
                        </a:spcAft>
                      </a:pPr>
                      <a:r>
                        <a:rPr lang="en-US" sz="900">
                          <a:effectLst/>
                        </a:rPr>
                        <a:t>-0.005 (0.001)***</a:t>
                      </a:r>
                    </a:p>
                    <a:p>
                      <a:pPr marL="0" marR="0">
                        <a:lnSpc>
                          <a:spcPct val="115000"/>
                        </a:lnSpc>
                        <a:spcBef>
                          <a:spcPts val="10"/>
                        </a:spcBef>
                        <a:spcAft>
                          <a:spcPts val="0"/>
                        </a:spcAft>
                      </a:pPr>
                      <a:r>
                        <a:rPr lang="en-US" sz="900">
                          <a:effectLst/>
                        </a:rPr>
                        <a:t>0.64</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10"/>
                        </a:spcBef>
                        <a:spcAft>
                          <a:spcPts val="0"/>
                        </a:spcAft>
                      </a:pPr>
                      <a:r>
                        <a:rPr lang="en-US" sz="900">
                          <a:effectLst/>
                        </a:rPr>
                        <a:t>-0.004 (0.001)***</a:t>
                      </a:r>
                    </a:p>
                    <a:p>
                      <a:pPr marL="0" marR="0">
                        <a:lnSpc>
                          <a:spcPct val="115000"/>
                        </a:lnSpc>
                        <a:spcBef>
                          <a:spcPts val="10"/>
                        </a:spcBef>
                        <a:spcAft>
                          <a:spcPts val="0"/>
                        </a:spcAft>
                      </a:pPr>
                      <a:r>
                        <a:rPr lang="en-US" sz="900">
                          <a:effectLst/>
                        </a:rPr>
                        <a:t>0.07</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10"/>
                        </a:spcBef>
                        <a:spcAft>
                          <a:spcPts val="0"/>
                        </a:spcAft>
                      </a:pPr>
                      <a:r>
                        <a:rPr lang="en-US" sz="900">
                          <a:effectLst/>
                        </a:rPr>
                        <a:t>-0.011 (0.001)***</a:t>
                      </a:r>
                    </a:p>
                    <a:p>
                      <a:pPr marL="0" marR="0">
                        <a:lnSpc>
                          <a:spcPct val="115000"/>
                        </a:lnSpc>
                        <a:spcBef>
                          <a:spcPts val="10"/>
                        </a:spcBef>
                        <a:spcAft>
                          <a:spcPts val="0"/>
                        </a:spcAft>
                      </a:pPr>
                      <a:r>
                        <a:rPr lang="en-US" sz="900">
                          <a:effectLst/>
                        </a:rPr>
                        <a:t>0.08</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10"/>
                        </a:spcBef>
                        <a:spcAft>
                          <a:spcPts val="0"/>
                        </a:spcAft>
                      </a:pPr>
                      <a:r>
                        <a:rPr lang="en-US" sz="900">
                          <a:effectLst/>
                        </a:rPr>
                        <a:t>-0.004 (0.001)***</a:t>
                      </a:r>
                    </a:p>
                    <a:p>
                      <a:pPr marL="0" marR="0">
                        <a:lnSpc>
                          <a:spcPct val="115000"/>
                        </a:lnSpc>
                        <a:spcBef>
                          <a:spcPts val="10"/>
                        </a:spcBef>
                        <a:spcAft>
                          <a:spcPts val="0"/>
                        </a:spcAft>
                      </a:pPr>
                      <a:r>
                        <a:rPr lang="en-US" sz="900">
                          <a:effectLst/>
                        </a:rPr>
                        <a:t>0.03</a:t>
                      </a:r>
                      <a:endParaRPr lang="en-US" sz="900">
                        <a:effectLst/>
                        <a:latin typeface="Calibri"/>
                        <a:ea typeface="Calibri"/>
                        <a:cs typeface="Times New Roman"/>
                      </a:endParaRPr>
                    </a:p>
                  </a:txBody>
                  <a:tcPr marL="58684" marR="58684" marT="0" marB="0"/>
                </a:tc>
              </a:tr>
              <a:tr h="518331">
                <a:tc>
                  <a:txBody>
                    <a:bodyPr/>
                    <a:lstStyle/>
                    <a:p>
                      <a:pPr marL="0" marR="0">
                        <a:lnSpc>
                          <a:spcPct val="115000"/>
                        </a:lnSpc>
                        <a:spcBef>
                          <a:spcPts val="0"/>
                        </a:spcBef>
                        <a:spcAft>
                          <a:spcPts val="0"/>
                        </a:spcAft>
                      </a:pPr>
                      <a:r>
                        <a:rPr lang="en-US" sz="900" dirty="0" smtClean="0">
                          <a:effectLst/>
                        </a:rPr>
                        <a:t>Local shop</a:t>
                      </a:r>
                    </a:p>
                    <a:p>
                      <a:pPr marL="0" marR="0">
                        <a:lnSpc>
                          <a:spcPct val="115000"/>
                        </a:lnSpc>
                        <a:spcBef>
                          <a:spcPts val="0"/>
                        </a:spcBef>
                        <a:spcAft>
                          <a:spcPts val="0"/>
                        </a:spcAft>
                      </a:pPr>
                      <a:r>
                        <a:rPr lang="en-US" sz="900" dirty="0" smtClean="0">
                          <a:effectLst/>
                        </a:rPr>
                        <a:t>(Est./S.E./A.P.E.)</a:t>
                      </a:r>
                      <a:endParaRPr lang="en-US" sz="900" dirty="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0.038 </a:t>
                      </a:r>
                    </a:p>
                    <a:p>
                      <a:pPr marL="0" marR="0">
                        <a:lnSpc>
                          <a:spcPct val="115000"/>
                        </a:lnSpc>
                        <a:spcBef>
                          <a:spcPts val="0"/>
                        </a:spcBef>
                        <a:spcAft>
                          <a:spcPts val="0"/>
                        </a:spcAft>
                      </a:pPr>
                      <a:r>
                        <a:rPr lang="en-US" sz="900">
                          <a:effectLst/>
                        </a:rPr>
                        <a:t>(0.048)</a:t>
                      </a:r>
                    </a:p>
                    <a:p>
                      <a:pPr marL="0" marR="0">
                        <a:lnSpc>
                          <a:spcPct val="115000"/>
                        </a:lnSpc>
                        <a:spcBef>
                          <a:spcPts val="0"/>
                        </a:spcBef>
                        <a:spcAft>
                          <a:spcPts val="0"/>
                        </a:spcAft>
                      </a:pPr>
                      <a:r>
                        <a:rPr lang="en-US" sz="900">
                          <a:effectLst/>
                        </a:rPr>
                        <a:t>5.02</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a:effectLst/>
                        </a:rPr>
                        <a:t>0.066 </a:t>
                      </a:r>
                    </a:p>
                    <a:p>
                      <a:pPr marL="0" marR="0">
                        <a:lnSpc>
                          <a:spcPct val="115000"/>
                        </a:lnSpc>
                        <a:spcBef>
                          <a:spcPts val="0"/>
                        </a:spcBef>
                        <a:spcAft>
                          <a:spcPts val="0"/>
                        </a:spcAft>
                      </a:pPr>
                      <a:r>
                        <a:rPr lang="en-US" sz="900">
                          <a:effectLst/>
                        </a:rPr>
                        <a:t>(0.082)</a:t>
                      </a:r>
                    </a:p>
                    <a:p>
                      <a:pPr marL="0" marR="0">
                        <a:lnSpc>
                          <a:spcPct val="115000"/>
                        </a:lnSpc>
                        <a:spcBef>
                          <a:spcPts val="0"/>
                        </a:spcBef>
                        <a:spcAft>
                          <a:spcPts val="0"/>
                        </a:spcAft>
                      </a:pPr>
                      <a:r>
                        <a:rPr lang="en-US" sz="900">
                          <a:effectLst/>
                        </a:rPr>
                        <a:t>1.28</a:t>
                      </a:r>
                      <a:endParaRPr lang="en-US" sz="90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dirty="0">
                          <a:effectLst/>
                        </a:rPr>
                        <a:t>0.072 (0.111)</a:t>
                      </a:r>
                    </a:p>
                    <a:p>
                      <a:pPr marL="0" marR="0">
                        <a:lnSpc>
                          <a:spcPct val="115000"/>
                        </a:lnSpc>
                        <a:spcBef>
                          <a:spcPts val="0"/>
                        </a:spcBef>
                        <a:spcAft>
                          <a:spcPts val="0"/>
                        </a:spcAft>
                      </a:pPr>
                      <a:r>
                        <a:rPr lang="en-US" sz="900" dirty="0">
                          <a:effectLst/>
                        </a:rPr>
                        <a:t>0.52</a:t>
                      </a:r>
                      <a:endParaRPr lang="en-US" sz="900" dirty="0">
                        <a:effectLst/>
                        <a:latin typeface="Calibri"/>
                        <a:ea typeface="Calibri"/>
                        <a:cs typeface="Times New Roman"/>
                      </a:endParaRPr>
                    </a:p>
                  </a:txBody>
                  <a:tcPr marL="58684" marR="58684" marT="0" marB="0"/>
                </a:tc>
                <a:tc>
                  <a:txBody>
                    <a:bodyPr/>
                    <a:lstStyle/>
                    <a:p>
                      <a:pPr marL="0" marR="0">
                        <a:lnSpc>
                          <a:spcPct val="115000"/>
                        </a:lnSpc>
                        <a:spcBef>
                          <a:spcPts val="0"/>
                        </a:spcBef>
                        <a:spcAft>
                          <a:spcPts val="0"/>
                        </a:spcAft>
                      </a:pPr>
                      <a:r>
                        <a:rPr lang="en-US" sz="900" dirty="0">
                          <a:effectLst/>
                        </a:rPr>
                        <a:t>-0.098 </a:t>
                      </a:r>
                    </a:p>
                    <a:p>
                      <a:pPr marL="0" marR="0">
                        <a:lnSpc>
                          <a:spcPct val="115000"/>
                        </a:lnSpc>
                        <a:spcBef>
                          <a:spcPts val="0"/>
                        </a:spcBef>
                        <a:spcAft>
                          <a:spcPts val="0"/>
                        </a:spcAft>
                      </a:pPr>
                      <a:r>
                        <a:rPr lang="en-US" sz="900" dirty="0">
                          <a:effectLst/>
                        </a:rPr>
                        <a:t>(0.068)</a:t>
                      </a:r>
                    </a:p>
                    <a:p>
                      <a:pPr marL="0" marR="0">
                        <a:lnSpc>
                          <a:spcPct val="115000"/>
                        </a:lnSpc>
                        <a:spcBef>
                          <a:spcPts val="0"/>
                        </a:spcBef>
                        <a:spcAft>
                          <a:spcPts val="0"/>
                        </a:spcAft>
                      </a:pPr>
                      <a:r>
                        <a:rPr lang="en-US" sz="900" dirty="0">
                          <a:effectLst/>
                        </a:rPr>
                        <a:t>0.88</a:t>
                      </a:r>
                      <a:endParaRPr lang="en-US" sz="900" dirty="0">
                        <a:effectLst/>
                        <a:latin typeface="Calibri"/>
                        <a:ea typeface="Calibri"/>
                        <a:cs typeface="Times New Roman"/>
                      </a:endParaRPr>
                    </a:p>
                  </a:txBody>
                  <a:tcPr marL="58684" marR="58684" marT="0" marB="0"/>
                </a:tc>
              </a:tr>
            </a:tbl>
          </a:graphicData>
        </a:graphic>
      </p:graphicFrame>
      <p:sp>
        <p:nvSpPr>
          <p:cNvPr id="6" name="Rectangle 1"/>
          <p:cNvSpPr>
            <a:spLocks noChangeArrowheads="1"/>
          </p:cNvSpPr>
          <p:nvPr/>
        </p:nvSpPr>
        <p:spPr bwMode="auto">
          <a:xfrm>
            <a:off x="585511" y="5958301"/>
            <a:ext cx="5630653"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a:t>
            </a:r>
            <a:r>
              <a:rPr kumimoji="0" lang="en-US" sz="1000" b="1" i="0" u="none" strike="noStrike" cap="none" normalizeH="0" baseline="0" dirty="0" smtClean="0" bmk="">
                <a:ln>
                  <a:noFill/>
                </a:ln>
                <a:solidFill>
                  <a:schemeClr val="tx1"/>
                </a:solidFill>
                <a:effectLst/>
                <a:latin typeface="Arial" pitchFamily="34" charset="0"/>
                <a:ea typeface="Calibri" pitchFamily="34" charset="0"/>
                <a:cs typeface="Times New Roman" pitchFamily="18" charset="0"/>
              </a:rPr>
              <a:t>able </a:t>
            </a:r>
            <a:r>
              <a:rPr lang="en-US" sz="1000" b="1" dirty="0" bmk="_Ref298834017">
                <a:ea typeface="Calibri" pitchFamily="34" charset="0"/>
                <a:cs typeface="Times New Roman" pitchFamily="18" charset="0"/>
              </a:rPr>
              <a:t>4</a:t>
            </a:r>
            <a:r>
              <a:rPr kumimoji="0" lang="en-US" sz="1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Willingness-to-pay for new broadband services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Date Placeholder 8"/>
          <p:cNvSpPr>
            <a:spLocks noGrp="1"/>
          </p:cNvSpPr>
          <p:nvPr>
            <p:ph type="dt" sz="half" idx="12"/>
          </p:nvPr>
        </p:nvSpPr>
        <p:spPr/>
        <p:txBody>
          <a:bodyPr/>
          <a:lstStyle/>
          <a:p>
            <a:pPr>
              <a:defRPr/>
            </a:pPr>
            <a:fld id="{96586D7D-5E9C-4EBB-8F7B-DA1C221368EB}" type="datetime1">
              <a:rPr lang="en-US" smtClean="0"/>
              <a:pPr>
                <a:defRPr/>
              </a:pPr>
              <a:t>2/7/2012</a:t>
            </a:fld>
            <a:endParaRPr lang="nl-NL"/>
          </a:p>
        </p:txBody>
      </p:sp>
      <p:sp>
        <p:nvSpPr>
          <p:cNvPr id="10" name="Slide Number Placeholder 9"/>
          <p:cNvSpPr>
            <a:spLocks noGrp="1"/>
          </p:cNvSpPr>
          <p:nvPr>
            <p:ph type="sldNum" sz="quarter" idx="11"/>
          </p:nvPr>
        </p:nvSpPr>
        <p:spPr/>
        <p:txBody>
          <a:bodyPr/>
          <a:lstStyle/>
          <a:p>
            <a:pPr>
              <a:defRPr/>
            </a:pPr>
            <a:r>
              <a:rPr lang="nl-NL" smtClean="0"/>
              <a:t>PAGE </a:t>
            </a:r>
            <a:fld id="{31980AC9-656D-4E09-9966-AA8B55BB2223}" type="slidenum">
              <a:rPr lang="nl-NL" smtClean="0"/>
              <a:pPr>
                <a:defRPr/>
              </a:pPr>
              <a:t>30</a:t>
            </a:fld>
            <a:endParaRPr lang="nl-NL"/>
          </a:p>
        </p:txBody>
      </p:sp>
      <p:sp>
        <p:nvSpPr>
          <p:cNvPr id="11" name="TextBox 10"/>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3" name="TextBox 12"/>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
        <p:nvSpPr>
          <p:cNvPr id="15" name="Rectangle 14"/>
          <p:cNvSpPr/>
          <p:nvPr/>
        </p:nvSpPr>
        <p:spPr>
          <a:xfrm>
            <a:off x="641077" y="5615607"/>
            <a:ext cx="8638430" cy="461665"/>
          </a:xfrm>
          <a:prstGeom prst="rect">
            <a:avLst/>
          </a:prstGeom>
        </p:spPr>
        <p:txBody>
          <a:bodyPr wrap="square">
            <a:spAutoFit/>
          </a:bodyPr>
          <a:lstStyle/>
          <a:p>
            <a:r>
              <a:rPr lang="en-US" sz="1200" dirty="0" smtClean="0"/>
              <a:t>Explanation: *** </a:t>
            </a:r>
            <a:r>
              <a:rPr lang="en-US" sz="1200" dirty="0"/>
              <a:t>= significant at 1 %; ** = significant at 5 </a:t>
            </a:r>
            <a:r>
              <a:rPr lang="en-US" sz="1200" dirty="0" smtClean="0"/>
              <a:t>%, * </a:t>
            </a:r>
            <a:r>
              <a:rPr lang="en-US" sz="1200" dirty="0"/>
              <a:t>= significant at </a:t>
            </a:r>
            <a:r>
              <a:rPr lang="en-US" sz="1200" dirty="0" smtClean="0"/>
              <a:t>10 %; </a:t>
            </a:r>
          </a:p>
          <a:p>
            <a:r>
              <a:rPr lang="en-US" sz="1200" dirty="0" smtClean="0">
                <a:ea typeface="Calibri" pitchFamily="34" charset="0"/>
                <a:cs typeface="Times New Roman" pitchFamily="18" charset="0"/>
              </a:rPr>
              <a:t>A.P.E</a:t>
            </a:r>
            <a:r>
              <a:rPr lang="en-US" sz="1200" dirty="0">
                <a:ea typeface="Calibri" pitchFamily="34" charset="0"/>
                <a:cs typeface="Times New Roman" pitchFamily="18" charset="0"/>
              </a:rPr>
              <a:t>. average price elasticity with respect to monthly charges</a:t>
            </a:r>
            <a:r>
              <a:rPr lang="en-US" sz="1200" dirty="0" smtClean="0"/>
              <a:t> </a:t>
            </a:r>
            <a:endParaRPr lang="nl-NL" sz="1200" dirty="0"/>
          </a:p>
        </p:txBody>
      </p:sp>
      <p:sp>
        <p:nvSpPr>
          <p:cNvPr id="12" name="Rectangle 11"/>
          <p:cNvSpPr/>
          <p:nvPr/>
        </p:nvSpPr>
        <p:spPr>
          <a:xfrm>
            <a:off x="179512" y="2636912"/>
            <a:ext cx="8712968" cy="43204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51520" y="5013176"/>
            <a:ext cx="8712968" cy="576064"/>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51520" y="4509120"/>
            <a:ext cx="8712968" cy="43204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3432965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the survey</a:t>
            </a:r>
            <a:endParaRPr lang="en-US" dirty="0"/>
          </a:p>
        </p:txBody>
      </p:sp>
      <p:sp>
        <p:nvSpPr>
          <p:cNvPr id="3" name="Content Placeholder 2"/>
          <p:cNvSpPr>
            <a:spLocks noGrp="1"/>
          </p:cNvSpPr>
          <p:nvPr>
            <p:ph idx="1"/>
          </p:nvPr>
        </p:nvSpPr>
        <p:spPr>
          <a:xfrm>
            <a:off x="611188" y="1600201"/>
            <a:ext cx="7994650" cy="2116832"/>
          </a:xfrm>
        </p:spPr>
        <p:txBody>
          <a:bodyPr/>
          <a:lstStyle/>
          <a:p>
            <a:r>
              <a:rPr lang="en-US" dirty="0" smtClean="0"/>
              <a:t>Experimental users: </a:t>
            </a:r>
          </a:p>
          <a:p>
            <a:pPr lvl="1"/>
            <a:r>
              <a:rPr lang="en-US" dirty="0" smtClean="0"/>
              <a:t>Locally “embedded”  (proximity matters)</a:t>
            </a:r>
          </a:p>
          <a:p>
            <a:pPr lvl="1"/>
            <a:r>
              <a:rPr lang="en-US" dirty="0" smtClean="0"/>
              <a:t>Opt not only for HDTV but are interested in all new services</a:t>
            </a:r>
          </a:p>
          <a:p>
            <a:pPr lvl="1"/>
            <a:r>
              <a:rPr lang="en-US" dirty="0" smtClean="0"/>
              <a:t>Have a willingness to pay for these new services, local shops are not relevant</a:t>
            </a:r>
          </a:p>
          <a:p>
            <a:pPr lvl="1"/>
            <a:endParaRPr lang="en-US" dirty="0" smtClean="0"/>
          </a:p>
          <a:p>
            <a:pPr lvl="1"/>
            <a:endParaRPr lang="en-US" dirty="0"/>
          </a:p>
        </p:txBody>
      </p:sp>
      <p:sp>
        <p:nvSpPr>
          <p:cNvPr id="5" name="Content Placeholder 2"/>
          <p:cNvSpPr txBox="1">
            <a:spLocks/>
          </p:cNvSpPr>
          <p:nvPr/>
        </p:nvSpPr>
        <p:spPr bwMode="auto">
          <a:xfrm>
            <a:off x="763588" y="3874789"/>
            <a:ext cx="7994650" cy="211683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68288" indent="-2682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36575" indent="-266700" algn="l" rtl="0" eaLnBrk="0" fontAlgn="base" hangingPunct="0">
              <a:spcBef>
                <a:spcPct val="20000"/>
              </a:spcBef>
              <a:spcAft>
                <a:spcPct val="0"/>
              </a:spcAft>
              <a:buClr>
                <a:schemeClr val="tx1"/>
              </a:buClr>
              <a:buChar char="•"/>
              <a:defRPr sz="2200" b="1">
                <a:solidFill>
                  <a:schemeClr val="tx1"/>
                </a:solidFill>
                <a:latin typeface="+mn-lt"/>
              </a:defRPr>
            </a:lvl2pPr>
            <a:lvl3pPr marL="809625" indent="-265113"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3pPr>
            <a:lvl4pPr marL="1090613" indent="-279400"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4pPr>
            <a:lvl5pPr marL="1349375" indent="-257175"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5pPr>
            <a:lvl6pPr marL="18065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6pPr>
            <a:lvl7pPr marL="22637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7pPr>
            <a:lvl8pPr marL="27209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8pPr>
            <a:lvl9pPr marL="31781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9pPr>
          </a:lstStyle>
          <a:p>
            <a:pPr lvl="1"/>
            <a:endParaRPr lang="en-US" dirty="0" smtClean="0"/>
          </a:p>
          <a:p>
            <a:pPr lvl="1"/>
            <a:endParaRPr lang="en-US" dirty="0"/>
          </a:p>
        </p:txBody>
      </p:sp>
      <p:sp>
        <p:nvSpPr>
          <p:cNvPr id="6" name="Date Placeholder 5"/>
          <p:cNvSpPr>
            <a:spLocks noGrp="1"/>
          </p:cNvSpPr>
          <p:nvPr>
            <p:ph type="dt" sz="half" idx="12"/>
          </p:nvPr>
        </p:nvSpPr>
        <p:spPr/>
        <p:txBody>
          <a:bodyPr/>
          <a:lstStyle/>
          <a:p>
            <a:pPr>
              <a:defRPr/>
            </a:pPr>
            <a:fld id="{E660852C-46C0-434A-B8ED-FE4CE4B242C4}" type="datetime1">
              <a:rPr lang="en-US" smtClean="0"/>
              <a:pPr>
                <a:defRPr/>
              </a:pPr>
              <a:t>2/7/2012</a:t>
            </a:fld>
            <a:endParaRPr lang="nl-NL"/>
          </a:p>
        </p:txBody>
      </p:sp>
      <p:sp>
        <p:nvSpPr>
          <p:cNvPr id="7" name="Slide Number Placeholder 6"/>
          <p:cNvSpPr>
            <a:spLocks noGrp="1"/>
          </p:cNvSpPr>
          <p:nvPr>
            <p:ph type="sldNum" sz="quarter" idx="11"/>
          </p:nvPr>
        </p:nvSpPr>
        <p:spPr/>
        <p:txBody>
          <a:bodyPr/>
          <a:lstStyle/>
          <a:p>
            <a:pPr>
              <a:defRPr/>
            </a:pPr>
            <a:r>
              <a:rPr lang="nl-NL" smtClean="0"/>
              <a:t>PAGE </a:t>
            </a:r>
            <a:fld id="{31980AC9-656D-4E09-9966-AA8B55BB2223}" type="slidenum">
              <a:rPr lang="nl-NL" smtClean="0"/>
              <a:pPr>
                <a:defRPr/>
              </a:pPr>
              <a:t>31</a:t>
            </a:fld>
            <a:endParaRPr lang="nl-NL"/>
          </a:p>
        </p:txBody>
      </p:sp>
      <p:sp>
        <p:nvSpPr>
          <p:cNvPr id="8" name="TextBox 7"/>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0" name="TextBox 9"/>
          <p:cNvSpPr txBox="1"/>
          <p:nvPr/>
        </p:nvSpPr>
        <p:spPr>
          <a:xfrm>
            <a:off x="-36512" y="6453336"/>
            <a:ext cx="2952328" cy="461665"/>
          </a:xfrm>
          <a:prstGeom prst="rect">
            <a:avLst/>
          </a:prstGeom>
          <a:noFill/>
        </p:spPr>
        <p:txBody>
          <a:bodyPr wrap="square" rtlCol="0">
            <a:spAutoFit/>
          </a:bodyPr>
          <a:lstStyle/>
          <a:p>
            <a:r>
              <a:rPr lang="en-US" sz="1200" dirty="0" smtClean="0">
                <a:solidFill>
                  <a:schemeClr val="tx2"/>
                </a:solidFill>
              </a:rPr>
              <a:t>Experimental Users and </a:t>
            </a:r>
          </a:p>
          <a:p>
            <a:r>
              <a:rPr lang="en-US" sz="1200" dirty="0" smtClean="0">
                <a:solidFill>
                  <a:schemeClr val="tx2"/>
                </a:solidFill>
              </a:rPr>
              <a:t>New Services</a:t>
            </a:r>
            <a:endParaRPr lang="en-US" sz="1200" dirty="0">
              <a:solidFill>
                <a:schemeClr val="tx2"/>
              </a:solidFill>
            </a:endParaRPr>
          </a:p>
        </p:txBody>
      </p:sp>
    </p:spTree>
    <p:extLst>
      <p:ext uri="{BB962C8B-B14F-4D97-AF65-F5344CB8AC3E}">
        <p14:creationId xmlns="" xmlns:p14="http://schemas.microsoft.com/office/powerpoint/2010/main" val="2737642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dirty="0" smtClean="0"/>
              <a:t>Conclusions and New Directions for Research</a:t>
            </a:r>
            <a:endParaRPr lang="en-US" dirty="0"/>
          </a:p>
        </p:txBody>
      </p:sp>
      <p:sp>
        <p:nvSpPr>
          <p:cNvPr id="4" name="Slide Number Placeholder 3"/>
          <p:cNvSpPr>
            <a:spLocks noGrp="1"/>
          </p:cNvSpPr>
          <p:nvPr>
            <p:ph type="sldNum" sz="quarter" idx="11"/>
          </p:nvPr>
        </p:nvSpPr>
        <p:spPr/>
        <p:txBody>
          <a:bodyPr/>
          <a:lstStyle/>
          <a:p>
            <a:pPr>
              <a:defRPr/>
            </a:pPr>
            <a:r>
              <a:rPr lang="nl-NL" smtClean="0"/>
              <a:t>PAGE </a:t>
            </a:r>
            <a:fld id="{31980AC9-656D-4E09-9966-AA8B55BB2223}" type="slidenum">
              <a:rPr lang="nl-NL" smtClean="0"/>
              <a:pPr>
                <a:defRPr/>
              </a:pPr>
              <a:t>32</a:t>
            </a:fld>
            <a:endParaRPr lang="nl-NL"/>
          </a:p>
        </p:txBody>
      </p:sp>
      <p:sp>
        <p:nvSpPr>
          <p:cNvPr id="5" name="Date Placeholder 4"/>
          <p:cNvSpPr>
            <a:spLocks noGrp="1"/>
          </p:cNvSpPr>
          <p:nvPr>
            <p:ph type="dt" sz="half" idx="12"/>
          </p:nvPr>
        </p:nvSpPr>
        <p:spPr/>
        <p:txBody>
          <a:bodyPr/>
          <a:lstStyle/>
          <a:p>
            <a:pPr>
              <a:defRPr/>
            </a:pPr>
            <a:fld id="{5ED57CB5-50D9-407A-B2AF-840B0486D7B0}" type="datetime1">
              <a:rPr lang="en-US" smtClean="0"/>
              <a:pPr>
                <a:defRPr/>
              </a:pPr>
              <a:t>2/7/2012</a:t>
            </a:fld>
            <a:endParaRPr lang="nl-NL"/>
          </a:p>
        </p:txBody>
      </p:sp>
    </p:spTree>
    <p:extLst>
      <p:ext uri="{BB962C8B-B14F-4D97-AF65-F5344CB8AC3E}">
        <p14:creationId xmlns="" xmlns:p14="http://schemas.microsoft.com/office/powerpoint/2010/main" val="26354268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Theoretical Discussion of Results</a:t>
            </a:r>
            <a:endParaRPr lang="en-US" dirty="0"/>
          </a:p>
        </p:txBody>
      </p:sp>
      <p:sp>
        <p:nvSpPr>
          <p:cNvPr id="3" name="Content Placeholder 2"/>
          <p:cNvSpPr>
            <a:spLocks noGrp="1"/>
          </p:cNvSpPr>
          <p:nvPr>
            <p:ph idx="1"/>
          </p:nvPr>
        </p:nvSpPr>
        <p:spPr>
          <a:xfrm>
            <a:off x="2987824" y="1600200"/>
            <a:ext cx="5618014" cy="3959225"/>
          </a:xfrm>
        </p:spPr>
        <p:txBody>
          <a:bodyPr/>
          <a:lstStyle/>
          <a:p>
            <a:pPr marL="0" indent="0">
              <a:buNone/>
            </a:pPr>
            <a:r>
              <a:rPr lang="en-US" dirty="0" smtClean="0"/>
              <a:t>Impediments to technological change are also on the demand side </a:t>
            </a:r>
            <a:r>
              <a:rPr lang="en-US" dirty="0"/>
              <a:t>(externalities)</a:t>
            </a:r>
            <a:r>
              <a:rPr lang="en-US" dirty="0" smtClean="0"/>
              <a:t>, not just income growth.</a:t>
            </a:r>
          </a:p>
          <a:p>
            <a:pPr marL="0" indent="0">
              <a:buNone/>
            </a:pPr>
            <a:endParaRPr lang="en-US" dirty="0"/>
          </a:p>
          <a:p>
            <a:pPr marL="0" indent="0">
              <a:buNone/>
            </a:pPr>
            <a:r>
              <a:rPr lang="en-US" dirty="0" smtClean="0"/>
              <a:t>Willingness to pay for new services, can be addressed by price discrimination</a:t>
            </a:r>
          </a:p>
          <a:p>
            <a:pPr marL="0" indent="0">
              <a:buNone/>
            </a:pPr>
            <a:endParaRPr lang="en-US" dirty="0" smtClean="0"/>
          </a:p>
          <a:p>
            <a:pPr marL="0" indent="0">
              <a:buNone/>
            </a:pPr>
            <a:r>
              <a:rPr lang="en-US" dirty="0" smtClean="0"/>
              <a:t>Experimenting with new services are important to reveal user information or incentives for users to get involved</a:t>
            </a:r>
          </a:p>
        </p:txBody>
      </p:sp>
      <p:sp>
        <p:nvSpPr>
          <p:cNvPr id="4" name="Slide Number Placeholder 3"/>
          <p:cNvSpPr>
            <a:spLocks noGrp="1"/>
          </p:cNvSpPr>
          <p:nvPr>
            <p:ph type="sldNum" sz="quarter" idx="11"/>
          </p:nvPr>
        </p:nvSpPr>
        <p:spPr/>
        <p:txBody>
          <a:bodyPr/>
          <a:lstStyle/>
          <a:p>
            <a:pPr>
              <a:defRPr/>
            </a:pPr>
            <a:r>
              <a:rPr lang="nl-NL" smtClean="0"/>
              <a:t>PAGE </a:t>
            </a:r>
            <a:fld id="{31980AC9-656D-4E09-9966-AA8B55BB2223}" type="slidenum">
              <a:rPr lang="nl-NL" smtClean="0"/>
              <a:pPr>
                <a:defRPr/>
              </a:pPr>
              <a:t>33</a:t>
            </a:fld>
            <a:endParaRPr lang="nl-NL"/>
          </a:p>
        </p:txBody>
      </p:sp>
      <p:sp>
        <p:nvSpPr>
          <p:cNvPr id="5" name="Date Placeholder 4"/>
          <p:cNvSpPr>
            <a:spLocks noGrp="1"/>
          </p:cNvSpPr>
          <p:nvPr>
            <p:ph type="dt" sz="half" idx="12"/>
          </p:nvPr>
        </p:nvSpPr>
        <p:spPr/>
        <p:txBody>
          <a:bodyPr/>
          <a:lstStyle/>
          <a:p>
            <a:pPr>
              <a:defRPr/>
            </a:pPr>
            <a:fld id="{5ED57CB5-50D9-407A-B2AF-840B0486D7B0}" type="datetime1">
              <a:rPr lang="en-US" smtClean="0"/>
              <a:pPr>
                <a:defRPr/>
              </a:pPr>
              <a:t>2/7/2012</a:t>
            </a:fld>
            <a:endParaRPr lang="nl-NL"/>
          </a:p>
        </p:txBody>
      </p:sp>
      <p:sp>
        <p:nvSpPr>
          <p:cNvPr id="6" name="TextBox 5"/>
          <p:cNvSpPr txBox="1"/>
          <p:nvPr/>
        </p:nvSpPr>
        <p:spPr>
          <a:xfrm>
            <a:off x="-36512" y="6381328"/>
            <a:ext cx="2952328" cy="461665"/>
          </a:xfrm>
          <a:prstGeom prst="rect">
            <a:avLst/>
          </a:prstGeom>
          <a:noFill/>
        </p:spPr>
        <p:txBody>
          <a:bodyPr wrap="square" rtlCol="0">
            <a:spAutoFit/>
          </a:bodyPr>
          <a:lstStyle/>
          <a:p>
            <a:r>
              <a:rPr lang="en-US" sz="1200" dirty="0" smtClean="0">
                <a:solidFill>
                  <a:schemeClr val="tx2"/>
                </a:solidFill>
              </a:rPr>
              <a:t>Technological Change in </a:t>
            </a:r>
          </a:p>
          <a:p>
            <a:r>
              <a:rPr lang="en-US" sz="1200" dirty="0" smtClean="0">
                <a:solidFill>
                  <a:schemeClr val="tx2"/>
                </a:solidFill>
              </a:rPr>
              <a:t>Broadband in Europe</a:t>
            </a:r>
            <a:endParaRPr lang="en-US" sz="1200" dirty="0">
              <a:solidFill>
                <a:schemeClr val="tx2"/>
              </a:solidFill>
            </a:endParaRPr>
          </a:p>
        </p:txBody>
      </p:sp>
      <p:sp>
        <p:nvSpPr>
          <p:cNvPr id="7" name="TextBox 6"/>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9" name="TextBox 8"/>
          <p:cNvSpPr txBox="1"/>
          <p:nvPr/>
        </p:nvSpPr>
        <p:spPr>
          <a:xfrm>
            <a:off x="395536" y="1628800"/>
            <a:ext cx="2520280" cy="707886"/>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Public goods-related</a:t>
            </a:r>
          </a:p>
          <a:p>
            <a:pPr algn="ctr"/>
            <a:r>
              <a:rPr lang="en-US" sz="2000" dirty="0">
                <a:solidFill>
                  <a:schemeClr val="tx2"/>
                </a:solidFill>
              </a:rPr>
              <a:t>a</a:t>
            </a:r>
            <a:r>
              <a:rPr lang="en-US" sz="2000" dirty="0" smtClean="0">
                <a:solidFill>
                  <a:schemeClr val="tx2"/>
                </a:solidFill>
              </a:rPr>
              <a:t>spects</a:t>
            </a:r>
            <a:endParaRPr lang="en-US" sz="2000" dirty="0"/>
          </a:p>
        </p:txBody>
      </p:sp>
      <p:sp>
        <p:nvSpPr>
          <p:cNvPr id="10" name="TextBox 9"/>
          <p:cNvSpPr txBox="1"/>
          <p:nvPr/>
        </p:nvSpPr>
        <p:spPr>
          <a:xfrm>
            <a:off x="398964" y="3212976"/>
            <a:ext cx="2520280" cy="707886"/>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Competition-related  aspects </a:t>
            </a:r>
            <a:endParaRPr lang="en-US" sz="2000" dirty="0"/>
          </a:p>
        </p:txBody>
      </p:sp>
      <p:sp>
        <p:nvSpPr>
          <p:cNvPr id="11" name="TextBox 10"/>
          <p:cNvSpPr txBox="1"/>
          <p:nvPr/>
        </p:nvSpPr>
        <p:spPr>
          <a:xfrm>
            <a:off x="368589" y="4947265"/>
            <a:ext cx="2520280" cy="707886"/>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Innovation-related  aspects </a:t>
            </a:r>
            <a:endParaRPr lang="en-US" sz="2000" dirty="0"/>
          </a:p>
        </p:txBody>
      </p:sp>
      <p:sp>
        <p:nvSpPr>
          <p:cNvPr id="12" name="TextBox 11"/>
          <p:cNvSpPr txBox="1"/>
          <p:nvPr/>
        </p:nvSpPr>
        <p:spPr>
          <a:xfrm>
            <a:off x="2914938" y="1228690"/>
            <a:ext cx="4753406" cy="400110"/>
          </a:xfrm>
          <a:prstGeom prst="rect">
            <a:avLst/>
          </a:prstGeom>
          <a:solidFill>
            <a:schemeClr val="accent4">
              <a:lumMod val="60000"/>
              <a:lumOff val="40000"/>
            </a:schemeClr>
          </a:solidFill>
          <a:ln>
            <a:solidFill>
              <a:schemeClr val="accent4">
                <a:lumMod val="50000"/>
              </a:schemeClr>
            </a:solidFill>
          </a:ln>
        </p:spPr>
        <p:txBody>
          <a:bodyPr wrap="square" rtlCol="0">
            <a:spAutoFit/>
          </a:bodyPr>
          <a:lstStyle/>
          <a:p>
            <a:pPr algn="ctr"/>
            <a:r>
              <a:rPr lang="en-US" sz="2000" dirty="0" smtClean="0">
                <a:solidFill>
                  <a:schemeClr val="tx2"/>
                </a:solidFill>
              </a:rPr>
              <a:t>Characteristics of Experimental Users</a:t>
            </a:r>
            <a:endParaRPr lang="en-US" sz="2000" dirty="0"/>
          </a:p>
        </p:txBody>
      </p:sp>
      <p:sp>
        <p:nvSpPr>
          <p:cNvPr id="13" name="TextBox 12"/>
          <p:cNvSpPr txBox="1"/>
          <p:nvPr/>
        </p:nvSpPr>
        <p:spPr>
          <a:xfrm>
            <a:off x="-36512" y="6381328"/>
            <a:ext cx="2952328" cy="523220"/>
          </a:xfrm>
          <a:prstGeom prst="rect">
            <a:avLst/>
          </a:prstGeom>
          <a:noFill/>
        </p:spPr>
        <p:txBody>
          <a:bodyPr wrap="square" rtlCol="0">
            <a:spAutoFit/>
          </a:bodyPr>
          <a:lstStyle/>
          <a:p>
            <a:r>
              <a:rPr lang="en-US" sz="1400" dirty="0" smtClean="0">
                <a:solidFill>
                  <a:schemeClr val="tx2"/>
                </a:solidFill>
              </a:rPr>
              <a:t>Conclusions and new </a:t>
            </a:r>
          </a:p>
          <a:p>
            <a:r>
              <a:rPr lang="en-US" sz="1400" dirty="0" smtClean="0">
                <a:solidFill>
                  <a:schemeClr val="tx2"/>
                </a:solidFill>
              </a:rPr>
              <a:t>directions for research</a:t>
            </a:r>
            <a:endParaRPr lang="en-US" sz="1400" dirty="0">
              <a:solidFill>
                <a:schemeClr val="tx2"/>
              </a:solidFill>
            </a:endParaRPr>
          </a:p>
        </p:txBody>
      </p:sp>
    </p:spTree>
    <p:extLst>
      <p:ext uri="{BB962C8B-B14F-4D97-AF65-F5344CB8AC3E}">
        <p14:creationId xmlns="" xmlns:p14="http://schemas.microsoft.com/office/powerpoint/2010/main" val="22082322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options theory of the household: New opportunities</a:t>
            </a:r>
            <a:endParaRPr lang="en-US" dirty="0"/>
          </a:p>
        </p:txBody>
      </p:sp>
      <p:sp>
        <p:nvSpPr>
          <p:cNvPr id="7" name="Rectangle 27"/>
          <p:cNvSpPr>
            <a:spLocks noChangeArrowheads="1"/>
          </p:cNvSpPr>
          <p:nvPr/>
        </p:nvSpPr>
        <p:spPr bwMode="auto">
          <a:xfrm>
            <a:off x="152400" y="15240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grpSp>
        <p:nvGrpSpPr>
          <p:cNvPr id="8" name="Papier 40"/>
          <p:cNvGrpSpPr>
            <a:grpSpLocks/>
          </p:cNvGrpSpPr>
          <p:nvPr/>
        </p:nvGrpSpPr>
        <p:grpSpPr bwMode="auto">
          <a:xfrm>
            <a:off x="755576" y="1888132"/>
            <a:ext cx="7848872" cy="3773115"/>
            <a:chOff x="0" y="0"/>
            <a:chExt cx="54864" cy="26733"/>
          </a:xfrm>
        </p:grpSpPr>
        <p:sp>
          <p:nvSpPr>
            <p:cNvPr id="9" name="AutoShape 26"/>
            <p:cNvSpPr>
              <a:spLocks noChangeAspect="1" noChangeArrowheads="1"/>
            </p:cNvSpPr>
            <p:nvPr/>
          </p:nvSpPr>
          <p:spPr bwMode="auto">
            <a:xfrm>
              <a:off x="0" y="0"/>
              <a:ext cx="54864" cy="26733"/>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10" name="Rechte verbindingslijn 30"/>
            <p:cNvSpPr>
              <a:spLocks noChangeShapeType="1"/>
            </p:cNvSpPr>
            <p:nvPr/>
          </p:nvSpPr>
          <p:spPr bwMode="auto">
            <a:xfrm flipV="1">
              <a:off x="10350" y="9810"/>
              <a:ext cx="7938" cy="4096"/>
            </a:xfrm>
            <a:prstGeom prst="line">
              <a:avLst/>
            </a:prstGeom>
            <a:noFill/>
            <a:ln w="25400">
              <a:solidFill>
                <a:srgbClr val="4F81BD"/>
              </a:solidFill>
              <a:round/>
              <a:headEnd/>
              <a:tailEnd/>
            </a:ln>
            <a:effectLst>
              <a:outerShdw dist="20000" dir="5400000" rotWithShape="0">
                <a:srgbClr val="000000">
                  <a:alpha val="37999"/>
                </a:srgbClr>
              </a:outerShdw>
            </a:effectLst>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11" name="Rechte verbindingslijn 31"/>
            <p:cNvSpPr>
              <a:spLocks noChangeShapeType="1"/>
            </p:cNvSpPr>
            <p:nvPr/>
          </p:nvSpPr>
          <p:spPr bwMode="auto">
            <a:xfrm>
              <a:off x="10350" y="13906"/>
              <a:ext cx="9335" cy="4953"/>
            </a:xfrm>
            <a:prstGeom prst="line">
              <a:avLst/>
            </a:prstGeom>
            <a:noFill/>
            <a:ln w="25400">
              <a:solidFill>
                <a:srgbClr val="4F81BD"/>
              </a:solidFill>
              <a:round/>
              <a:headEnd/>
              <a:tailEnd/>
            </a:ln>
            <a:effectLst>
              <a:outerShdw dist="20000" dir="5400000" rotWithShape="0">
                <a:srgbClr val="000000">
                  <a:alpha val="37999"/>
                </a:srgbClr>
              </a:outerShdw>
            </a:effectLst>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12" name="Stroomdiagram: Beslissing 32"/>
            <p:cNvSpPr>
              <a:spLocks noChangeArrowheads="1"/>
            </p:cNvSpPr>
            <p:nvPr/>
          </p:nvSpPr>
          <p:spPr bwMode="auto">
            <a:xfrm>
              <a:off x="7810" y="12827"/>
              <a:ext cx="2540" cy="2222"/>
            </a:xfrm>
            <a:prstGeom prst="flowChartDecision">
              <a:avLst/>
            </a:prstGeom>
            <a:gradFill rotWithShape="1">
              <a:gsLst>
                <a:gs pos="0">
                  <a:srgbClr val="4F81BD"/>
                </a:gs>
                <a:gs pos="100000">
                  <a:srgbClr val="A7BFDE"/>
                </a:gs>
              </a:gsLst>
              <a:lin ang="16200000"/>
            </a:gradFill>
            <a:ln w="9525">
              <a:solidFill>
                <a:srgbClr val="4579B8"/>
              </a:solidFill>
              <a:miter lim="800000"/>
              <a:headEnd/>
              <a:tailEnd/>
            </a:ln>
            <a:effectLst>
              <a:outerShdw dist="23000" dir="5400000" rotWithShape="0">
                <a:srgbClr val="000000">
                  <a:alpha val="34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Stroomdiagram: Verbindingslijn 33"/>
            <p:cNvSpPr>
              <a:spLocks noChangeArrowheads="1"/>
            </p:cNvSpPr>
            <p:nvPr/>
          </p:nvSpPr>
          <p:spPr bwMode="auto">
            <a:xfrm>
              <a:off x="18288" y="8953"/>
              <a:ext cx="1714" cy="1715"/>
            </a:xfrm>
            <a:prstGeom prst="flowChartConnector">
              <a:avLst/>
            </a:prstGeom>
            <a:gradFill rotWithShape="1">
              <a:gsLst>
                <a:gs pos="0">
                  <a:srgbClr val="4F81BD"/>
                </a:gs>
                <a:gs pos="100000">
                  <a:srgbClr val="A7BFDE"/>
                </a:gs>
              </a:gsLst>
              <a:lin ang="16200000"/>
            </a:gradFill>
            <a:ln w="9525">
              <a:solidFill>
                <a:srgbClr val="4579B8"/>
              </a:solidFill>
              <a:round/>
              <a:headEnd/>
              <a:tailEnd/>
            </a:ln>
            <a:effectLst>
              <a:outerShdw dist="23000" dir="5400000" rotWithShape="0">
                <a:srgbClr val="000000">
                  <a:alpha val="34999"/>
                </a:srgbClr>
              </a:outerShdw>
            </a:effectLst>
          </p:spPr>
          <p:txBody>
            <a:bodyPr vert="horz" wrap="square" lIns="91440" tIns="45720" rIns="91440" bIns="45720" numCol="1" anchor="ctr" anchorCtr="0" compatLnSpc="1">
              <a:prstTxWarp prst="textNoShape">
                <a:avLst/>
              </a:prstTxWarp>
            </a:bodyPr>
            <a:lstStyle/>
            <a:p>
              <a:endParaRPr lang="nl-NL"/>
            </a:p>
          </p:txBody>
        </p:sp>
        <p:sp>
          <p:nvSpPr>
            <p:cNvPr id="14" name="Rechte verbindingslijn 34"/>
            <p:cNvSpPr>
              <a:spLocks noChangeShapeType="1"/>
            </p:cNvSpPr>
            <p:nvPr/>
          </p:nvSpPr>
          <p:spPr bwMode="auto">
            <a:xfrm flipV="1">
              <a:off x="19685" y="6032"/>
              <a:ext cx="6731" cy="3239"/>
            </a:xfrm>
            <a:prstGeom prst="line">
              <a:avLst/>
            </a:prstGeom>
            <a:noFill/>
            <a:ln w="25400">
              <a:solidFill>
                <a:srgbClr val="4F81BD"/>
              </a:solidFill>
              <a:round/>
              <a:headEnd/>
              <a:tailEnd/>
            </a:ln>
            <a:effectLst>
              <a:outerShdw dist="20000" dir="5400000" rotWithShape="0">
                <a:srgbClr val="000000">
                  <a:alpha val="37999"/>
                </a:srgbClr>
              </a:outerShdw>
            </a:effectLst>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15" name="Stroomdiagram: Beslissing 35"/>
            <p:cNvSpPr>
              <a:spLocks noChangeArrowheads="1"/>
            </p:cNvSpPr>
            <p:nvPr/>
          </p:nvSpPr>
          <p:spPr bwMode="auto">
            <a:xfrm>
              <a:off x="26416" y="4689"/>
              <a:ext cx="2540" cy="2222"/>
            </a:xfrm>
            <a:prstGeom prst="flowChartDecision">
              <a:avLst/>
            </a:prstGeom>
            <a:gradFill rotWithShape="1">
              <a:gsLst>
                <a:gs pos="0">
                  <a:srgbClr val="4F81BD"/>
                </a:gs>
                <a:gs pos="100000">
                  <a:srgbClr val="A7BFDE"/>
                </a:gs>
              </a:gsLst>
              <a:lin ang="16200000"/>
            </a:gradFill>
            <a:ln w="9525">
              <a:solidFill>
                <a:srgbClr val="4579B8"/>
              </a:solidFill>
              <a:miter lim="800000"/>
              <a:headEnd/>
              <a:tailEnd/>
            </a:ln>
            <a:effectLst>
              <a:outerShdw dist="23000" dir="5400000" rotWithShape="0">
                <a:srgbClr val="000000">
                  <a:alpha val="34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hte verbindingslijn 36"/>
            <p:cNvSpPr>
              <a:spLocks noChangeShapeType="1"/>
            </p:cNvSpPr>
            <p:nvPr/>
          </p:nvSpPr>
          <p:spPr bwMode="auto">
            <a:xfrm flipV="1">
              <a:off x="28638" y="3057"/>
              <a:ext cx="8487" cy="2658"/>
            </a:xfrm>
            <a:prstGeom prst="line">
              <a:avLst/>
            </a:prstGeom>
            <a:noFill/>
            <a:ln w="25400">
              <a:solidFill>
                <a:srgbClr val="4F81BD"/>
              </a:solidFill>
              <a:round/>
              <a:headEnd/>
              <a:tailEnd/>
            </a:ln>
            <a:effectLst>
              <a:outerShdw dist="20000" dir="5400000" rotWithShape="0">
                <a:srgbClr val="000000">
                  <a:alpha val="37999"/>
                </a:srgbClr>
              </a:outerShdw>
            </a:effectLst>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17" name="Rechte verbindingslijn 37"/>
            <p:cNvSpPr>
              <a:spLocks noChangeShapeType="1"/>
            </p:cNvSpPr>
            <p:nvPr/>
          </p:nvSpPr>
          <p:spPr bwMode="auto">
            <a:xfrm>
              <a:off x="19748" y="9810"/>
              <a:ext cx="7938" cy="4096"/>
            </a:xfrm>
            <a:prstGeom prst="line">
              <a:avLst/>
            </a:prstGeom>
            <a:noFill/>
            <a:ln w="25400">
              <a:solidFill>
                <a:srgbClr val="4F81BD"/>
              </a:solidFill>
              <a:round/>
              <a:headEnd/>
              <a:tailEnd/>
            </a:ln>
            <a:effectLst>
              <a:outerShdw dist="20000" dir="5400000" rotWithShape="0">
                <a:srgbClr val="000000">
                  <a:alpha val="37999"/>
                </a:srgbClr>
              </a:outerShdw>
            </a:effectLst>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18" name="Rechte verbindingslijn 38"/>
            <p:cNvSpPr>
              <a:spLocks noChangeShapeType="1"/>
            </p:cNvSpPr>
            <p:nvPr/>
          </p:nvSpPr>
          <p:spPr bwMode="auto">
            <a:xfrm>
              <a:off x="28638" y="5715"/>
              <a:ext cx="7557" cy="4095"/>
            </a:xfrm>
            <a:prstGeom prst="line">
              <a:avLst/>
            </a:prstGeom>
            <a:noFill/>
            <a:ln w="25400">
              <a:solidFill>
                <a:srgbClr val="4F81BD"/>
              </a:solidFill>
              <a:round/>
              <a:headEnd/>
              <a:tailEnd/>
            </a:ln>
            <a:effectLst>
              <a:outerShdw dist="20000" dir="5400000" rotWithShape="0">
                <a:srgbClr val="000000">
                  <a:alpha val="37999"/>
                </a:srgbClr>
              </a:outerShdw>
            </a:effectLst>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19" name="Tekstvak 39"/>
            <p:cNvSpPr txBox="1">
              <a:spLocks noChangeArrowheads="1"/>
            </p:cNvSpPr>
            <p:nvPr/>
          </p:nvSpPr>
          <p:spPr bwMode="auto">
            <a:xfrm>
              <a:off x="7810" y="9271"/>
              <a:ext cx="9271"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Willing to experiment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Tekstvak 39"/>
            <p:cNvSpPr txBox="1">
              <a:spLocks noChangeArrowheads="1"/>
            </p:cNvSpPr>
            <p:nvPr/>
          </p:nvSpPr>
          <p:spPr bwMode="auto">
            <a:xfrm>
              <a:off x="16659" y="15049"/>
              <a:ext cx="9271"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Not willing to experiment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Tekstvak 39"/>
            <p:cNvSpPr txBox="1">
              <a:spLocks noChangeArrowheads="1"/>
            </p:cNvSpPr>
            <p:nvPr/>
          </p:nvSpPr>
          <p:spPr bwMode="auto">
            <a:xfrm>
              <a:off x="7388" y="15303"/>
              <a:ext cx="3978"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T</a:t>
              </a:r>
              <a:r>
                <a:rPr kumimoji="0" lang="en-US" sz="800" b="0" i="0" u="none" strike="noStrike" cap="none" normalizeH="0" baseline="-30000" smtClean="0">
                  <a:ln>
                    <a:noFill/>
                  </a:ln>
                  <a:solidFill>
                    <a:schemeClr val="tx1"/>
                  </a:solidFill>
                  <a:effectLst/>
                  <a:latin typeface="Arial" pitchFamily="34"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Tekstvak 39"/>
            <p:cNvSpPr txBox="1">
              <a:spLocks noChangeArrowheads="1"/>
            </p:cNvSpPr>
            <p:nvPr/>
          </p:nvSpPr>
          <p:spPr bwMode="auto">
            <a:xfrm>
              <a:off x="0" y="13801"/>
              <a:ext cx="9271"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Fiber Access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Tekstvak 39"/>
            <p:cNvSpPr txBox="1">
              <a:spLocks noChangeArrowheads="1"/>
            </p:cNvSpPr>
            <p:nvPr/>
          </p:nvSpPr>
          <p:spPr bwMode="auto">
            <a:xfrm>
              <a:off x="11366" y="13039"/>
              <a:ext cx="9271"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C0504D"/>
                  </a:solidFill>
                  <a:effectLst/>
                  <a:latin typeface="Arial" pitchFamily="34" charset="0"/>
                  <a:ea typeface="Calibri" pitchFamily="34" charset="0"/>
                  <a:cs typeface="Times New Roman" pitchFamily="18" charset="0"/>
                </a:rPr>
                <a:t>Access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Tekstvak 39"/>
            <p:cNvSpPr txBox="1">
              <a:spLocks noChangeArrowheads="1"/>
            </p:cNvSpPr>
            <p:nvPr/>
          </p:nvSpPr>
          <p:spPr bwMode="auto">
            <a:xfrm>
              <a:off x="20002" y="8953"/>
              <a:ext cx="9271"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C0504D"/>
                  </a:solidFill>
                  <a:effectLst/>
                  <a:latin typeface="Arial" pitchFamily="34" charset="0"/>
                  <a:ea typeface="Calibri" pitchFamily="34" charset="0"/>
                  <a:cs typeface="Times New Roman" pitchFamily="18" charset="0"/>
                </a:rPr>
                <a:t>Opportunity</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kstvak 39"/>
            <p:cNvSpPr txBox="1">
              <a:spLocks noChangeArrowheads="1"/>
            </p:cNvSpPr>
            <p:nvPr/>
          </p:nvSpPr>
          <p:spPr bwMode="auto">
            <a:xfrm>
              <a:off x="29585" y="4901"/>
              <a:ext cx="15944"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C0504D"/>
                  </a:solidFill>
                  <a:effectLst/>
                  <a:latin typeface="Arial" pitchFamily="34" charset="0"/>
                  <a:ea typeface="Calibri" pitchFamily="34" charset="0"/>
                  <a:cs typeface="Times New Roman" pitchFamily="18" charset="0"/>
                </a:rPr>
                <a:t>Appropriate Expected Benefits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Tekstvak 39"/>
            <p:cNvSpPr txBox="1">
              <a:spLocks noChangeArrowheads="1"/>
            </p:cNvSpPr>
            <p:nvPr/>
          </p:nvSpPr>
          <p:spPr bwMode="auto">
            <a:xfrm>
              <a:off x="19072" y="5715"/>
              <a:ext cx="9271"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High</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Tekstvak 39"/>
            <p:cNvSpPr txBox="1">
              <a:spLocks noChangeArrowheads="1"/>
            </p:cNvSpPr>
            <p:nvPr/>
          </p:nvSpPr>
          <p:spPr bwMode="auto">
            <a:xfrm>
              <a:off x="26057" y="11938"/>
              <a:ext cx="9271"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Low</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Tekstvak 39"/>
            <p:cNvSpPr txBox="1">
              <a:spLocks noChangeArrowheads="1"/>
            </p:cNvSpPr>
            <p:nvPr/>
          </p:nvSpPr>
          <p:spPr bwMode="auto">
            <a:xfrm>
              <a:off x="26733" y="7112"/>
              <a:ext cx="3975"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T</a:t>
              </a:r>
              <a:r>
                <a:rPr kumimoji="0" lang="en-US" sz="800" b="0" i="0" u="none" strike="noStrike" cap="none" normalizeH="0" baseline="-30000" smtClean="0">
                  <a:ln>
                    <a:noFill/>
                  </a:ln>
                  <a:solidFill>
                    <a:schemeClr val="tx1"/>
                  </a:solidFill>
                  <a:effectLst/>
                  <a:latin typeface="Arial" pitchFamily="34" charset="0"/>
                  <a:ea typeface="Calibri" pitchFamily="34" charset="0"/>
                  <a:cs typeface="Times New Roman" pitchFamily="18"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Tekstvak 39"/>
            <p:cNvSpPr txBox="1">
              <a:spLocks noChangeArrowheads="1"/>
            </p:cNvSpPr>
            <p:nvPr/>
          </p:nvSpPr>
          <p:spPr bwMode="auto">
            <a:xfrm flipH="1">
              <a:off x="26057" y="1502"/>
              <a:ext cx="8445" cy="3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Exercise Option based on I</a:t>
              </a:r>
              <a:r>
                <a:rPr kumimoji="0" lang="en-US" sz="800" b="0" i="0" u="none" strike="noStrike" cap="none" normalizeH="0" baseline="-30000" smtClean="0">
                  <a:ln>
                    <a:noFill/>
                  </a:ln>
                  <a:solidFill>
                    <a:schemeClr val="tx1"/>
                  </a:solidFill>
                  <a:effectLst/>
                  <a:latin typeface="Arial" pitchFamily="34" charset="0"/>
                  <a:ea typeface="Calibri" pitchFamily="34" charset="0"/>
                  <a:cs typeface="Times New Roman" pitchFamily="18" charset="0"/>
                </a:rPr>
                <a:t>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 name="Tekstvak 39"/>
            <p:cNvSpPr txBox="1">
              <a:spLocks noChangeArrowheads="1"/>
            </p:cNvSpPr>
            <p:nvPr/>
          </p:nvSpPr>
          <p:spPr bwMode="auto">
            <a:xfrm flipH="1">
              <a:off x="33674" y="6203"/>
              <a:ext cx="12935" cy="39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Do not exercise option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Tekstvak 39"/>
            <p:cNvSpPr txBox="1">
              <a:spLocks noChangeArrowheads="1"/>
            </p:cNvSpPr>
            <p:nvPr/>
          </p:nvSpPr>
          <p:spPr bwMode="auto">
            <a:xfrm>
              <a:off x="34502" y="10350"/>
              <a:ext cx="3975"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-I</a:t>
              </a:r>
              <a:r>
                <a:rPr kumimoji="0" lang="en-US" sz="800" b="0" i="0" u="none" strike="noStrike" cap="none" normalizeH="0" baseline="-30000" smtClean="0">
                  <a:ln>
                    <a:noFill/>
                  </a:ln>
                  <a:solidFill>
                    <a:schemeClr val="tx1"/>
                  </a:solidFill>
                  <a:effectLst/>
                  <a:latin typeface="Arial" pitchFamily="34"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Tekstvak 39"/>
            <p:cNvSpPr txBox="1">
              <a:spLocks noChangeArrowheads="1"/>
            </p:cNvSpPr>
            <p:nvPr/>
          </p:nvSpPr>
          <p:spPr bwMode="auto">
            <a:xfrm>
              <a:off x="37125" y="1416"/>
              <a:ext cx="9271"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High</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Tekstvak 39"/>
            <p:cNvSpPr txBox="1">
              <a:spLocks noChangeArrowheads="1"/>
            </p:cNvSpPr>
            <p:nvPr/>
          </p:nvSpPr>
          <p:spPr bwMode="auto">
            <a:xfrm>
              <a:off x="36195" y="8912"/>
              <a:ext cx="9271" cy="3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Low</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4" name="TextBox 33"/>
          <p:cNvSpPr txBox="1"/>
          <p:nvPr/>
        </p:nvSpPr>
        <p:spPr>
          <a:xfrm>
            <a:off x="1070229" y="1529026"/>
            <a:ext cx="1944216" cy="1477328"/>
          </a:xfrm>
          <a:prstGeom prst="rect">
            <a:avLst/>
          </a:prstGeom>
          <a:noFill/>
        </p:spPr>
        <p:txBody>
          <a:bodyPr wrap="square" rtlCol="0">
            <a:spAutoFit/>
          </a:bodyPr>
          <a:lstStyle/>
          <a:p>
            <a:r>
              <a:rPr lang="en-US" dirty="0" smtClean="0"/>
              <a:t>2 Decisions: </a:t>
            </a:r>
          </a:p>
          <a:p>
            <a:pPr marL="342900" indent="-342900">
              <a:buAutoNum type="alphaLcParenR"/>
            </a:pPr>
            <a:r>
              <a:rPr lang="en-US" dirty="0"/>
              <a:t>O</a:t>
            </a:r>
            <a:r>
              <a:rPr lang="en-US" dirty="0" smtClean="0"/>
              <a:t>pt for the access;</a:t>
            </a:r>
          </a:p>
          <a:p>
            <a:pPr marL="342900" indent="-342900">
              <a:buAutoNum type="alphaLcParenR"/>
            </a:pPr>
            <a:r>
              <a:rPr lang="en-US" dirty="0" smtClean="0"/>
              <a:t>Opt for a service</a:t>
            </a:r>
            <a:endParaRPr lang="en-US" dirty="0"/>
          </a:p>
        </p:txBody>
      </p:sp>
      <p:sp>
        <p:nvSpPr>
          <p:cNvPr id="35" name="TextBox 34"/>
          <p:cNvSpPr txBox="1"/>
          <p:nvPr/>
        </p:nvSpPr>
        <p:spPr>
          <a:xfrm>
            <a:off x="5288008" y="3855351"/>
            <a:ext cx="1944216" cy="1200329"/>
          </a:xfrm>
          <a:prstGeom prst="rect">
            <a:avLst/>
          </a:prstGeom>
          <a:noFill/>
        </p:spPr>
        <p:txBody>
          <a:bodyPr wrap="square" rtlCol="0">
            <a:spAutoFit/>
          </a:bodyPr>
          <a:lstStyle/>
          <a:p>
            <a:r>
              <a:rPr lang="en-US" dirty="0" smtClean="0"/>
              <a:t>Opportunity: provided by the ISP in terms of new services</a:t>
            </a:r>
          </a:p>
        </p:txBody>
      </p:sp>
      <p:sp>
        <p:nvSpPr>
          <p:cNvPr id="36" name="TextBox 35"/>
          <p:cNvSpPr txBox="1"/>
          <p:nvPr/>
        </p:nvSpPr>
        <p:spPr>
          <a:xfrm>
            <a:off x="6660232" y="1499960"/>
            <a:ext cx="2304256" cy="923330"/>
          </a:xfrm>
          <a:prstGeom prst="rect">
            <a:avLst/>
          </a:prstGeom>
          <a:noFill/>
        </p:spPr>
        <p:txBody>
          <a:bodyPr wrap="square" rtlCol="0">
            <a:spAutoFit/>
          </a:bodyPr>
          <a:lstStyle/>
          <a:p>
            <a:r>
              <a:rPr lang="en-US" dirty="0" smtClean="0"/>
              <a:t>Traditional theory of the household:</a:t>
            </a:r>
          </a:p>
          <a:p>
            <a:pPr marL="285750" indent="-285750">
              <a:buFont typeface="Arial" pitchFamily="34" charset="0"/>
              <a:buChar char="•"/>
            </a:pPr>
            <a:r>
              <a:rPr lang="en-US" dirty="0" smtClean="0"/>
              <a:t>Income growth</a:t>
            </a:r>
            <a:r>
              <a:rPr lang="en-US" dirty="0"/>
              <a:t>	</a:t>
            </a:r>
            <a:endParaRPr lang="en-US" dirty="0" smtClean="0"/>
          </a:p>
        </p:txBody>
      </p:sp>
      <p:sp>
        <p:nvSpPr>
          <p:cNvPr id="37" name="Date Placeholder 36"/>
          <p:cNvSpPr>
            <a:spLocks noGrp="1"/>
          </p:cNvSpPr>
          <p:nvPr>
            <p:ph type="dt" sz="half" idx="12"/>
          </p:nvPr>
        </p:nvSpPr>
        <p:spPr/>
        <p:txBody>
          <a:bodyPr/>
          <a:lstStyle/>
          <a:p>
            <a:pPr>
              <a:defRPr/>
            </a:pPr>
            <a:fld id="{C93FB054-4DF0-426D-A34D-671BB34B5C41}" type="datetime1">
              <a:rPr lang="en-US" smtClean="0"/>
              <a:pPr>
                <a:defRPr/>
              </a:pPr>
              <a:t>2/7/2012</a:t>
            </a:fld>
            <a:endParaRPr lang="nl-NL"/>
          </a:p>
        </p:txBody>
      </p:sp>
      <p:sp>
        <p:nvSpPr>
          <p:cNvPr id="38" name="Slide Number Placeholder 37"/>
          <p:cNvSpPr>
            <a:spLocks noGrp="1"/>
          </p:cNvSpPr>
          <p:nvPr>
            <p:ph type="sldNum" sz="quarter" idx="11"/>
          </p:nvPr>
        </p:nvSpPr>
        <p:spPr/>
        <p:txBody>
          <a:bodyPr/>
          <a:lstStyle/>
          <a:p>
            <a:pPr>
              <a:defRPr/>
            </a:pPr>
            <a:r>
              <a:rPr lang="nl-NL" smtClean="0"/>
              <a:t>PAGE </a:t>
            </a:r>
            <a:fld id="{31980AC9-656D-4E09-9966-AA8B55BB2223}" type="slidenum">
              <a:rPr lang="nl-NL" smtClean="0"/>
              <a:pPr>
                <a:defRPr/>
              </a:pPr>
              <a:t>34</a:t>
            </a:fld>
            <a:endParaRPr lang="nl-NL"/>
          </a:p>
        </p:txBody>
      </p:sp>
      <p:sp>
        <p:nvSpPr>
          <p:cNvPr id="39" name="TextBox 38"/>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41" name="TextBox 40"/>
          <p:cNvSpPr txBox="1"/>
          <p:nvPr/>
        </p:nvSpPr>
        <p:spPr>
          <a:xfrm>
            <a:off x="-36512" y="6381328"/>
            <a:ext cx="2952328" cy="523220"/>
          </a:xfrm>
          <a:prstGeom prst="rect">
            <a:avLst/>
          </a:prstGeom>
          <a:noFill/>
        </p:spPr>
        <p:txBody>
          <a:bodyPr wrap="square" rtlCol="0">
            <a:spAutoFit/>
          </a:bodyPr>
          <a:lstStyle/>
          <a:p>
            <a:r>
              <a:rPr lang="en-US" sz="1400" dirty="0" smtClean="0">
                <a:solidFill>
                  <a:schemeClr val="tx2"/>
                </a:solidFill>
              </a:rPr>
              <a:t>Conclusions and new </a:t>
            </a:r>
          </a:p>
          <a:p>
            <a:r>
              <a:rPr lang="en-US" sz="1400" dirty="0" smtClean="0">
                <a:solidFill>
                  <a:schemeClr val="tx2"/>
                </a:solidFill>
              </a:rPr>
              <a:t>directions for research</a:t>
            </a:r>
            <a:endParaRPr lang="en-US" sz="1400" dirty="0">
              <a:solidFill>
                <a:schemeClr val="tx2"/>
              </a:solidFill>
            </a:endParaRPr>
          </a:p>
        </p:txBody>
      </p:sp>
    </p:spTree>
    <p:extLst>
      <p:ext uri="{BB962C8B-B14F-4D97-AF65-F5344CB8AC3E}">
        <p14:creationId xmlns="" xmlns:p14="http://schemas.microsoft.com/office/powerpoint/2010/main" val="2783912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conclusions</a:t>
            </a:r>
            <a:endParaRPr lang="en-US" dirty="0"/>
          </a:p>
        </p:txBody>
      </p:sp>
      <p:sp>
        <p:nvSpPr>
          <p:cNvPr id="3" name="Content Placeholder 2"/>
          <p:cNvSpPr>
            <a:spLocks noGrp="1"/>
          </p:cNvSpPr>
          <p:nvPr>
            <p:ph idx="1"/>
          </p:nvPr>
        </p:nvSpPr>
        <p:spPr/>
        <p:txBody>
          <a:bodyPr/>
          <a:lstStyle/>
          <a:p>
            <a:r>
              <a:rPr lang="en-US" dirty="0" smtClean="0"/>
              <a:t>For the ISP: </a:t>
            </a:r>
          </a:p>
          <a:p>
            <a:pPr lvl="1"/>
            <a:r>
              <a:rPr lang="en-US" dirty="0" smtClean="0"/>
              <a:t>Experimenting </a:t>
            </a:r>
            <a:r>
              <a:rPr lang="en-US" dirty="0"/>
              <a:t>with new </a:t>
            </a:r>
            <a:r>
              <a:rPr lang="en-US" dirty="0" smtClean="0"/>
              <a:t>services </a:t>
            </a:r>
          </a:p>
          <a:p>
            <a:pPr lvl="1"/>
            <a:r>
              <a:rPr lang="en-US" dirty="0" smtClean="0"/>
              <a:t>Involving of experimental users (e.g. e-learning)</a:t>
            </a:r>
          </a:p>
          <a:p>
            <a:r>
              <a:rPr lang="en-US" dirty="0" smtClean="0"/>
              <a:t>For the municipality:</a:t>
            </a:r>
            <a:endParaRPr lang="en-US" dirty="0"/>
          </a:p>
          <a:p>
            <a:pPr lvl="1"/>
            <a:r>
              <a:rPr lang="en-US" dirty="0" smtClean="0"/>
              <a:t>Fiber access has </a:t>
            </a:r>
            <a:r>
              <a:rPr lang="en-US" u="sng" dirty="0" smtClean="0"/>
              <a:t>still</a:t>
            </a:r>
            <a:r>
              <a:rPr lang="en-US" dirty="0" smtClean="0"/>
              <a:t> to fulfill the promise of new trans-</a:t>
            </a:r>
            <a:r>
              <a:rPr lang="en-US" dirty="0" err="1" smtClean="0"/>
              <a:t>sectoral</a:t>
            </a:r>
            <a:r>
              <a:rPr lang="en-US" dirty="0" smtClean="0"/>
              <a:t> services </a:t>
            </a:r>
          </a:p>
          <a:p>
            <a:pPr lvl="1"/>
            <a:r>
              <a:rPr lang="en-US" dirty="0" smtClean="0"/>
              <a:t>Continue with small-scale experiments (e.g. e-fitness)</a:t>
            </a:r>
          </a:p>
          <a:p>
            <a:pPr lvl="1"/>
            <a:r>
              <a:rPr lang="en-US" dirty="0" smtClean="0"/>
              <a:t>Facilitating open access in order to stimulate experimental users</a:t>
            </a:r>
          </a:p>
        </p:txBody>
      </p:sp>
      <p:sp>
        <p:nvSpPr>
          <p:cNvPr id="5" name="Date Placeholder 4"/>
          <p:cNvSpPr>
            <a:spLocks noGrp="1"/>
          </p:cNvSpPr>
          <p:nvPr>
            <p:ph type="dt" sz="half" idx="12"/>
          </p:nvPr>
        </p:nvSpPr>
        <p:spPr/>
        <p:txBody>
          <a:bodyPr/>
          <a:lstStyle/>
          <a:p>
            <a:pPr>
              <a:defRPr/>
            </a:pPr>
            <a:fld id="{07661442-80A0-48B4-BD44-EAF35C32D5F9}" type="datetime1">
              <a:rPr lang="en-US" smtClean="0"/>
              <a:pPr>
                <a:defRPr/>
              </a:pPr>
              <a:t>2/7/2012</a:t>
            </a:fld>
            <a:endParaRPr lang="nl-NL"/>
          </a:p>
        </p:txBody>
      </p:sp>
      <p:sp>
        <p:nvSpPr>
          <p:cNvPr id="6" name="Slide Number Placeholder 5"/>
          <p:cNvSpPr>
            <a:spLocks noGrp="1"/>
          </p:cNvSpPr>
          <p:nvPr>
            <p:ph type="sldNum" sz="quarter" idx="11"/>
          </p:nvPr>
        </p:nvSpPr>
        <p:spPr/>
        <p:txBody>
          <a:bodyPr/>
          <a:lstStyle/>
          <a:p>
            <a:pPr>
              <a:defRPr/>
            </a:pPr>
            <a:r>
              <a:rPr lang="nl-NL" smtClean="0"/>
              <a:t>PAGE </a:t>
            </a:r>
            <a:fld id="{31980AC9-656D-4E09-9966-AA8B55BB2223}" type="slidenum">
              <a:rPr lang="nl-NL" smtClean="0"/>
              <a:pPr>
                <a:defRPr/>
              </a:pPr>
              <a:t>35</a:t>
            </a:fld>
            <a:endParaRPr lang="nl-NL"/>
          </a:p>
        </p:txBody>
      </p:sp>
      <p:sp>
        <p:nvSpPr>
          <p:cNvPr id="7" name="TextBox 6"/>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2" name="TextBox 11"/>
          <p:cNvSpPr txBox="1"/>
          <p:nvPr/>
        </p:nvSpPr>
        <p:spPr>
          <a:xfrm>
            <a:off x="-36512" y="6381328"/>
            <a:ext cx="2952328" cy="523220"/>
          </a:xfrm>
          <a:prstGeom prst="rect">
            <a:avLst/>
          </a:prstGeom>
          <a:noFill/>
        </p:spPr>
        <p:txBody>
          <a:bodyPr wrap="square" rtlCol="0">
            <a:spAutoFit/>
          </a:bodyPr>
          <a:lstStyle/>
          <a:p>
            <a:r>
              <a:rPr lang="en-US" sz="1400" dirty="0" smtClean="0">
                <a:solidFill>
                  <a:schemeClr val="tx2"/>
                </a:solidFill>
              </a:rPr>
              <a:t>Conclusions and new </a:t>
            </a:r>
          </a:p>
          <a:p>
            <a:r>
              <a:rPr lang="en-US" sz="1400" dirty="0" smtClean="0">
                <a:solidFill>
                  <a:schemeClr val="tx2"/>
                </a:solidFill>
              </a:rPr>
              <a:t>directions for research</a:t>
            </a:r>
            <a:endParaRPr lang="en-US" sz="1400" dirty="0">
              <a:solidFill>
                <a:schemeClr val="tx2"/>
              </a:solidFill>
            </a:endParaRPr>
          </a:p>
        </p:txBody>
      </p:sp>
    </p:spTree>
    <p:extLst>
      <p:ext uri="{BB962C8B-B14F-4D97-AF65-F5344CB8AC3E}">
        <p14:creationId xmlns="" xmlns:p14="http://schemas.microsoft.com/office/powerpoint/2010/main" val="36371290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sz="2800" cap="small" dirty="0" smtClean="0"/>
              <a:t>Eindhoven and the </a:t>
            </a:r>
            <a:r>
              <a:rPr lang="en-US" sz="2800" cap="small" dirty="0" err="1" smtClean="0"/>
              <a:t>Noord</a:t>
            </a:r>
            <a:r>
              <a:rPr lang="en-US" sz="2800" cap="small" dirty="0" smtClean="0"/>
              <a:t> Brabant Region </a:t>
            </a:r>
            <a:endParaRPr lang="en-US" sz="2800" cap="small" dirty="0"/>
          </a:p>
        </p:txBody>
      </p:sp>
      <p:sp>
        <p:nvSpPr>
          <p:cNvPr id="7" name="Text Placeholder 5"/>
          <p:cNvSpPr txBox="1">
            <a:spLocks/>
          </p:cNvSpPr>
          <p:nvPr/>
        </p:nvSpPr>
        <p:spPr bwMode="auto">
          <a:xfrm>
            <a:off x="755576" y="4221088"/>
            <a:ext cx="7772400" cy="1500187"/>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marL="0" indent="0" algn="l" rtl="0" eaLnBrk="0" fontAlgn="base" hangingPunct="0">
              <a:spcBef>
                <a:spcPct val="20000"/>
              </a:spcBef>
              <a:spcAft>
                <a:spcPct val="0"/>
              </a:spcAft>
              <a:buClr>
                <a:schemeClr val="accent1"/>
              </a:buClr>
              <a:buNone/>
              <a:defRPr sz="2000" b="1">
                <a:solidFill>
                  <a:schemeClr val="tx1"/>
                </a:solidFill>
                <a:latin typeface="+mn-lt"/>
                <a:ea typeface="+mn-ea"/>
                <a:cs typeface="+mn-cs"/>
              </a:defRPr>
            </a:lvl1pPr>
            <a:lvl2pPr marL="457200" indent="0" algn="l" rtl="0" eaLnBrk="0" fontAlgn="base" hangingPunct="0">
              <a:spcBef>
                <a:spcPct val="20000"/>
              </a:spcBef>
              <a:spcAft>
                <a:spcPct val="0"/>
              </a:spcAft>
              <a:buClr>
                <a:schemeClr val="tx1"/>
              </a:buClr>
              <a:buNone/>
              <a:defRPr sz="1800" b="1">
                <a:solidFill>
                  <a:schemeClr val="tx1"/>
                </a:solidFill>
                <a:latin typeface="+mn-lt"/>
              </a:defRPr>
            </a:lvl2pPr>
            <a:lvl3pPr marL="914400" indent="0" algn="l" rtl="0" eaLnBrk="0" fontAlgn="base" hangingPunct="0">
              <a:spcBef>
                <a:spcPct val="20000"/>
              </a:spcBef>
              <a:spcAft>
                <a:spcPct val="0"/>
              </a:spcAft>
              <a:buClr>
                <a:schemeClr val="tx1"/>
              </a:buClr>
              <a:buFont typeface="Arial" pitchFamily="34" charset="0"/>
              <a:buNone/>
              <a:defRPr sz="1600" b="1">
                <a:solidFill>
                  <a:schemeClr val="tx1"/>
                </a:solidFill>
                <a:latin typeface="+mn-lt"/>
              </a:defRPr>
            </a:lvl3pPr>
            <a:lvl4pPr marL="1371600" indent="0" algn="l" rtl="0" eaLnBrk="0" fontAlgn="base" hangingPunct="0">
              <a:spcBef>
                <a:spcPct val="20000"/>
              </a:spcBef>
              <a:spcAft>
                <a:spcPct val="0"/>
              </a:spcAft>
              <a:buClr>
                <a:schemeClr val="tx1"/>
              </a:buClr>
              <a:buFont typeface="Arial" pitchFamily="34" charset="0"/>
              <a:buNone/>
              <a:defRPr sz="1400" b="1">
                <a:solidFill>
                  <a:schemeClr val="tx1"/>
                </a:solidFill>
                <a:latin typeface="+mn-lt"/>
              </a:defRPr>
            </a:lvl4pPr>
            <a:lvl5pPr marL="1828800" indent="0" algn="l" rtl="0" eaLnBrk="0" fontAlgn="base" hangingPunct="0">
              <a:spcBef>
                <a:spcPct val="20000"/>
              </a:spcBef>
              <a:spcAft>
                <a:spcPct val="0"/>
              </a:spcAft>
              <a:buClr>
                <a:schemeClr val="tx1"/>
              </a:buClr>
              <a:buFont typeface="Arial" pitchFamily="34" charset="0"/>
              <a:buNone/>
              <a:defRPr sz="1400" b="1">
                <a:solidFill>
                  <a:schemeClr val="tx1"/>
                </a:solidFill>
                <a:latin typeface="+mn-lt"/>
              </a:defRPr>
            </a:lvl5pPr>
            <a:lvl6pPr marL="22860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6pPr>
            <a:lvl7pPr marL="27432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7pPr>
            <a:lvl8pPr marL="32004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8pPr>
            <a:lvl9pPr marL="36576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9pPr>
          </a:lstStyle>
          <a:p>
            <a:r>
              <a:rPr lang="en-US" dirty="0" smtClean="0"/>
              <a:t>- Innovative performance</a:t>
            </a:r>
          </a:p>
          <a:p>
            <a:r>
              <a:rPr lang="en-US" dirty="0" smtClean="0"/>
              <a:t>- Broadband performance</a:t>
            </a:r>
          </a:p>
          <a:p>
            <a:r>
              <a:rPr lang="en-US" dirty="0" smtClean="0"/>
              <a:t>- The Intelligent City of the Year award</a:t>
            </a:r>
            <a:endParaRPr lang="en-US" dirty="0"/>
          </a:p>
        </p:txBody>
      </p:sp>
      <p:sp>
        <p:nvSpPr>
          <p:cNvPr id="8" name="Date Placeholder 7"/>
          <p:cNvSpPr>
            <a:spLocks noGrp="1"/>
          </p:cNvSpPr>
          <p:nvPr>
            <p:ph type="dt" sz="half" idx="12"/>
          </p:nvPr>
        </p:nvSpPr>
        <p:spPr/>
        <p:txBody>
          <a:bodyPr/>
          <a:lstStyle/>
          <a:p>
            <a:pPr>
              <a:defRPr/>
            </a:pPr>
            <a:fld id="{E09C046D-FCCA-487F-953F-5C00CB22DD9E}" type="datetime1">
              <a:rPr lang="en-US" smtClean="0"/>
              <a:pPr>
                <a:defRPr/>
              </a:pPr>
              <a:t>2/7/2012</a:t>
            </a:fld>
            <a:endParaRPr lang="nl-NL"/>
          </a:p>
        </p:txBody>
      </p:sp>
      <p:sp>
        <p:nvSpPr>
          <p:cNvPr id="9" name="Slide Number Placeholder 8"/>
          <p:cNvSpPr>
            <a:spLocks noGrp="1"/>
          </p:cNvSpPr>
          <p:nvPr>
            <p:ph type="sldNum" sz="quarter" idx="11"/>
          </p:nvPr>
        </p:nvSpPr>
        <p:spPr/>
        <p:txBody>
          <a:bodyPr/>
          <a:lstStyle/>
          <a:p>
            <a:pPr>
              <a:defRPr/>
            </a:pPr>
            <a:r>
              <a:rPr lang="nl-NL" smtClean="0"/>
              <a:t>PAGE </a:t>
            </a:r>
            <a:fld id="{6A479D25-7360-44F1-BD87-A6E1504B3C6C}" type="slidenum">
              <a:rPr lang="nl-NL" smtClean="0"/>
              <a:pPr>
                <a:defRPr/>
              </a:pPr>
              <a:t>3</a:t>
            </a:fld>
            <a:endParaRPr lang="nl-NL"/>
          </a:p>
        </p:txBody>
      </p:sp>
    </p:spTree>
    <p:extLst>
      <p:ext uri="{BB962C8B-B14F-4D97-AF65-F5344CB8AC3E}">
        <p14:creationId xmlns="" xmlns:p14="http://schemas.microsoft.com/office/powerpoint/2010/main" val="38101562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359916"/>
            <a:ext cx="8024812" cy="922338"/>
          </a:xfrm>
        </p:spPr>
        <p:txBody>
          <a:bodyPr/>
          <a:lstStyle/>
          <a:p>
            <a:r>
              <a:rPr lang="en-US" dirty="0" smtClean="0"/>
              <a:t>Eindhoven &amp; Province </a:t>
            </a:r>
            <a:r>
              <a:rPr lang="en-US" dirty="0" err="1" smtClean="0"/>
              <a:t>Noord</a:t>
            </a:r>
            <a:r>
              <a:rPr lang="en-US" dirty="0" smtClean="0"/>
              <a:t> Brabant </a:t>
            </a:r>
            <a:r>
              <a:rPr lang="en-US" dirty="0"/>
              <a:t>	</a:t>
            </a:r>
          </a:p>
        </p:txBody>
      </p:sp>
      <p:pic>
        <p:nvPicPr>
          <p:cNvPr id="5" name="Picture 2"/>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24128" y="1268760"/>
            <a:ext cx="3168352" cy="4608512"/>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6" name="Table 5"/>
          <p:cNvGraphicFramePr>
            <a:graphicFrameLocks noGrp="1"/>
          </p:cNvGraphicFramePr>
          <p:nvPr>
            <p:extLst>
              <p:ext uri="{D42A27DB-BD31-4B8C-83A1-F6EECF244321}">
                <p14:modId xmlns="" xmlns:p14="http://schemas.microsoft.com/office/powerpoint/2010/main" val="3561288784"/>
              </p:ext>
            </p:extLst>
          </p:nvPr>
        </p:nvGraphicFramePr>
        <p:xfrm>
          <a:off x="72008" y="1305272"/>
          <a:ext cx="5508104" cy="4145280"/>
        </p:xfrm>
        <a:graphic>
          <a:graphicData uri="http://schemas.openxmlformats.org/drawingml/2006/table">
            <a:tbl>
              <a:tblPr firstRow="1" bandRow="1">
                <a:tableStyleId>{5C22544A-7EE6-4342-B048-85BDC9FD1C3A}</a:tableStyleId>
              </a:tblPr>
              <a:tblGrid>
                <a:gridCol w="1377026"/>
                <a:gridCol w="1377026"/>
                <a:gridCol w="1377026"/>
                <a:gridCol w="1377026"/>
              </a:tblGrid>
              <a:tr h="634277">
                <a:tc>
                  <a:txBody>
                    <a:bodyPr/>
                    <a:lstStyle/>
                    <a:p>
                      <a:endParaRPr lang="en-US" sz="1400" dirty="0"/>
                    </a:p>
                  </a:txBody>
                  <a:tcPr/>
                </a:tc>
                <a:tc>
                  <a:txBody>
                    <a:bodyPr/>
                    <a:lstStyle/>
                    <a:p>
                      <a:r>
                        <a:rPr lang="en-US" sz="1400" dirty="0" smtClean="0"/>
                        <a:t>Population % of total</a:t>
                      </a:r>
                      <a:endParaRPr lang="en-US" sz="1400" dirty="0"/>
                    </a:p>
                  </a:txBody>
                  <a:tcPr/>
                </a:tc>
                <a:tc>
                  <a:txBody>
                    <a:bodyPr/>
                    <a:lstStyle/>
                    <a:p>
                      <a:r>
                        <a:rPr lang="en-US" sz="1400" dirty="0" smtClean="0"/>
                        <a:t>Potential</a:t>
                      </a:r>
                      <a:r>
                        <a:rPr lang="en-US" sz="1400" baseline="0" dirty="0" smtClean="0"/>
                        <a:t> for Innovation (Index Average NL = 100)</a:t>
                      </a:r>
                      <a:r>
                        <a:rPr lang="en-US" sz="1400" baseline="30000" dirty="0" smtClean="0"/>
                        <a:t>1</a:t>
                      </a:r>
                      <a:endParaRPr lang="en-US" sz="1400" baseline="30000" dirty="0"/>
                    </a:p>
                  </a:txBody>
                  <a:tcPr/>
                </a:tc>
                <a:tc>
                  <a:txBody>
                    <a:bodyPr/>
                    <a:lstStyle/>
                    <a:p>
                      <a:r>
                        <a:rPr lang="en-US" sz="1400" dirty="0" smtClean="0"/>
                        <a:t>Economic Performance</a:t>
                      </a:r>
                      <a:endParaRPr lang="en-US" sz="1400" dirty="0"/>
                    </a:p>
                  </a:txBody>
                  <a:tcPr/>
                </a:tc>
              </a:tr>
              <a:tr h="283756">
                <a:tc>
                  <a:txBody>
                    <a:bodyPr/>
                    <a:lstStyle/>
                    <a:p>
                      <a:pPr algn="ctr"/>
                      <a:r>
                        <a:rPr lang="en-US" sz="1400" dirty="0" smtClean="0"/>
                        <a:t>Groot </a:t>
                      </a:r>
                      <a:r>
                        <a:rPr lang="en-US" sz="1400" dirty="0" err="1" smtClean="0"/>
                        <a:t>Rijnmond</a:t>
                      </a:r>
                      <a:endParaRPr lang="en-US" sz="1400" dirty="0"/>
                    </a:p>
                  </a:txBody>
                  <a:tcPr/>
                </a:tc>
                <a:tc>
                  <a:txBody>
                    <a:bodyPr/>
                    <a:lstStyle/>
                    <a:p>
                      <a:pPr algn="ctr"/>
                      <a:r>
                        <a:rPr lang="en-US" sz="1400" dirty="0" smtClean="0"/>
                        <a:t>8,3</a:t>
                      </a:r>
                      <a:endParaRPr lang="en-US" sz="1400" dirty="0"/>
                    </a:p>
                  </a:txBody>
                  <a:tcPr/>
                </a:tc>
                <a:tc>
                  <a:txBody>
                    <a:bodyPr/>
                    <a:lstStyle/>
                    <a:p>
                      <a:pPr algn="ctr"/>
                      <a:r>
                        <a:rPr lang="en-US" sz="1400" dirty="0" smtClean="0"/>
                        <a:t>87</a:t>
                      </a:r>
                      <a:endParaRPr lang="en-US" sz="1400" dirty="0"/>
                    </a:p>
                  </a:txBody>
                  <a:tcPr/>
                </a:tc>
                <a:tc>
                  <a:txBody>
                    <a:bodyPr/>
                    <a:lstStyle/>
                    <a:p>
                      <a:pPr algn="ctr"/>
                      <a:r>
                        <a:rPr lang="en-US" sz="1400" dirty="0" smtClean="0"/>
                        <a:t>110</a:t>
                      </a:r>
                      <a:endParaRPr lang="en-US" sz="1400" dirty="0"/>
                    </a:p>
                  </a:txBody>
                  <a:tcPr/>
                </a:tc>
              </a:tr>
              <a:tr h="283756">
                <a:tc>
                  <a:txBody>
                    <a:bodyPr/>
                    <a:lstStyle/>
                    <a:p>
                      <a:pPr algn="ctr"/>
                      <a:r>
                        <a:rPr lang="en-US" sz="1400" dirty="0" smtClean="0"/>
                        <a:t>Groot-Amsterdam</a:t>
                      </a:r>
                      <a:endParaRPr lang="en-US" sz="1400" dirty="0"/>
                    </a:p>
                  </a:txBody>
                  <a:tcPr/>
                </a:tc>
                <a:tc>
                  <a:txBody>
                    <a:bodyPr/>
                    <a:lstStyle/>
                    <a:p>
                      <a:pPr algn="ctr"/>
                      <a:r>
                        <a:rPr lang="en-US" sz="1400" dirty="0" smtClean="0"/>
                        <a:t>7,4</a:t>
                      </a:r>
                      <a:endParaRPr lang="en-US" sz="1400" dirty="0"/>
                    </a:p>
                  </a:txBody>
                  <a:tcPr/>
                </a:tc>
                <a:tc>
                  <a:txBody>
                    <a:bodyPr/>
                    <a:lstStyle/>
                    <a:p>
                      <a:pPr algn="ctr"/>
                      <a:r>
                        <a:rPr lang="en-US" sz="1400" dirty="0" smtClean="0"/>
                        <a:t>68</a:t>
                      </a:r>
                      <a:endParaRPr lang="en-US" sz="1400" dirty="0"/>
                    </a:p>
                  </a:txBody>
                  <a:tcPr/>
                </a:tc>
                <a:tc>
                  <a:txBody>
                    <a:bodyPr/>
                    <a:lstStyle/>
                    <a:p>
                      <a:pPr algn="ctr"/>
                      <a:r>
                        <a:rPr lang="en-US" sz="1400" dirty="0" smtClean="0"/>
                        <a:t>131</a:t>
                      </a:r>
                      <a:endParaRPr lang="en-US" sz="1400" dirty="0"/>
                    </a:p>
                  </a:txBody>
                  <a:tcPr/>
                </a:tc>
              </a:tr>
              <a:tr h="203080">
                <a:tc>
                  <a:txBody>
                    <a:bodyPr/>
                    <a:lstStyle/>
                    <a:p>
                      <a:pPr algn="ctr"/>
                      <a:r>
                        <a:rPr lang="en-US" sz="1400" dirty="0" smtClean="0"/>
                        <a:t>Utrecht</a:t>
                      </a:r>
                      <a:endParaRPr lang="en-US" sz="1400" dirty="0"/>
                    </a:p>
                  </a:txBody>
                  <a:tcPr/>
                </a:tc>
                <a:tc>
                  <a:txBody>
                    <a:bodyPr/>
                    <a:lstStyle/>
                    <a:p>
                      <a:pPr algn="ctr"/>
                      <a:r>
                        <a:rPr lang="en-US" sz="1400" dirty="0" smtClean="0"/>
                        <a:t>7,2</a:t>
                      </a:r>
                      <a:endParaRPr lang="en-US" sz="1400" dirty="0"/>
                    </a:p>
                  </a:txBody>
                  <a:tcPr/>
                </a:tc>
                <a:tc>
                  <a:txBody>
                    <a:bodyPr/>
                    <a:lstStyle/>
                    <a:p>
                      <a:pPr algn="ctr"/>
                      <a:r>
                        <a:rPr lang="en-US" sz="1400" dirty="0" smtClean="0"/>
                        <a:t>80</a:t>
                      </a:r>
                      <a:endParaRPr lang="en-US" sz="1400" dirty="0"/>
                    </a:p>
                  </a:txBody>
                  <a:tcPr/>
                </a:tc>
                <a:tc>
                  <a:txBody>
                    <a:bodyPr/>
                    <a:lstStyle/>
                    <a:p>
                      <a:pPr algn="ctr"/>
                      <a:r>
                        <a:rPr lang="en-US" sz="1400" dirty="0" smtClean="0"/>
                        <a:t>113</a:t>
                      </a:r>
                      <a:endParaRPr lang="en-US" sz="1400" dirty="0"/>
                    </a:p>
                  </a:txBody>
                  <a:tcPr/>
                </a:tc>
              </a:tr>
              <a:tr h="517437">
                <a:tc>
                  <a:txBody>
                    <a:bodyPr/>
                    <a:lstStyle/>
                    <a:p>
                      <a:pPr algn="ctr"/>
                      <a:r>
                        <a:rPr lang="en-US" sz="1400" dirty="0" smtClean="0"/>
                        <a:t>Agglomeration</a:t>
                      </a:r>
                      <a:r>
                        <a:rPr lang="en-US" sz="1400" baseline="0" dirty="0" smtClean="0"/>
                        <a:t> </a:t>
                      </a:r>
                      <a:r>
                        <a:rPr lang="en-US" sz="1400" baseline="0" dirty="0" err="1" smtClean="0"/>
                        <a:t>s’Gravenhage</a:t>
                      </a:r>
                      <a:endParaRPr lang="en-US" sz="1400" dirty="0"/>
                    </a:p>
                  </a:txBody>
                  <a:tcPr/>
                </a:tc>
                <a:tc>
                  <a:txBody>
                    <a:bodyPr/>
                    <a:lstStyle/>
                    <a:p>
                      <a:pPr algn="ctr"/>
                      <a:r>
                        <a:rPr lang="en-US" sz="1400" dirty="0" smtClean="0"/>
                        <a:t>4,8</a:t>
                      </a:r>
                      <a:endParaRPr lang="en-US" sz="1400" dirty="0"/>
                    </a:p>
                  </a:txBody>
                  <a:tcPr/>
                </a:tc>
                <a:tc>
                  <a:txBody>
                    <a:bodyPr/>
                    <a:lstStyle/>
                    <a:p>
                      <a:pPr algn="ctr"/>
                      <a:r>
                        <a:rPr lang="en-US" sz="1400" dirty="0" smtClean="0"/>
                        <a:t>131</a:t>
                      </a:r>
                      <a:endParaRPr lang="en-US" sz="1400" dirty="0"/>
                    </a:p>
                  </a:txBody>
                  <a:tcPr/>
                </a:tc>
                <a:tc>
                  <a:txBody>
                    <a:bodyPr/>
                    <a:lstStyle/>
                    <a:p>
                      <a:pPr algn="ctr"/>
                      <a:r>
                        <a:rPr lang="en-US" sz="1400" dirty="0" smtClean="0"/>
                        <a:t>114</a:t>
                      </a:r>
                      <a:endParaRPr lang="en-US" sz="1400" dirty="0"/>
                    </a:p>
                  </a:txBody>
                  <a:tcPr/>
                </a:tc>
              </a:tr>
              <a:tr h="283756">
                <a:tc>
                  <a:txBody>
                    <a:bodyPr/>
                    <a:lstStyle/>
                    <a:p>
                      <a:pPr algn="ctr"/>
                      <a:r>
                        <a:rPr lang="en-US" sz="1400" dirty="0" err="1" smtClean="0"/>
                        <a:t>Noord</a:t>
                      </a:r>
                      <a:r>
                        <a:rPr lang="en-US" sz="1400" dirty="0" smtClean="0"/>
                        <a:t> Brabant</a:t>
                      </a:r>
                      <a:endParaRPr lang="en-US" sz="1400" dirty="0"/>
                    </a:p>
                  </a:txBody>
                  <a:tcPr/>
                </a:tc>
                <a:tc>
                  <a:txBody>
                    <a:bodyPr/>
                    <a:lstStyle/>
                    <a:p>
                      <a:pPr algn="ctr"/>
                      <a:r>
                        <a:rPr lang="en-US" sz="1400" dirty="0" smtClean="0"/>
                        <a:t>4,5</a:t>
                      </a:r>
                      <a:endParaRPr lang="en-US" sz="1400" dirty="0"/>
                    </a:p>
                  </a:txBody>
                  <a:tcPr/>
                </a:tc>
                <a:tc>
                  <a:txBody>
                    <a:bodyPr/>
                    <a:lstStyle/>
                    <a:p>
                      <a:pPr algn="ctr"/>
                      <a:r>
                        <a:rPr lang="en-US" sz="1400" dirty="0" smtClean="0"/>
                        <a:t>352</a:t>
                      </a:r>
                      <a:endParaRPr lang="en-US" sz="1400" dirty="0"/>
                    </a:p>
                  </a:txBody>
                  <a:tcPr/>
                </a:tc>
                <a:tc>
                  <a:txBody>
                    <a:bodyPr/>
                    <a:lstStyle/>
                    <a:p>
                      <a:pPr algn="ctr"/>
                      <a:r>
                        <a:rPr lang="en-US" sz="1400" dirty="0" smtClean="0"/>
                        <a:t>102</a:t>
                      </a:r>
                      <a:endParaRPr lang="en-US" sz="1400" dirty="0"/>
                    </a:p>
                  </a:txBody>
                  <a:tcPr/>
                </a:tc>
              </a:tr>
              <a:tr h="283756">
                <a:tc>
                  <a:txBody>
                    <a:bodyPr/>
                    <a:lstStyle/>
                    <a:p>
                      <a:pPr algn="ctr"/>
                      <a:r>
                        <a:rPr lang="en-US" sz="1400" dirty="0" smtClean="0"/>
                        <a:t>Arnhem – Nijmegen</a:t>
                      </a:r>
                      <a:endParaRPr lang="en-US" sz="1400" dirty="0"/>
                    </a:p>
                  </a:txBody>
                  <a:tcPr/>
                </a:tc>
                <a:tc>
                  <a:txBody>
                    <a:bodyPr/>
                    <a:lstStyle/>
                    <a:p>
                      <a:pPr algn="ctr"/>
                      <a:r>
                        <a:rPr lang="en-US" sz="1400" dirty="0" smtClean="0"/>
                        <a:t>4,3</a:t>
                      </a:r>
                      <a:endParaRPr lang="en-US" sz="1400" dirty="0"/>
                    </a:p>
                  </a:txBody>
                  <a:tcPr/>
                </a:tc>
                <a:tc>
                  <a:txBody>
                    <a:bodyPr/>
                    <a:lstStyle/>
                    <a:p>
                      <a:pPr algn="ctr"/>
                      <a:r>
                        <a:rPr lang="en-US" sz="1400" dirty="0" smtClean="0"/>
                        <a:t>73</a:t>
                      </a:r>
                      <a:endParaRPr lang="en-US" sz="1400" dirty="0"/>
                    </a:p>
                  </a:txBody>
                  <a:tcPr/>
                </a:tc>
                <a:tc>
                  <a:txBody>
                    <a:bodyPr/>
                    <a:lstStyle/>
                    <a:p>
                      <a:pPr algn="ctr"/>
                      <a:r>
                        <a:rPr lang="en-US" sz="1400" dirty="0" smtClean="0"/>
                        <a:t>99</a:t>
                      </a:r>
                      <a:endParaRPr lang="en-US" sz="1400" dirty="0"/>
                    </a:p>
                  </a:txBody>
                  <a:tcPr/>
                </a:tc>
              </a:tr>
              <a:tr h="203080">
                <a:tc>
                  <a:txBody>
                    <a:bodyPr/>
                    <a:lstStyle/>
                    <a:p>
                      <a:pPr algn="ctr"/>
                      <a:r>
                        <a:rPr lang="en-US" sz="1400" dirty="0" err="1" smtClean="0"/>
                        <a:t>Veluwe</a:t>
                      </a:r>
                      <a:endParaRPr lang="en-US" sz="1400" dirty="0"/>
                    </a:p>
                  </a:txBody>
                  <a:tcPr/>
                </a:tc>
                <a:tc>
                  <a:txBody>
                    <a:bodyPr/>
                    <a:lstStyle/>
                    <a:p>
                      <a:pPr algn="ctr"/>
                      <a:r>
                        <a:rPr lang="en-US" sz="1400" dirty="0" smtClean="0"/>
                        <a:t>4</a:t>
                      </a:r>
                      <a:endParaRPr lang="en-US" sz="1400" dirty="0"/>
                    </a:p>
                  </a:txBody>
                  <a:tcPr/>
                </a:tc>
                <a:tc>
                  <a:txBody>
                    <a:bodyPr/>
                    <a:lstStyle/>
                    <a:p>
                      <a:pPr algn="ctr"/>
                      <a:r>
                        <a:rPr lang="en-US" sz="1400" dirty="0" smtClean="0"/>
                        <a:t>69</a:t>
                      </a:r>
                      <a:endParaRPr lang="en-US" sz="1400" dirty="0"/>
                    </a:p>
                  </a:txBody>
                  <a:tcPr/>
                </a:tc>
                <a:tc>
                  <a:txBody>
                    <a:bodyPr/>
                    <a:lstStyle/>
                    <a:p>
                      <a:pPr algn="ctr"/>
                      <a:r>
                        <a:rPr lang="en-US" sz="1400" dirty="0" smtClean="0"/>
                        <a:t>94</a:t>
                      </a:r>
                      <a:endParaRPr lang="en-US" sz="1400" dirty="0"/>
                    </a:p>
                  </a:txBody>
                  <a:tcPr/>
                </a:tc>
              </a:tr>
            </a:tbl>
          </a:graphicData>
        </a:graphic>
      </p:graphicFrame>
      <p:cxnSp>
        <p:nvCxnSpPr>
          <p:cNvPr id="8" name="Straight Arrow Connector 7"/>
          <p:cNvCxnSpPr/>
          <p:nvPr/>
        </p:nvCxnSpPr>
        <p:spPr>
          <a:xfrm flipV="1">
            <a:off x="5808233" y="4447555"/>
            <a:ext cx="1728192" cy="432048"/>
          </a:xfrm>
          <a:prstGeom prst="straightConnector1">
            <a:avLst/>
          </a:prstGeom>
          <a:ln w="38100">
            <a:prstDash val="dash"/>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endCxn id="21" idx="9"/>
          </p:cNvCxnSpPr>
          <p:nvPr/>
        </p:nvCxnSpPr>
        <p:spPr>
          <a:xfrm flipH="1">
            <a:off x="7846142" y="2348880"/>
            <a:ext cx="830315" cy="1633185"/>
          </a:xfrm>
          <a:prstGeom prst="straightConnector1">
            <a:avLst/>
          </a:prstGeom>
          <a:ln w="38100">
            <a:prstDash val="dash"/>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6512" y="5589240"/>
            <a:ext cx="6156176" cy="707886"/>
          </a:xfrm>
          <a:prstGeom prst="rect">
            <a:avLst/>
          </a:prstGeom>
        </p:spPr>
        <p:txBody>
          <a:bodyPr wrap="square">
            <a:spAutoFit/>
          </a:bodyPr>
          <a:lstStyle/>
          <a:p>
            <a:r>
              <a:rPr lang="en-US" sz="1000" dirty="0"/>
              <a:t>Source: CBS, 2011</a:t>
            </a:r>
          </a:p>
          <a:p>
            <a:r>
              <a:rPr lang="en-US" sz="1000" dirty="0"/>
              <a:t>Potential for innovation: is an innovation index which includes as an average R&amp;D expenditure per innovator, percentage R&amp;D personnel and percentage of product innovations on turnover.  Economic performance: is an economic index which includes the density of  jobs and added value per establishment.</a:t>
            </a:r>
          </a:p>
        </p:txBody>
      </p:sp>
      <p:sp>
        <p:nvSpPr>
          <p:cNvPr id="17" name="Rectangle 16"/>
          <p:cNvSpPr/>
          <p:nvPr/>
        </p:nvSpPr>
        <p:spPr>
          <a:xfrm>
            <a:off x="0" y="4262284"/>
            <a:ext cx="5652120" cy="493672"/>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7093974" y="3716594"/>
            <a:ext cx="884903" cy="798354"/>
          </a:xfrm>
          <a:custGeom>
            <a:avLst/>
            <a:gdLst>
              <a:gd name="connsiteX0" fmla="*/ 516194 w 884903"/>
              <a:gd name="connsiteY0" fmla="*/ 796412 h 798354"/>
              <a:gd name="connsiteX1" fmla="*/ 589936 w 884903"/>
              <a:gd name="connsiteY1" fmla="*/ 781664 h 798354"/>
              <a:gd name="connsiteX2" fmla="*/ 678426 w 884903"/>
              <a:gd name="connsiteY2" fmla="*/ 752167 h 798354"/>
              <a:gd name="connsiteX3" fmla="*/ 752168 w 884903"/>
              <a:gd name="connsiteY3" fmla="*/ 663677 h 798354"/>
              <a:gd name="connsiteX4" fmla="*/ 781665 w 884903"/>
              <a:gd name="connsiteY4" fmla="*/ 619432 h 798354"/>
              <a:gd name="connsiteX5" fmla="*/ 825910 w 884903"/>
              <a:gd name="connsiteY5" fmla="*/ 604683 h 798354"/>
              <a:gd name="connsiteX6" fmla="*/ 855407 w 884903"/>
              <a:gd name="connsiteY6" fmla="*/ 560438 h 798354"/>
              <a:gd name="connsiteX7" fmla="*/ 884903 w 884903"/>
              <a:gd name="connsiteY7" fmla="*/ 471948 h 798354"/>
              <a:gd name="connsiteX8" fmla="*/ 840658 w 884903"/>
              <a:gd name="connsiteY8" fmla="*/ 324464 h 798354"/>
              <a:gd name="connsiteX9" fmla="*/ 752168 w 884903"/>
              <a:gd name="connsiteY9" fmla="*/ 265471 h 798354"/>
              <a:gd name="connsiteX10" fmla="*/ 737420 w 884903"/>
              <a:gd name="connsiteY10" fmla="*/ 221225 h 798354"/>
              <a:gd name="connsiteX11" fmla="*/ 693174 w 884903"/>
              <a:gd name="connsiteY11" fmla="*/ 191729 h 798354"/>
              <a:gd name="connsiteX12" fmla="*/ 604684 w 884903"/>
              <a:gd name="connsiteY12" fmla="*/ 132735 h 798354"/>
              <a:gd name="connsiteX13" fmla="*/ 575187 w 884903"/>
              <a:gd name="connsiteY13" fmla="*/ 88490 h 798354"/>
              <a:gd name="connsiteX14" fmla="*/ 530942 w 884903"/>
              <a:gd name="connsiteY14" fmla="*/ 58993 h 798354"/>
              <a:gd name="connsiteX15" fmla="*/ 471949 w 884903"/>
              <a:gd name="connsiteY15" fmla="*/ 0 h 798354"/>
              <a:gd name="connsiteX16" fmla="*/ 368710 w 884903"/>
              <a:gd name="connsiteY16" fmla="*/ 14748 h 798354"/>
              <a:gd name="connsiteX17" fmla="*/ 309716 w 884903"/>
              <a:gd name="connsiteY17" fmla="*/ 103238 h 798354"/>
              <a:gd name="connsiteX18" fmla="*/ 294968 w 884903"/>
              <a:gd name="connsiteY18" fmla="*/ 147483 h 798354"/>
              <a:gd name="connsiteX19" fmla="*/ 191729 w 884903"/>
              <a:gd name="connsiteY19" fmla="*/ 191729 h 798354"/>
              <a:gd name="connsiteX20" fmla="*/ 147484 w 884903"/>
              <a:gd name="connsiteY20" fmla="*/ 206477 h 798354"/>
              <a:gd name="connsiteX21" fmla="*/ 103239 w 884903"/>
              <a:gd name="connsiteY21" fmla="*/ 294967 h 798354"/>
              <a:gd name="connsiteX22" fmla="*/ 73742 w 884903"/>
              <a:gd name="connsiteY22" fmla="*/ 339212 h 798354"/>
              <a:gd name="connsiteX23" fmla="*/ 58994 w 884903"/>
              <a:gd name="connsiteY23" fmla="*/ 398206 h 798354"/>
              <a:gd name="connsiteX24" fmla="*/ 0 w 884903"/>
              <a:gd name="connsiteY24" fmla="*/ 486696 h 798354"/>
              <a:gd name="connsiteX25" fmla="*/ 58994 w 884903"/>
              <a:gd name="connsiteY25" fmla="*/ 575187 h 798354"/>
              <a:gd name="connsiteX26" fmla="*/ 103239 w 884903"/>
              <a:gd name="connsiteY26" fmla="*/ 545690 h 798354"/>
              <a:gd name="connsiteX27" fmla="*/ 191729 w 884903"/>
              <a:gd name="connsiteY27" fmla="*/ 575187 h 798354"/>
              <a:gd name="connsiteX28" fmla="*/ 250723 w 884903"/>
              <a:gd name="connsiteY28" fmla="*/ 707922 h 798354"/>
              <a:gd name="connsiteX29" fmla="*/ 339213 w 884903"/>
              <a:gd name="connsiteY29" fmla="*/ 737419 h 798354"/>
              <a:gd name="connsiteX30" fmla="*/ 383458 w 884903"/>
              <a:gd name="connsiteY30" fmla="*/ 766916 h 798354"/>
              <a:gd name="connsiteX31" fmla="*/ 427703 w 884903"/>
              <a:gd name="connsiteY31" fmla="*/ 737419 h 798354"/>
              <a:gd name="connsiteX32" fmla="*/ 516194 w 884903"/>
              <a:gd name="connsiteY32" fmla="*/ 796412 h 798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84903" h="798354">
                <a:moveTo>
                  <a:pt x="516194" y="796412"/>
                </a:moveTo>
                <a:cubicBezTo>
                  <a:pt x="543233" y="803786"/>
                  <a:pt x="565752" y="788260"/>
                  <a:pt x="589936" y="781664"/>
                </a:cubicBezTo>
                <a:cubicBezTo>
                  <a:pt x="619933" y="773483"/>
                  <a:pt x="678426" y="752167"/>
                  <a:pt x="678426" y="752167"/>
                </a:cubicBezTo>
                <a:cubicBezTo>
                  <a:pt x="751662" y="642315"/>
                  <a:pt x="657536" y="777234"/>
                  <a:pt x="752168" y="663677"/>
                </a:cubicBezTo>
                <a:cubicBezTo>
                  <a:pt x="763516" y="650060"/>
                  <a:pt x="767824" y="630505"/>
                  <a:pt x="781665" y="619432"/>
                </a:cubicBezTo>
                <a:cubicBezTo>
                  <a:pt x="793804" y="609720"/>
                  <a:pt x="811162" y="609599"/>
                  <a:pt x="825910" y="604683"/>
                </a:cubicBezTo>
                <a:cubicBezTo>
                  <a:pt x="835742" y="589935"/>
                  <a:pt x="848208" y="576636"/>
                  <a:pt x="855407" y="560438"/>
                </a:cubicBezTo>
                <a:cubicBezTo>
                  <a:pt x="868035" y="532026"/>
                  <a:pt x="884903" y="471948"/>
                  <a:pt x="884903" y="471948"/>
                </a:cubicBezTo>
                <a:cubicBezTo>
                  <a:pt x="877410" y="419493"/>
                  <a:pt x="884461" y="362791"/>
                  <a:pt x="840658" y="324464"/>
                </a:cubicBezTo>
                <a:cubicBezTo>
                  <a:pt x="813979" y="301120"/>
                  <a:pt x="752168" y="265471"/>
                  <a:pt x="752168" y="265471"/>
                </a:cubicBezTo>
                <a:cubicBezTo>
                  <a:pt x="747252" y="250722"/>
                  <a:pt x="747132" y="233365"/>
                  <a:pt x="737420" y="221225"/>
                </a:cubicBezTo>
                <a:cubicBezTo>
                  <a:pt x="726347" y="207384"/>
                  <a:pt x="706791" y="203077"/>
                  <a:pt x="693174" y="191729"/>
                </a:cubicBezTo>
                <a:cubicBezTo>
                  <a:pt x="619521" y="130352"/>
                  <a:pt x="682442" y="158654"/>
                  <a:pt x="604684" y="132735"/>
                </a:cubicBezTo>
                <a:cubicBezTo>
                  <a:pt x="594852" y="117987"/>
                  <a:pt x="587721" y="101024"/>
                  <a:pt x="575187" y="88490"/>
                </a:cubicBezTo>
                <a:cubicBezTo>
                  <a:pt x="562653" y="75956"/>
                  <a:pt x="542015" y="72834"/>
                  <a:pt x="530942" y="58993"/>
                </a:cubicBezTo>
                <a:cubicBezTo>
                  <a:pt x="473737" y="-12514"/>
                  <a:pt x="568483" y="32177"/>
                  <a:pt x="471949" y="0"/>
                </a:cubicBezTo>
                <a:cubicBezTo>
                  <a:pt x="437536" y="4916"/>
                  <a:pt x="398038" y="-3915"/>
                  <a:pt x="368710" y="14748"/>
                </a:cubicBezTo>
                <a:cubicBezTo>
                  <a:pt x="338802" y="33780"/>
                  <a:pt x="309716" y="103238"/>
                  <a:pt x="309716" y="103238"/>
                </a:cubicBezTo>
                <a:cubicBezTo>
                  <a:pt x="304800" y="117986"/>
                  <a:pt x="304679" y="135344"/>
                  <a:pt x="294968" y="147483"/>
                </a:cubicBezTo>
                <a:cubicBezTo>
                  <a:pt x="268358" y="180745"/>
                  <a:pt x="228465" y="181233"/>
                  <a:pt x="191729" y="191729"/>
                </a:cubicBezTo>
                <a:cubicBezTo>
                  <a:pt x="176781" y="196000"/>
                  <a:pt x="162232" y="201561"/>
                  <a:pt x="147484" y="206477"/>
                </a:cubicBezTo>
                <a:cubicBezTo>
                  <a:pt x="62949" y="333277"/>
                  <a:pt x="164300" y="172845"/>
                  <a:pt x="103239" y="294967"/>
                </a:cubicBezTo>
                <a:cubicBezTo>
                  <a:pt x="95312" y="310821"/>
                  <a:pt x="83574" y="324464"/>
                  <a:pt x="73742" y="339212"/>
                </a:cubicBezTo>
                <a:cubicBezTo>
                  <a:pt x="68826" y="358877"/>
                  <a:pt x="68059" y="380076"/>
                  <a:pt x="58994" y="398206"/>
                </a:cubicBezTo>
                <a:cubicBezTo>
                  <a:pt x="43140" y="429914"/>
                  <a:pt x="0" y="486696"/>
                  <a:pt x="0" y="486696"/>
                </a:cubicBezTo>
                <a:cubicBezTo>
                  <a:pt x="7400" y="516297"/>
                  <a:pt x="8069" y="575187"/>
                  <a:pt x="58994" y="575187"/>
                </a:cubicBezTo>
                <a:cubicBezTo>
                  <a:pt x="76719" y="575187"/>
                  <a:pt x="88491" y="555522"/>
                  <a:pt x="103239" y="545690"/>
                </a:cubicBezTo>
                <a:cubicBezTo>
                  <a:pt x="132736" y="555522"/>
                  <a:pt x="181897" y="545690"/>
                  <a:pt x="191729" y="575187"/>
                </a:cubicBezTo>
                <a:cubicBezTo>
                  <a:pt x="196623" y="589869"/>
                  <a:pt x="221200" y="689470"/>
                  <a:pt x="250723" y="707922"/>
                </a:cubicBezTo>
                <a:cubicBezTo>
                  <a:pt x="277089" y="724401"/>
                  <a:pt x="339213" y="737419"/>
                  <a:pt x="339213" y="737419"/>
                </a:cubicBezTo>
                <a:cubicBezTo>
                  <a:pt x="353961" y="747251"/>
                  <a:pt x="365733" y="766916"/>
                  <a:pt x="383458" y="766916"/>
                </a:cubicBezTo>
                <a:cubicBezTo>
                  <a:pt x="401183" y="766916"/>
                  <a:pt x="410219" y="740333"/>
                  <a:pt x="427703" y="737419"/>
                </a:cubicBezTo>
                <a:cubicBezTo>
                  <a:pt x="469761" y="730409"/>
                  <a:pt x="489155" y="789038"/>
                  <a:pt x="516194" y="796412"/>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ate Placeholder 23"/>
          <p:cNvSpPr>
            <a:spLocks noGrp="1"/>
          </p:cNvSpPr>
          <p:nvPr>
            <p:ph type="dt" sz="half" idx="12"/>
          </p:nvPr>
        </p:nvSpPr>
        <p:spPr/>
        <p:txBody>
          <a:bodyPr/>
          <a:lstStyle/>
          <a:p>
            <a:pPr>
              <a:defRPr/>
            </a:pPr>
            <a:fld id="{27055061-3C9E-4840-9C7E-6351B085D22E}" type="datetime1">
              <a:rPr lang="en-US" smtClean="0"/>
              <a:pPr>
                <a:defRPr/>
              </a:pPr>
              <a:t>2/7/2012</a:t>
            </a:fld>
            <a:endParaRPr lang="nl-NL"/>
          </a:p>
        </p:txBody>
      </p:sp>
      <p:sp>
        <p:nvSpPr>
          <p:cNvPr id="25" name="Slide Number Placeholder 24"/>
          <p:cNvSpPr>
            <a:spLocks noGrp="1"/>
          </p:cNvSpPr>
          <p:nvPr>
            <p:ph type="sldNum" sz="quarter" idx="11"/>
          </p:nvPr>
        </p:nvSpPr>
        <p:spPr/>
        <p:txBody>
          <a:bodyPr/>
          <a:lstStyle/>
          <a:p>
            <a:pPr>
              <a:defRPr/>
            </a:pPr>
            <a:r>
              <a:rPr lang="nl-NL" smtClean="0"/>
              <a:t>PAGE </a:t>
            </a:r>
            <a:fld id="{31980AC9-656D-4E09-9966-AA8B55BB2223}" type="slidenum">
              <a:rPr lang="nl-NL" smtClean="0"/>
              <a:pPr>
                <a:defRPr/>
              </a:pPr>
              <a:t>4</a:t>
            </a:fld>
            <a:endParaRPr lang="nl-NL"/>
          </a:p>
        </p:txBody>
      </p:sp>
      <p:sp>
        <p:nvSpPr>
          <p:cNvPr id="27" name="TextBox 26"/>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28" name="TextBox 27"/>
          <p:cNvSpPr txBox="1"/>
          <p:nvPr/>
        </p:nvSpPr>
        <p:spPr>
          <a:xfrm>
            <a:off x="179512" y="6453336"/>
            <a:ext cx="1584176" cy="369332"/>
          </a:xfrm>
          <a:prstGeom prst="rect">
            <a:avLst/>
          </a:prstGeom>
          <a:noFill/>
        </p:spPr>
        <p:txBody>
          <a:bodyPr wrap="square" rtlCol="0">
            <a:spAutoFit/>
          </a:bodyPr>
          <a:lstStyle/>
          <a:p>
            <a:r>
              <a:rPr lang="en-US" dirty="0" smtClean="0">
                <a:solidFill>
                  <a:schemeClr val="tx2"/>
                </a:solidFill>
              </a:rPr>
              <a:t>Introduction</a:t>
            </a:r>
            <a:endParaRPr lang="en-US" dirty="0">
              <a:solidFill>
                <a:schemeClr val="tx2"/>
              </a:solidFill>
            </a:endParaRPr>
          </a:p>
        </p:txBody>
      </p:sp>
    </p:spTree>
    <p:extLst>
      <p:ext uri="{BB962C8B-B14F-4D97-AF65-F5344CB8AC3E}">
        <p14:creationId xmlns="" xmlns:p14="http://schemas.microsoft.com/office/powerpoint/2010/main" val="20181172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Noord</a:t>
            </a:r>
            <a:r>
              <a:rPr lang="en-US" dirty="0" smtClean="0"/>
              <a:t> Brabant: Innovative performance </a:t>
            </a:r>
            <a:endParaRPr lang="en-US" dirty="0"/>
          </a:p>
        </p:txBody>
      </p:sp>
      <p:sp>
        <p:nvSpPr>
          <p:cNvPr id="5" name="Content Placeholder 2"/>
          <p:cNvSpPr txBox="1">
            <a:spLocks/>
          </p:cNvSpPr>
          <p:nvPr/>
        </p:nvSpPr>
        <p:spPr bwMode="auto">
          <a:xfrm>
            <a:off x="4716016" y="4941168"/>
            <a:ext cx="4064595" cy="172819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68288" indent="-2682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36575" indent="-266700" algn="l" rtl="0" eaLnBrk="0" fontAlgn="base" hangingPunct="0">
              <a:spcBef>
                <a:spcPct val="20000"/>
              </a:spcBef>
              <a:spcAft>
                <a:spcPct val="0"/>
              </a:spcAft>
              <a:buClr>
                <a:schemeClr val="tx1"/>
              </a:buClr>
              <a:buChar char="•"/>
              <a:defRPr sz="2200" b="1">
                <a:solidFill>
                  <a:schemeClr val="tx1"/>
                </a:solidFill>
                <a:latin typeface="+mn-lt"/>
              </a:defRPr>
            </a:lvl2pPr>
            <a:lvl3pPr marL="809625" indent="-265113"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3pPr>
            <a:lvl4pPr marL="1090613" indent="-279400"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4pPr>
            <a:lvl5pPr marL="1349375" indent="-257175"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5pPr>
            <a:lvl6pPr marL="18065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6pPr>
            <a:lvl7pPr marL="22637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7pPr>
            <a:lvl8pPr marL="27209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8pPr>
            <a:lvl9pPr marL="31781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9pPr>
          </a:lstStyle>
          <a:p>
            <a:r>
              <a:rPr lang="en-US" dirty="0" smtClean="0"/>
              <a:t>Comparable to:</a:t>
            </a:r>
          </a:p>
          <a:p>
            <a:pPr lvl="1"/>
            <a:r>
              <a:rPr lang="en-US" sz="1800" dirty="0" smtClean="0"/>
              <a:t>Helsinki (Finland)</a:t>
            </a:r>
          </a:p>
          <a:p>
            <a:pPr lvl="1"/>
            <a:r>
              <a:rPr lang="en-US" sz="1800" dirty="0" smtClean="0"/>
              <a:t>Munich (Germany)</a:t>
            </a:r>
            <a:endParaRPr lang="nl-NL" dirty="0" smtClean="0"/>
          </a:p>
          <a:p>
            <a:endParaRPr lang="nl-NL" dirty="0"/>
          </a:p>
        </p:txBody>
      </p:sp>
      <p:sp>
        <p:nvSpPr>
          <p:cNvPr id="9" name="Content Placeholder 8"/>
          <p:cNvSpPr>
            <a:spLocks noGrp="1"/>
          </p:cNvSpPr>
          <p:nvPr>
            <p:ph idx="1"/>
          </p:nvPr>
        </p:nvSpPr>
        <p:spPr>
          <a:xfrm>
            <a:off x="366040" y="1310853"/>
            <a:ext cx="7994650" cy="3168352"/>
          </a:xfrm>
        </p:spPr>
        <p:txBody>
          <a:bodyPr/>
          <a:lstStyle/>
          <a:p>
            <a:r>
              <a:rPr lang="en-US" dirty="0" smtClean="0"/>
              <a:t>European Commission:</a:t>
            </a:r>
          </a:p>
          <a:p>
            <a:pPr lvl="1"/>
            <a:r>
              <a:rPr lang="en-US" dirty="0" smtClean="0"/>
              <a:t>Lisbon Agenda (2000) &amp; Europe 2020 Agenda:  </a:t>
            </a:r>
            <a:r>
              <a:rPr lang="en-US" sz="2400" dirty="0" smtClean="0">
                <a:ea typeface="ＭＳ Ｐゴシック" pitchFamily="34" charset="-128"/>
              </a:rPr>
              <a:t>To encourage innovation by ensuring more homes had internet access and spending more on R&amp;D (3% of GDP).</a:t>
            </a:r>
          </a:p>
          <a:p>
            <a:pPr lvl="1"/>
            <a:r>
              <a:rPr lang="en-US" dirty="0" smtClean="0"/>
              <a:t>Netherlands versus </a:t>
            </a:r>
            <a:r>
              <a:rPr lang="en-US" dirty="0" err="1" smtClean="0"/>
              <a:t>Noord</a:t>
            </a:r>
            <a:r>
              <a:rPr lang="en-US" dirty="0" smtClean="0"/>
              <a:t> Brabant</a:t>
            </a:r>
          </a:p>
          <a:p>
            <a:pPr lvl="2"/>
            <a:r>
              <a:rPr lang="en-US" dirty="0"/>
              <a:t>L</a:t>
            </a:r>
            <a:r>
              <a:rPr lang="en-US" dirty="0" smtClean="0"/>
              <a:t>agging  since mid 1990s (1.82%)</a:t>
            </a:r>
          </a:p>
          <a:p>
            <a:pPr lvl="2"/>
            <a:r>
              <a:rPr lang="en-US" dirty="0" smtClean="0"/>
              <a:t>Leading: Denmark (3.02%), Finland (3.96%) </a:t>
            </a:r>
          </a:p>
          <a:p>
            <a:pPr lvl="2"/>
            <a:r>
              <a:rPr lang="en-US" dirty="0" smtClean="0"/>
              <a:t>But: </a:t>
            </a:r>
            <a:r>
              <a:rPr lang="en-US" dirty="0" err="1" smtClean="0"/>
              <a:t>Noord</a:t>
            </a:r>
            <a:r>
              <a:rPr lang="en-US" dirty="0" smtClean="0"/>
              <a:t> Brabant : continuously above 3%</a:t>
            </a:r>
            <a:endParaRPr lang="en-US" dirty="0"/>
          </a:p>
        </p:txBody>
      </p:sp>
      <p:pic>
        <p:nvPicPr>
          <p:cNvPr id="819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3640" y="5542445"/>
            <a:ext cx="2143125" cy="952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Content Placeholder 2"/>
          <p:cNvSpPr txBox="1">
            <a:spLocks/>
          </p:cNvSpPr>
          <p:nvPr/>
        </p:nvSpPr>
        <p:spPr bwMode="auto">
          <a:xfrm>
            <a:off x="287913" y="4941168"/>
            <a:ext cx="4496643" cy="63413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68288" indent="-2682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36575" indent="-266700" algn="l" rtl="0" eaLnBrk="0" fontAlgn="base" hangingPunct="0">
              <a:spcBef>
                <a:spcPct val="20000"/>
              </a:spcBef>
              <a:spcAft>
                <a:spcPct val="0"/>
              </a:spcAft>
              <a:buClr>
                <a:schemeClr val="tx1"/>
              </a:buClr>
              <a:buChar char="•"/>
              <a:defRPr sz="2200" b="1">
                <a:solidFill>
                  <a:schemeClr val="tx1"/>
                </a:solidFill>
                <a:latin typeface="+mn-lt"/>
              </a:defRPr>
            </a:lvl2pPr>
            <a:lvl3pPr marL="809625" indent="-265113"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3pPr>
            <a:lvl4pPr marL="1090613" indent="-279400"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4pPr>
            <a:lvl5pPr marL="1349375" indent="-257175"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5pPr>
            <a:lvl6pPr marL="18065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6pPr>
            <a:lvl7pPr marL="22637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7pPr>
            <a:lvl8pPr marL="27209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8pPr>
            <a:lvl9pPr marL="31781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9pPr>
          </a:lstStyle>
          <a:p>
            <a:r>
              <a:rPr lang="en-US" dirty="0" smtClean="0"/>
              <a:t>High Tech Campus:</a:t>
            </a:r>
          </a:p>
          <a:p>
            <a:pPr lvl="1"/>
            <a:r>
              <a:rPr lang="en-US" sz="1600" dirty="0" smtClean="0"/>
              <a:t>Larger than €100 (NZD 160) million </a:t>
            </a:r>
          </a:p>
          <a:p>
            <a:pPr marL="0" indent="0">
              <a:buNone/>
            </a:pPr>
            <a:endParaRPr lang="en-US" dirty="0"/>
          </a:p>
        </p:txBody>
      </p:sp>
      <p:pic>
        <p:nvPicPr>
          <p:cNvPr id="14" name="Picture 9" descr="Philips">
            <a:hlinkClick r:id="rId3"/>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199656" y="6385407"/>
            <a:ext cx="533400" cy="109538"/>
          </a:xfrm>
          <a:prstGeom prst="rect">
            <a:avLst/>
          </a:prstGeom>
          <a:noFill/>
          <a:extLst>
            <a:ext uri="{909E8E84-426E-40DD-AFC4-6F175D3DCCD1}">
              <a14:hiddenFill xmlns="" xmlns:a14="http://schemas.microsoft.com/office/drawing/2010/main">
                <a:solidFill>
                  <a:srgbClr val="FFFFFF"/>
                </a:solidFill>
              </a14:hiddenFill>
            </a:ext>
          </a:extLst>
        </p:spPr>
      </p:pic>
      <p:pic>
        <p:nvPicPr>
          <p:cNvPr id="8195" name="Picture 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733056" y="5835674"/>
            <a:ext cx="785326" cy="3660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6" name="Picture 10" descr="DSM Home">
            <a:hlinkClick r:id="rId6"/>
          </p:cNvPr>
          <p:cNvPicPr>
            <a:picLocks noChangeAspect="1" noChangeArrowheads="1"/>
          </p:cNvPicPr>
          <p:nvPr/>
        </p:nvPicPr>
        <p:blipFill>
          <a:blip r:embed="rId7" cstate="print">
            <a:extLst>
              <a:ext uri="{28A0092B-C50C-407E-A947-70E740481C1C}">
                <a14:useLocalDpi xmlns="" xmlns:a14="http://schemas.microsoft.com/office/drawing/2010/main" val="0"/>
              </a:ext>
            </a:extLst>
          </a:blip>
          <a:srcRect l="8385" t="36023" r="24542"/>
          <a:stretch>
            <a:fillRect/>
          </a:stretch>
        </p:blipFill>
        <p:spPr bwMode="auto">
          <a:xfrm>
            <a:off x="3275856" y="5602064"/>
            <a:ext cx="457200" cy="203200"/>
          </a:xfrm>
          <a:prstGeom prst="rect">
            <a:avLst/>
          </a:prstGeom>
          <a:noFill/>
          <a:extLst>
            <a:ext uri="{909E8E84-426E-40DD-AFC4-6F175D3DCCD1}">
              <a14:hiddenFill xmlns="" xmlns:a14="http://schemas.microsoft.com/office/drawing/2010/main">
                <a:solidFill>
                  <a:srgbClr val="FFFFFF"/>
                </a:solidFill>
              </a14:hiddenFill>
            </a:ext>
          </a:extLst>
        </p:spPr>
      </p:pic>
      <p:sp>
        <p:nvSpPr>
          <p:cNvPr id="12" name="Date Placeholder 11"/>
          <p:cNvSpPr>
            <a:spLocks noGrp="1"/>
          </p:cNvSpPr>
          <p:nvPr>
            <p:ph type="dt" sz="half" idx="12"/>
          </p:nvPr>
        </p:nvSpPr>
        <p:spPr/>
        <p:txBody>
          <a:bodyPr/>
          <a:lstStyle/>
          <a:p>
            <a:pPr>
              <a:defRPr/>
            </a:pPr>
            <a:fld id="{48FB73E3-D770-4BE1-83E4-F357AE1E5796}" type="datetime1">
              <a:rPr lang="en-US" smtClean="0"/>
              <a:pPr>
                <a:defRPr/>
              </a:pPr>
              <a:t>2/7/2012</a:t>
            </a:fld>
            <a:endParaRPr lang="nl-NL"/>
          </a:p>
        </p:txBody>
      </p:sp>
      <p:sp>
        <p:nvSpPr>
          <p:cNvPr id="15" name="Slide Number Placeholder 14"/>
          <p:cNvSpPr>
            <a:spLocks noGrp="1"/>
          </p:cNvSpPr>
          <p:nvPr>
            <p:ph type="sldNum" sz="quarter" idx="11"/>
          </p:nvPr>
        </p:nvSpPr>
        <p:spPr/>
        <p:txBody>
          <a:bodyPr/>
          <a:lstStyle/>
          <a:p>
            <a:pPr>
              <a:defRPr/>
            </a:pPr>
            <a:r>
              <a:rPr lang="nl-NL" smtClean="0"/>
              <a:t>PAGE </a:t>
            </a:r>
            <a:fld id="{31980AC9-656D-4E09-9966-AA8B55BB2223}" type="slidenum">
              <a:rPr lang="nl-NL" smtClean="0"/>
              <a:pPr>
                <a:defRPr/>
              </a:pPr>
              <a:t>5</a:t>
            </a:fld>
            <a:endParaRPr lang="nl-NL"/>
          </a:p>
        </p:txBody>
      </p:sp>
      <p:sp>
        <p:nvSpPr>
          <p:cNvPr id="19" name="TextBox 18"/>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20" name="TextBox 19"/>
          <p:cNvSpPr txBox="1"/>
          <p:nvPr/>
        </p:nvSpPr>
        <p:spPr>
          <a:xfrm>
            <a:off x="179512" y="6453336"/>
            <a:ext cx="1584176" cy="369332"/>
          </a:xfrm>
          <a:prstGeom prst="rect">
            <a:avLst/>
          </a:prstGeom>
          <a:noFill/>
        </p:spPr>
        <p:txBody>
          <a:bodyPr wrap="square" rtlCol="0">
            <a:spAutoFit/>
          </a:bodyPr>
          <a:lstStyle/>
          <a:p>
            <a:r>
              <a:rPr lang="en-US" dirty="0" smtClean="0">
                <a:solidFill>
                  <a:schemeClr val="tx2"/>
                </a:solidFill>
              </a:rPr>
              <a:t>Introduction</a:t>
            </a:r>
            <a:endParaRPr lang="en-US" dirty="0">
              <a:solidFill>
                <a:schemeClr val="tx2"/>
              </a:solidFill>
            </a:endParaRPr>
          </a:p>
        </p:txBody>
      </p:sp>
    </p:spTree>
    <p:extLst>
      <p:ext uri="{BB962C8B-B14F-4D97-AF65-F5344CB8AC3E}">
        <p14:creationId xmlns="" xmlns:p14="http://schemas.microsoft.com/office/powerpoint/2010/main" val="1206161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Eindhoven: Broadband Performance</a:t>
            </a:r>
            <a:endParaRPr lang="nl-NL" dirty="0"/>
          </a:p>
        </p:txBody>
      </p:sp>
      <p:sp>
        <p:nvSpPr>
          <p:cNvPr id="3" name="Content Placeholder 2"/>
          <p:cNvSpPr>
            <a:spLocks noGrp="1"/>
          </p:cNvSpPr>
          <p:nvPr>
            <p:ph idx="1"/>
          </p:nvPr>
        </p:nvSpPr>
        <p:spPr/>
        <p:txBody>
          <a:bodyPr/>
          <a:lstStyle/>
          <a:p>
            <a:r>
              <a:rPr lang="en-US" dirty="0" smtClean="0"/>
              <a:t>Objective of Government Program (</a:t>
            </a:r>
            <a:r>
              <a:rPr lang="en-US" dirty="0" err="1" smtClean="0"/>
              <a:t>Kenniswijk</a:t>
            </a:r>
            <a:r>
              <a:rPr lang="en-US" dirty="0" smtClean="0"/>
              <a:t> - Knowledge District) (2000 – 2006):</a:t>
            </a:r>
          </a:p>
          <a:p>
            <a:pPr lvl="1"/>
            <a:r>
              <a:rPr lang="en-US" dirty="0" smtClean="0"/>
              <a:t>“Creation </a:t>
            </a:r>
            <a:r>
              <a:rPr lang="en-US" dirty="0"/>
              <a:t>of a consumer market of the future with an innovative character and international reputation, in which high quality infrastructure are the basis for exploration and experimentation with interactive telecom </a:t>
            </a:r>
            <a:r>
              <a:rPr lang="en-US" dirty="0" smtClean="0"/>
              <a:t>services” </a:t>
            </a:r>
            <a:r>
              <a:rPr lang="en-US" dirty="0"/>
              <a:t>&gt; </a:t>
            </a:r>
            <a:r>
              <a:rPr lang="en-US" u="sng" dirty="0" smtClean="0"/>
              <a:t>two years ahead of the rest of the Netherlands</a:t>
            </a:r>
          </a:p>
          <a:p>
            <a:pPr lvl="1"/>
            <a:r>
              <a:rPr lang="en-US" dirty="0" smtClean="0"/>
              <a:t>Private- Public- Partnership (</a:t>
            </a:r>
            <a:r>
              <a:rPr lang="en-US" dirty="0" err="1" smtClean="0"/>
              <a:t>Kenniswijk</a:t>
            </a:r>
            <a:r>
              <a:rPr lang="en-US" dirty="0" smtClean="0"/>
              <a:t> BV): </a:t>
            </a:r>
          </a:p>
          <a:p>
            <a:pPr lvl="2"/>
            <a:r>
              <a:rPr lang="en-US" dirty="0" smtClean="0"/>
              <a:t>Public funds € 52 (NZD ) million, Private funds </a:t>
            </a:r>
            <a:r>
              <a:rPr lang="en-US" dirty="0"/>
              <a:t>€ </a:t>
            </a:r>
            <a:r>
              <a:rPr lang="en-US" dirty="0" smtClean="0"/>
              <a:t>48 (NZD) million </a:t>
            </a:r>
          </a:p>
          <a:p>
            <a:pPr lvl="2"/>
            <a:r>
              <a:rPr lang="en-US" dirty="0" smtClean="0"/>
              <a:t>50% for new infrastructure and 50% for new services</a:t>
            </a:r>
          </a:p>
          <a:p>
            <a:pPr lvl="2"/>
            <a:endParaRPr lang="en-US" dirty="0"/>
          </a:p>
          <a:p>
            <a:endParaRPr lang="nl-NL" dirty="0"/>
          </a:p>
        </p:txBody>
      </p:sp>
      <p:sp>
        <p:nvSpPr>
          <p:cNvPr id="5" name="Date Placeholder 4"/>
          <p:cNvSpPr>
            <a:spLocks noGrp="1"/>
          </p:cNvSpPr>
          <p:nvPr>
            <p:ph type="dt" sz="half" idx="12"/>
          </p:nvPr>
        </p:nvSpPr>
        <p:spPr/>
        <p:txBody>
          <a:bodyPr/>
          <a:lstStyle/>
          <a:p>
            <a:pPr>
              <a:defRPr/>
            </a:pPr>
            <a:fld id="{5C9F0230-D2D0-4F67-8AFF-82580BF40E2E}" type="datetime1">
              <a:rPr lang="en-US" smtClean="0"/>
              <a:pPr>
                <a:defRPr/>
              </a:pPr>
              <a:t>2/7/2012</a:t>
            </a:fld>
            <a:endParaRPr lang="nl-NL"/>
          </a:p>
        </p:txBody>
      </p:sp>
      <p:sp>
        <p:nvSpPr>
          <p:cNvPr id="6" name="Slide Number Placeholder 5"/>
          <p:cNvSpPr>
            <a:spLocks noGrp="1"/>
          </p:cNvSpPr>
          <p:nvPr>
            <p:ph type="sldNum" sz="quarter" idx="11"/>
          </p:nvPr>
        </p:nvSpPr>
        <p:spPr/>
        <p:txBody>
          <a:bodyPr/>
          <a:lstStyle/>
          <a:p>
            <a:pPr>
              <a:defRPr/>
            </a:pPr>
            <a:r>
              <a:rPr lang="nl-NL" smtClean="0"/>
              <a:t>PAGE </a:t>
            </a:r>
            <a:fld id="{31980AC9-656D-4E09-9966-AA8B55BB2223}" type="slidenum">
              <a:rPr lang="nl-NL" smtClean="0"/>
              <a:pPr>
                <a:defRPr/>
              </a:pPr>
              <a:t>6</a:t>
            </a:fld>
            <a:endParaRPr lang="nl-NL"/>
          </a:p>
        </p:txBody>
      </p:sp>
      <p:sp>
        <p:nvSpPr>
          <p:cNvPr id="7" name="TextBox 6"/>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8" name="TextBox 7"/>
          <p:cNvSpPr txBox="1"/>
          <p:nvPr/>
        </p:nvSpPr>
        <p:spPr>
          <a:xfrm>
            <a:off x="179512" y="6453336"/>
            <a:ext cx="1584176" cy="369332"/>
          </a:xfrm>
          <a:prstGeom prst="rect">
            <a:avLst/>
          </a:prstGeom>
          <a:noFill/>
        </p:spPr>
        <p:txBody>
          <a:bodyPr wrap="square" rtlCol="0">
            <a:spAutoFit/>
          </a:bodyPr>
          <a:lstStyle/>
          <a:p>
            <a:r>
              <a:rPr lang="en-US" dirty="0" smtClean="0">
                <a:solidFill>
                  <a:schemeClr val="tx2"/>
                </a:solidFill>
              </a:rPr>
              <a:t>Introduction</a:t>
            </a:r>
            <a:endParaRPr lang="en-US" dirty="0">
              <a:solidFill>
                <a:schemeClr val="tx2"/>
              </a:solidFill>
            </a:endParaRPr>
          </a:p>
        </p:txBody>
      </p:sp>
    </p:spTree>
    <p:extLst>
      <p:ext uri="{BB962C8B-B14F-4D97-AF65-F5344CB8AC3E}">
        <p14:creationId xmlns="" xmlns:p14="http://schemas.microsoft.com/office/powerpoint/2010/main" val="31828789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Eindhoven: </a:t>
            </a:r>
            <a:br>
              <a:rPr lang="nl-NL" dirty="0" smtClean="0"/>
            </a:br>
            <a:r>
              <a:rPr lang="nl-NL" dirty="0" smtClean="0"/>
              <a:t>Intelligent City of the </a:t>
            </a:r>
            <a:r>
              <a:rPr lang="nl-NL" dirty="0" err="1" smtClean="0"/>
              <a:t>Year</a:t>
            </a:r>
            <a:r>
              <a:rPr lang="nl-NL" dirty="0" smtClean="0"/>
              <a:t> 2011</a:t>
            </a:r>
            <a:endParaRPr lang="nl-NL" dirty="0"/>
          </a:p>
        </p:txBody>
      </p:sp>
      <p:sp>
        <p:nvSpPr>
          <p:cNvPr id="3" name="Content Placeholder 2"/>
          <p:cNvSpPr>
            <a:spLocks noGrp="1"/>
          </p:cNvSpPr>
          <p:nvPr>
            <p:ph idx="1"/>
          </p:nvPr>
        </p:nvSpPr>
        <p:spPr>
          <a:xfrm>
            <a:off x="107504" y="3933056"/>
            <a:ext cx="8352928" cy="2295626"/>
          </a:xfrm>
        </p:spPr>
        <p:txBody>
          <a:bodyPr/>
          <a:lstStyle/>
          <a:p>
            <a:pPr lvl="1"/>
            <a:r>
              <a:rPr lang="en-US" dirty="0" smtClean="0">
                <a:ea typeface="ＭＳ Ｐゴシック" pitchFamily="34" charset="-128"/>
              </a:rPr>
              <a:t>Criteria</a:t>
            </a:r>
          </a:p>
          <a:p>
            <a:pPr lvl="2"/>
            <a:r>
              <a:rPr lang="en-US" dirty="0" smtClean="0">
                <a:ea typeface="ＭＳ Ｐゴシック" pitchFamily="34" charset="-128"/>
              </a:rPr>
              <a:t>Broadband </a:t>
            </a:r>
            <a:r>
              <a:rPr lang="en-US" dirty="0">
                <a:ea typeface="ＭＳ Ｐゴシック" pitchFamily="34" charset="-128"/>
              </a:rPr>
              <a:t>development</a:t>
            </a:r>
          </a:p>
          <a:p>
            <a:pPr lvl="2"/>
            <a:r>
              <a:rPr lang="en-US" dirty="0">
                <a:ea typeface="ＭＳ Ｐゴシック" pitchFamily="34" charset="-128"/>
              </a:rPr>
              <a:t>Development of knowledge economy</a:t>
            </a:r>
          </a:p>
          <a:p>
            <a:pPr lvl="2"/>
            <a:r>
              <a:rPr lang="en-US" dirty="0">
                <a:ea typeface="ＭＳ Ｐゴシック" pitchFamily="34" charset="-128"/>
              </a:rPr>
              <a:t>Public-private partnerships</a:t>
            </a:r>
          </a:p>
          <a:p>
            <a:pPr lvl="2"/>
            <a:r>
              <a:rPr lang="en-US" dirty="0">
                <a:ea typeface="ＭＳ Ｐゴシック" pitchFamily="34" charset="-128"/>
              </a:rPr>
              <a:t>Experiments with new services</a:t>
            </a:r>
          </a:p>
          <a:p>
            <a:pPr lvl="2"/>
            <a:r>
              <a:rPr lang="en-US" dirty="0" smtClean="0">
                <a:ea typeface="ＭＳ Ｐゴシック" pitchFamily="34" charset="-128"/>
              </a:rPr>
              <a:t>Special Area: Health </a:t>
            </a:r>
            <a:r>
              <a:rPr lang="en-US" dirty="0">
                <a:ea typeface="ＭＳ Ｐゴシック" pitchFamily="34" charset="-128"/>
              </a:rPr>
              <a:t>innovation</a:t>
            </a:r>
          </a:p>
          <a:p>
            <a:endParaRPr lang="nl-NL" dirty="0"/>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495712" y="0"/>
            <a:ext cx="5648288" cy="764704"/>
          </a:xfrm>
          <a:prstGeom prst="rect">
            <a:avLst/>
          </a:prstGeom>
        </p:spPr>
      </p:pic>
      <p:sp>
        <p:nvSpPr>
          <p:cNvPr id="7" name="Content Placeholder 2"/>
          <p:cNvSpPr txBox="1">
            <a:spLocks/>
          </p:cNvSpPr>
          <p:nvPr/>
        </p:nvSpPr>
        <p:spPr bwMode="auto">
          <a:xfrm>
            <a:off x="0" y="1340768"/>
            <a:ext cx="7236296" cy="14401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68288" indent="-2682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36575" indent="-266700" algn="l" rtl="0" eaLnBrk="0" fontAlgn="base" hangingPunct="0">
              <a:spcBef>
                <a:spcPct val="20000"/>
              </a:spcBef>
              <a:spcAft>
                <a:spcPct val="0"/>
              </a:spcAft>
              <a:buClr>
                <a:schemeClr val="tx1"/>
              </a:buClr>
              <a:buChar char="•"/>
              <a:defRPr sz="2200" b="1">
                <a:solidFill>
                  <a:schemeClr val="tx1"/>
                </a:solidFill>
                <a:latin typeface="+mn-lt"/>
              </a:defRPr>
            </a:lvl2pPr>
            <a:lvl3pPr marL="809625" indent="-265113"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3pPr>
            <a:lvl4pPr marL="1090613" indent="-279400"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4pPr>
            <a:lvl5pPr marL="1349375" indent="-257175" algn="l" rtl="0" eaLnBrk="0" fontAlgn="base" hangingPunct="0">
              <a:spcBef>
                <a:spcPct val="20000"/>
              </a:spcBef>
              <a:spcAft>
                <a:spcPct val="0"/>
              </a:spcAft>
              <a:buClr>
                <a:schemeClr val="tx1"/>
              </a:buClr>
              <a:buFont typeface="Arial" pitchFamily="34" charset="0"/>
              <a:buChar char="−"/>
              <a:defRPr sz="2200" b="1">
                <a:solidFill>
                  <a:schemeClr val="tx1"/>
                </a:solidFill>
                <a:latin typeface="+mn-lt"/>
              </a:defRPr>
            </a:lvl5pPr>
            <a:lvl6pPr marL="18065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6pPr>
            <a:lvl7pPr marL="22637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7pPr>
            <a:lvl8pPr marL="27209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8pPr>
            <a:lvl9pPr marL="31781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9pPr>
          </a:lstStyle>
          <a:p>
            <a:pPr lvl="1"/>
            <a:r>
              <a:rPr lang="en-US" dirty="0" smtClean="0">
                <a:ea typeface="ＭＳ Ｐゴシック" pitchFamily="34" charset="-128"/>
              </a:rPr>
              <a:t>ICF:	</a:t>
            </a:r>
          </a:p>
          <a:p>
            <a:pPr lvl="2"/>
            <a:r>
              <a:rPr lang="nl-NL" dirty="0" smtClean="0"/>
              <a:t>New York </a:t>
            </a:r>
            <a:r>
              <a:rPr lang="nl-NL" dirty="0" err="1" smtClean="0"/>
              <a:t>based</a:t>
            </a:r>
            <a:r>
              <a:rPr lang="nl-NL" dirty="0" smtClean="0"/>
              <a:t> “</a:t>
            </a:r>
            <a:r>
              <a:rPr lang="en-US" dirty="0" smtClean="0"/>
              <a:t>think </a:t>
            </a:r>
            <a:r>
              <a:rPr lang="en-US" dirty="0"/>
              <a:t>tank that studies the economic and social development of the 21st Century </a:t>
            </a:r>
            <a:r>
              <a:rPr lang="en-US" dirty="0" smtClean="0"/>
              <a:t>community”</a:t>
            </a:r>
          </a:p>
          <a:p>
            <a:pPr lvl="2"/>
            <a:r>
              <a:rPr lang="en-US" dirty="0" smtClean="0"/>
              <a:t>Previous Awards: </a:t>
            </a:r>
          </a:p>
          <a:p>
            <a:pPr lvl="3"/>
            <a:r>
              <a:rPr lang="en-US" dirty="0" smtClean="0"/>
              <a:t>Suwon (S-Korea) 2010; Stockholm (Sweden) 2009</a:t>
            </a:r>
            <a:endParaRPr lang="nl-NL" dirty="0"/>
          </a:p>
        </p:txBody>
      </p:sp>
      <p:pic>
        <p:nvPicPr>
          <p:cNvPr id="205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236296" y="1667865"/>
            <a:ext cx="17145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Date Placeholder 9"/>
          <p:cNvSpPr>
            <a:spLocks noGrp="1"/>
          </p:cNvSpPr>
          <p:nvPr>
            <p:ph type="dt" sz="half" idx="12"/>
          </p:nvPr>
        </p:nvSpPr>
        <p:spPr/>
        <p:txBody>
          <a:bodyPr/>
          <a:lstStyle/>
          <a:p>
            <a:pPr>
              <a:defRPr/>
            </a:pPr>
            <a:fld id="{4DF91922-DE80-4490-AF0C-AEFB943F2AEC}" type="datetime1">
              <a:rPr lang="en-US" smtClean="0"/>
              <a:pPr>
                <a:defRPr/>
              </a:pPr>
              <a:t>2/7/2012</a:t>
            </a:fld>
            <a:endParaRPr lang="nl-NL"/>
          </a:p>
        </p:txBody>
      </p:sp>
      <p:sp>
        <p:nvSpPr>
          <p:cNvPr id="11" name="Slide Number Placeholder 10"/>
          <p:cNvSpPr>
            <a:spLocks noGrp="1"/>
          </p:cNvSpPr>
          <p:nvPr>
            <p:ph type="sldNum" sz="quarter" idx="11"/>
          </p:nvPr>
        </p:nvSpPr>
        <p:spPr/>
        <p:txBody>
          <a:bodyPr/>
          <a:lstStyle/>
          <a:p>
            <a:pPr>
              <a:defRPr/>
            </a:pPr>
            <a:r>
              <a:rPr lang="nl-NL" smtClean="0"/>
              <a:t>PAGE </a:t>
            </a:r>
            <a:fld id="{31980AC9-656D-4E09-9966-AA8B55BB2223}" type="slidenum">
              <a:rPr lang="nl-NL" smtClean="0"/>
              <a:pPr>
                <a:defRPr/>
              </a:pPr>
              <a:t>7</a:t>
            </a:fld>
            <a:endParaRPr lang="nl-NL"/>
          </a:p>
        </p:txBody>
      </p:sp>
      <p:sp>
        <p:nvSpPr>
          <p:cNvPr id="14" name="TextBox 13"/>
          <p:cNvSpPr txBox="1"/>
          <p:nvPr/>
        </p:nvSpPr>
        <p:spPr>
          <a:xfrm>
            <a:off x="0" y="6381328"/>
            <a:ext cx="2267744" cy="476672"/>
          </a:xfrm>
          <a:prstGeom prst="rect">
            <a:avLst/>
          </a:prstGeom>
          <a:solidFill>
            <a:schemeClr val="accent4">
              <a:lumMod val="60000"/>
              <a:lumOff val="40000"/>
              <a:alpha val="49000"/>
            </a:schemeClr>
          </a:solidFill>
        </p:spPr>
        <p:txBody>
          <a:bodyPr wrap="square" rtlCol="0">
            <a:spAutoFit/>
          </a:bodyPr>
          <a:lstStyle/>
          <a:p>
            <a:endParaRPr lang="en-US" dirty="0"/>
          </a:p>
        </p:txBody>
      </p:sp>
      <p:sp>
        <p:nvSpPr>
          <p:cNvPr id="15" name="TextBox 14"/>
          <p:cNvSpPr txBox="1"/>
          <p:nvPr/>
        </p:nvSpPr>
        <p:spPr>
          <a:xfrm>
            <a:off x="179512" y="6453336"/>
            <a:ext cx="1584176" cy="369332"/>
          </a:xfrm>
          <a:prstGeom prst="rect">
            <a:avLst/>
          </a:prstGeom>
          <a:noFill/>
        </p:spPr>
        <p:txBody>
          <a:bodyPr wrap="square" rtlCol="0">
            <a:spAutoFit/>
          </a:bodyPr>
          <a:lstStyle/>
          <a:p>
            <a:r>
              <a:rPr lang="en-US" dirty="0" smtClean="0">
                <a:solidFill>
                  <a:schemeClr val="tx2"/>
                </a:solidFill>
              </a:rPr>
              <a:t>Introduction</a:t>
            </a:r>
            <a:endParaRPr lang="en-US" dirty="0">
              <a:solidFill>
                <a:schemeClr val="tx2"/>
              </a:solidFill>
            </a:endParaRPr>
          </a:p>
        </p:txBody>
      </p:sp>
    </p:spTree>
    <p:extLst>
      <p:ext uri="{BB962C8B-B14F-4D97-AF65-F5344CB8AC3E}">
        <p14:creationId xmlns="" xmlns:p14="http://schemas.microsoft.com/office/powerpoint/2010/main" val="15805594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sz="2400" cap="small" dirty="0" smtClean="0"/>
              <a:t>Technological Change in Broadband</a:t>
            </a:r>
            <a:endParaRPr lang="nl-NL" sz="2400" dirty="0"/>
          </a:p>
        </p:txBody>
      </p:sp>
      <p:sp>
        <p:nvSpPr>
          <p:cNvPr id="9" name="Text Placeholder 5"/>
          <p:cNvSpPr txBox="1">
            <a:spLocks/>
          </p:cNvSpPr>
          <p:nvPr/>
        </p:nvSpPr>
        <p:spPr bwMode="auto">
          <a:xfrm>
            <a:off x="755576" y="4221088"/>
            <a:ext cx="7772400" cy="1500187"/>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marL="0" indent="0" algn="l" rtl="0" eaLnBrk="0" fontAlgn="base" hangingPunct="0">
              <a:spcBef>
                <a:spcPct val="20000"/>
              </a:spcBef>
              <a:spcAft>
                <a:spcPct val="0"/>
              </a:spcAft>
              <a:buClr>
                <a:schemeClr val="accent1"/>
              </a:buClr>
              <a:buNone/>
              <a:defRPr sz="2000" b="1">
                <a:solidFill>
                  <a:schemeClr val="tx1"/>
                </a:solidFill>
                <a:latin typeface="+mn-lt"/>
                <a:ea typeface="+mn-ea"/>
                <a:cs typeface="+mn-cs"/>
              </a:defRPr>
            </a:lvl1pPr>
            <a:lvl2pPr marL="457200" indent="0" algn="l" rtl="0" eaLnBrk="0" fontAlgn="base" hangingPunct="0">
              <a:spcBef>
                <a:spcPct val="20000"/>
              </a:spcBef>
              <a:spcAft>
                <a:spcPct val="0"/>
              </a:spcAft>
              <a:buClr>
                <a:schemeClr val="tx1"/>
              </a:buClr>
              <a:buNone/>
              <a:defRPr sz="1800" b="1">
                <a:solidFill>
                  <a:schemeClr val="tx1"/>
                </a:solidFill>
                <a:latin typeface="+mn-lt"/>
              </a:defRPr>
            </a:lvl2pPr>
            <a:lvl3pPr marL="914400" indent="0" algn="l" rtl="0" eaLnBrk="0" fontAlgn="base" hangingPunct="0">
              <a:spcBef>
                <a:spcPct val="20000"/>
              </a:spcBef>
              <a:spcAft>
                <a:spcPct val="0"/>
              </a:spcAft>
              <a:buClr>
                <a:schemeClr val="tx1"/>
              </a:buClr>
              <a:buFont typeface="Arial" pitchFamily="34" charset="0"/>
              <a:buNone/>
              <a:defRPr sz="1600" b="1">
                <a:solidFill>
                  <a:schemeClr val="tx1"/>
                </a:solidFill>
                <a:latin typeface="+mn-lt"/>
              </a:defRPr>
            </a:lvl3pPr>
            <a:lvl4pPr marL="1371600" indent="0" algn="l" rtl="0" eaLnBrk="0" fontAlgn="base" hangingPunct="0">
              <a:spcBef>
                <a:spcPct val="20000"/>
              </a:spcBef>
              <a:spcAft>
                <a:spcPct val="0"/>
              </a:spcAft>
              <a:buClr>
                <a:schemeClr val="tx1"/>
              </a:buClr>
              <a:buFont typeface="Arial" pitchFamily="34" charset="0"/>
              <a:buNone/>
              <a:defRPr sz="1400" b="1">
                <a:solidFill>
                  <a:schemeClr val="tx1"/>
                </a:solidFill>
                <a:latin typeface="+mn-lt"/>
              </a:defRPr>
            </a:lvl4pPr>
            <a:lvl5pPr marL="1828800" indent="0" algn="l" rtl="0" eaLnBrk="0" fontAlgn="base" hangingPunct="0">
              <a:spcBef>
                <a:spcPct val="20000"/>
              </a:spcBef>
              <a:spcAft>
                <a:spcPct val="0"/>
              </a:spcAft>
              <a:buClr>
                <a:schemeClr val="tx1"/>
              </a:buClr>
              <a:buFont typeface="Arial" pitchFamily="34" charset="0"/>
              <a:buNone/>
              <a:defRPr sz="1400" b="1">
                <a:solidFill>
                  <a:schemeClr val="tx1"/>
                </a:solidFill>
                <a:latin typeface="+mn-lt"/>
              </a:defRPr>
            </a:lvl5pPr>
            <a:lvl6pPr marL="22860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6pPr>
            <a:lvl7pPr marL="27432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7pPr>
            <a:lvl8pPr marL="32004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8pPr>
            <a:lvl9pPr marL="3657600" indent="0" algn="l" rtl="0" eaLnBrk="1" fontAlgn="base" hangingPunct="1">
              <a:spcBef>
                <a:spcPct val="20000"/>
              </a:spcBef>
              <a:spcAft>
                <a:spcPct val="0"/>
              </a:spcAft>
              <a:buClr>
                <a:schemeClr val="tx1"/>
              </a:buClr>
              <a:buFont typeface="Arial" charset="0"/>
              <a:buNone/>
              <a:defRPr sz="1400" b="1">
                <a:solidFill>
                  <a:schemeClr val="tx1"/>
                </a:solidFill>
                <a:latin typeface="+mn-lt"/>
              </a:defRPr>
            </a:lvl9pPr>
          </a:lstStyle>
          <a:p>
            <a:r>
              <a:rPr lang="en-US" dirty="0" smtClean="0"/>
              <a:t>- European Commission on Broadband Development</a:t>
            </a:r>
          </a:p>
          <a:p>
            <a:r>
              <a:rPr lang="en-US" dirty="0" smtClean="0"/>
              <a:t>- The Netherlands as a special case</a:t>
            </a:r>
          </a:p>
          <a:p>
            <a:r>
              <a:rPr lang="en-US" dirty="0" smtClean="0"/>
              <a:t>- The Problem situation in Eindhoven</a:t>
            </a:r>
            <a:endParaRPr lang="en-US" dirty="0"/>
          </a:p>
        </p:txBody>
      </p:sp>
      <p:sp>
        <p:nvSpPr>
          <p:cNvPr id="8" name="Date Placeholder 7"/>
          <p:cNvSpPr>
            <a:spLocks noGrp="1"/>
          </p:cNvSpPr>
          <p:nvPr>
            <p:ph type="dt" sz="half" idx="12"/>
          </p:nvPr>
        </p:nvSpPr>
        <p:spPr/>
        <p:txBody>
          <a:bodyPr/>
          <a:lstStyle/>
          <a:p>
            <a:pPr>
              <a:defRPr/>
            </a:pPr>
            <a:fld id="{7E4C7478-899F-4FCE-BD25-5D7C4B1CFEF8}" type="datetime1">
              <a:rPr lang="en-US" smtClean="0"/>
              <a:pPr>
                <a:defRPr/>
              </a:pPr>
              <a:t>2/7/2012</a:t>
            </a:fld>
            <a:endParaRPr lang="nl-NL"/>
          </a:p>
        </p:txBody>
      </p:sp>
      <p:sp>
        <p:nvSpPr>
          <p:cNvPr id="10" name="Slide Number Placeholder 9"/>
          <p:cNvSpPr>
            <a:spLocks noGrp="1"/>
          </p:cNvSpPr>
          <p:nvPr>
            <p:ph type="sldNum" sz="quarter" idx="11"/>
          </p:nvPr>
        </p:nvSpPr>
        <p:spPr/>
        <p:txBody>
          <a:bodyPr/>
          <a:lstStyle/>
          <a:p>
            <a:pPr>
              <a:defRPr/>
            </a:pPr>
            <a:r>
              <a:rPr lang="nl-NL" smtClean="0"/>
              <a:t>PAGE </a:t>
            </a:r>
            <a:fld id="{6A479D25-7360-44F1-BD87-A6E1504B3C6C}" type="slidenum">
              <a:rPr lang="nl-NL" smtClean="0"/>
              <a:pPr>
                <a:defRPr/>
              </a:pPr>
              <a:t>8</a:t>
            </a:fld>
            <a:endParaRPr lang="nl-NL"/>
          </a:p>
        </p:txBody>
      </p:sp>
    </p:spTree>
    <p:extLst>
      <p:ext uri="{BB962C8B-B14F-4D97-AF65-F5344CB8AC3E}">
        <p14:creationId xmlns="" xmlns:p14="http://schemas.microsoft.com/office/powerpoint/2010/main" val="2187648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TUe standard blue">
  <a:themeElements>
    <a:clrScheme name="Blue transparant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fontScheme name="Blue transpara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ue transparant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ue photo">
  <a:themeElements>
    <a:clrScheme name="Blue photo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fontScheme name="Blue phot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ue photo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ue bullets">
  <a:themeElements>
    <a:clrScheme name="Blue bullets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fontScheme name="Blue bulle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ue bullets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TUe standard blue</Template>
  <TotalTime>24208</TotalTime>
  <Words>3432</Words>
  <Application>Microsoft Office PowerPoint</Application>
  <PresentationFormat>On-screen Show (4:3)</PresentationFormat>
  <Paragraphs>803</Paragraphs>
  <Slides>36</Slides>
  <Notes>8</Notes>
  <HiddenSlides>0</HiddenSlides>
  <MMClips>0</MMClips>
  <ScaleCrop>false</ScaleCrop>
  <HeadingPairs>
    <vt:vector size="4" baseType="variant">
      <vt:variant>
        <vt:lpstr>Theme</vt:lpstr>
      </vt:variant>
      <vt:variant>
        <vt:i4>3</vt:i4>
      </vt:variant>
      <vt:variant>
        <vt:lpstr>Slide Titles</vt:lpstr>
      </vt:variant>
      <vt:variant>
        <vt:i4>36</vt:i4>
      </vt:variant>
    </vt:vector>
  </HeadingPairs>
  <TitlesOfParts>
    <vt:vector size="39" baseType="lpstr">
      <vt:lpstr>TUe standard blue</vt:lpstr>
      <vt:lpstr>Blue photo</vt:lpstr>
      <vt:lpstr>Blue bullets</vt:lpstr>
      <vt:lpstr>Experimental Users and Demand for Next Generation Access Networks: A European Perspective</vt:lpstr>
      <vt:lpstr>Short Bio</vt:lpstr>
      <vt:lpstr>Structure</vt:lpstr>
      <vt:lpstr>Slide 3</vt:lpstr>
      <vt:lpstr>Eindhoven &amp; Province Noord Brabant  </vt:lpstr>
      <vt:lpstr>Noord Brabant: Innovative performance </vt:lpstr>
      <vt:lpstr>Eindhoven: Broadband Performance</vt:lpstr>
      <vt:lpstr>Eindhoven:  Intelligent City of the Year 2011</vt:lpstr>
      <vt:lpstr>Slide 8</vt:lpstr>
      <vt:lpstr>Theoretical Discussion on Broadband</vt:lpstr>
      <vt:lpstr>European Commission: Trade-off between State Aid and SGEI</vt:lpstr>
      <vt:lpstr>Defining next generation access (NGA) networks</vt:lpstr>
      <vt:lpstr>Technological Change:  Fiber Technologies and New Services</vt:lpstr>
      <vt:lpstr>Highest Broadband Penetration in Europe: But less fiber networks</vt:lpstr>
      <vt:lpstr>Emergence of municipal fiber networks</vt:lpstr>
      <vt:lpstr>The vision in 2006</vt:lpstr>
      <vt:lpstr>Theoretical Discussion on Broadband</vt:lpstr>
      <vt:lpstr>Slide 17</vt:lpstr>
      <vt:lpstr>The set up of the research</vt:lpstr>
      <vt:lpstr>Research design</vt:lpstr>
      <vt:lpstr>The survey response</vt:lpstr>
      <vt:lpstr>The Surprise: Experimental users</vt:lpstr>
      <vt:lpstr>Experimental Users and Technological Change</vt:lpstr>
      <vt:lpstr>Hypotheses</vt:lpstr>
      <vt:lpstr>Empirical Model</vt:lpstr>
      <vt:lpstr>Experimental Users: Statements </vt:lpstr>
      <vt:lpstr>Experimental users vs. potential users</vt:lpstr>
      <vt:lpstr>Characteristics of Experimental Users</vt:lpstr>
      <vt:lpstr>Experimental Users and Embeddedness</vt:lpstr>
      <vt:lpstr>Experimental Users and New Services</vt:lpstr>
      <vt:lpstr>Experimental Users and WTP</vt:lpstr>
      <vt:lpstr>Results of the survey</vt:lpstr>
      <vt:lpstr>Slide 32</vt:lpstr>
      <vt:lpstr>Theoretical Discussion of Results</vt:lpstr>
      <vt:lpstr>Real options theory of the household: New opportunities</vt:lpstr>
      <vt:lpstr>Policy conclusions</vt:lpstr>
    </vt:vector>
  </TitlesOfParts>
  <Company>TU/e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0</dc:title>
  <dc:creator>Marcel de Pender</dc:creator>
  <dc:description>Design by Volle Kracht_x000d_
Template by Orange Pepper BV_x000d_
Copyright 2008</dc:description>
  <cp:lastModifiedBy>Kathy McKenzie</cp:lastModifiedBy>
  <cp:revision>624</cp:revision>
  <dcterms:created xsi:type="dcterms:W3CDTF">2010-01-07T13:44:18Z</dcterms:created>
  <dcterms:modified xsi:type="dcterms:W3CDTF">2012-02-06T22:49:08Z</dcterms:modified>
</cp:coreProperties>
</file>