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17"/>
  </p:notesMasterIdLst>
  <p:sldIdLst>
    <p:sldId id="274" r:id="rId5"/>
    <p:sldId id="309" r:id="rId6"/>
    <p:sldId id="299" r:id="rId7"/>
    <p:sldId id="289" r:id="rId8"/>
    <p:sldId id="302" r:id="rId9"/>
    <p:sldId id="301" r:id="rId10"/>
    <p:sldId id="300" r:id="rId11"/>
    <p:sldId id="306" r:id="rId12"/>
    <p:sldId id="303" r:id="rId13"/>
    <p:sldId id="304" r:id="rId14"/>
    <p:sldId id="305" r:id="rId15"/>
    <p:sldId id="310" r:id="rId16"/>
  </p:sldIdLst>
  <p:sldSz cx="12192000" cy="6858000"/>
  <p:notesSz cx="9939338" cy="6805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15" userDrawn="1">
          <p15:clr>
            <a:srgbClr val="A4A3A4"/>
          </p15:clr>
        </p15:guide>
        <p15:guide id="3" orient="horz" pos="5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ead Dunn" initials="SD" lastIdx="1" clrIdx="0">
    <p:extLst>
      <p:ext uri="{19B8F6BF-5375-455C-9EA6-DF929625EA0E}">
        <p15:presenceInfo xmlns:p15="http://schemas.microsoft.com/office/powerpoint/2012/main" userId="Sinead Du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06"/>
    <a:srgbClr val="3309ED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87622F-4185-2A9E-3350-89DCDC7827E0}" v="264" dt="2020-02-16T21:20:51.515"/>
    <p1510:client id="{6789B08D-FA1F-5605-C12A-E09DCA812329}" v="103" dt="2020-02-16T21:40:46.295"/>
    <p1510:client id="{AD9AEF5B-44B8-65DD-22AD-246A8CF0C272}" v="10" dt="2020-02-14T02:12:11.519"/>
    <p1510:client id="{EB10EEEB-72F1-340A-08CE-53E9C257A174}" v="2" dt="2020-02-16T22:03:27.7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415"/>
        <p:guide orient="horz" pos="504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aig Nicholson" userId="S::nicholcr@staff.vuw.ac.nz::2d38af42-b9c0-43e4-ac11-485609eee3c5" providerId="AD" clId="Web-{6789B08D-FA1F-5605-C12A-E09DCA812329}"/>
    <pc:docChg chg="modSld">
      <pc:chgData name="Craig Nicholson" userId="S::nicholcr@staff.vuw.ac.nz::2d38af42-b9c0-43e4-ac11-485609eee3c5" providerId="AD" clId="Web-{6789B08D-FA1F-5605-C12A-E09DCA812329}" dt="2020-02-16T21:40:46.279" v="93" actId="20577"/>
      <pc:docMkLst>
        <pc:docMk/>
      </pc:docMkLst>
      <pc:sldChg chg="modSp">
        <pc:chgData name="Craig Nicholson" userId="S::nicholcr@staff.vuw.ac.nz::2d38af42-b9c0-43e4-ac11-485609eee3c5" providerId="AD" clId="Web-{6789B08D-FA1F-5605-C12A-E09DCA812329}" dt="2020-02-16T21:33:22.063" v="56" actId="20577"/>
        <pc:sldMkLst>
          <pc:docMk/>
          <pc:sldMk cId="2553449704" sldId="289"/>
        </pc:sldMkLst>
        <pc:spChg chg="mod">
          <ac:chgData name="Craig Nicholson" userId="S::nicholcr@staff.vuw.ac.nz::2d38af42-b9c0-43e4-ac11-485609eee3c5" providerId="AD" clId="Web-{6789B08D-FA1F-5605-C12A-E09DCA812329}" dt="2020-02-16T21:33:22.063" v="56" actId="20577"/>
          <ac:spMkLst>
            <pc:docMk/>
            <pc:sldMk cId="2553449704" sldId="289"/>
            <ac:spMk id="10" creationId="{AAF23673-6260-4027-AFB9-092E375F93B6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3:15.625" v="53" actId="20577"/>
        <pc:sldMkLst>
          <pc:docMk/>
          <pc:sldMk cId="3111874845" sldId="299"/>
        </pc:sldMkLst>
        <pc:spChg chg="mod">
          <ac:chgData name="Craig Nicholson" userId="S::nicholcr@staff.vuw.ac.nz::2d38af42-b9c0-43e4-ac11-485609eee3c5" providerId="AD" clId="Web-{6789B08D-FA1F-5605-C12A-E09DCA812329}" dt="2020-02-16T21:33:15.625" v="53" actId="20577"/>
          <ac:spMkLst>
            <pc:docMk/>
            <pc:sldMk cId="3111874845" sldId="299"/>
            <ac:spMk id="10" creationId="{AA0C9903-4D38-425F-92F6-3B8D0BCBE8C4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6:05.281" v="85" actId="20577"/>
        <pc:sldMkLst>
          <pc:docMk/>
          <pc:sldMk cId="1052313779" sldId="300"/>
        </pc:sldMkLst>
        <pc:spChg chg="mod">
          <ac:chgData name="Craig Nicholson" userId="S::nicholcr@staff.vuw.ac.nz::2d38af42-b9c0-43e4-ac11-485609eee3c5" providerId="AD" clId="Web-{6789B08D-FA1F-5605-C12A-E09DCA812329}" dt="2020-02-16T21:36:05.281" v="85" actId="20577"/>
          <ac:spMkLst>
            <pc:docMk/>
            <pc:sldMk cId="1052313779" sldId="300"/>
            <ac:spMk id="10" creationId="{3DF65868-6DF4-4729-981E-2ACF1C9FDBCC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3:53.563" v="64" actId="20577"/>
        <pc:sldMkLst>
          <pc:docMk/>
          <pc:sldMk cId="1109638493" sldId="301"/>
        </pc:sldMkLst>
        <pc:spChg chg="mod">
          <ac:chgData name="Craig Nicholson" userId="S::nicholcr@staff.vuw.ac.nz::2d38af42-b9c0-43e4-ac11-485609eee3c5" providerId="AD" clId="Web-{6789B08D-FA1F-5605-C12A-E09DCA812329}" dt="2020-02-16T21:33:53.563" v="64" actId="20577"/>
          <ac:spMkLst>
            <pc:docMk/>
            <pc:sldMk cId="1109638493" sldId="301"/>
            <ac:spMk id="10" creationId="{32FA5EC5-6F5C-4EA4-86FD-5FC5FF200A92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40:46.279" v="93" actId="20577"/>
        <pc:sldMkLst>
          <pc:docMk/>
          <pc:sldMk cId="83430631" sldId="302"/>
        </pc:sldMkLst>
        <pc:spChg chg="mod">
          <ac:chgData name="Craig Nicholson" userId="S::nicholcr@staff.vuw.ac.nz::2d38af42-b9c0-43e4-ac11-485609eee3c5" providerId="AD" clId="Web-{6789B08D-FA1F-5605-C12A-E09DCA812329}" dt="2020-02-16T21:35:45.359" v="84" actId="1076"/>
          <ac:spMkLst>
            <pc:docMk/>
            <pc:sldMk cId="83430631" sldId="302"/>
            <ac:spMk id="4" creationId="{F7D15602-817F-4930-8847-03A92B1429DD}"/>
          </ac:spMkLst>
        </pc:spChg>
        <pc:spChg chg="mod">
          <ac:chgData name="Craig Nicholson" userId="S::nicholcr@staff.vuw.ac.nz::2d38af42-b9c0-43e4-ac11-485609eee3c5" providerId="AD" clId="Web-{6789B08D-FA1F-5605-C12A-E09DCA812329}" dt="2020-02-16T21:40:46.279" v="93" actId="20577"/>
          <ac:spMkLst>
            <pc:docMk/>
            <pc:sldMk cId="83430631" sldId="302"/>
            <ac:spMk id="11" creationId="{6D6033B9-C6F3-4386-B691-F14F562B7D1D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4:06.641" v="70" actId="20577"/>
        <pc:sldMkLst>
          <pc:docMk/>
          <pc:sldMk cId="2701421161" sldId="303"/>
        </pc:sldMkLst>
        <pc:spChg chg="mod">
          <ac:chgData name="Craig Nicholson" userId="S::nicholcr@staff.vuw.ac.nz::2d38af42-b9c0-43e4-ac11-485609eee3c5" providerId="AD" clId="Web-{6789B08D-FA1F-5605-C12A-E09DCA812329}" dt="2020-02-16T21:34:06.641" v="70" actId="20577"/>
          <ac:spMkLst>
            <pc:docMk/>
            <pc:sldMk cId="2701421161" sldId="303"/>
            <ac:spMk id="10" creationId="{F9971275-DF82-4C0E-BF6E-6E72BE8D6F60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2:29.922" v="37" actId="20577"/>
        <pc:sldMkLst>
          <pc:docMk/>
          <pc:sldMk cId="2835596352" sldId="304"/>
        </pc:sldMkLst>
        <pc:spChg chg="mod">
          <ac:chgData name="Craig Nicholson" userId="S::nicholcr@staff.vuw.ac.nz::2d38af42-b9c0-43e4-ac11-485609eee3c5" providerId="AD" clId="Web-{6789B08D-FA1F-5605-C12A-E09DCA812329}" dt="2020-02-16T21:32:29.922" v="37" actId="20577"/>
          <ac:spMkLst>
            <pc:docMk/>
            <pc:sldMk cId="2835596352" sldId="304"/>
            <ac:spMk id="10" creationId="{4D69361A-14E4-4990-AA57-208554740C6D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2:22.438" v="34" actId="20577"/>
        <pc:sldMkLst>
          <pc:docMk/>
          <pc:sldMk cId="64940096" sldId="305"/>
        </pc:sldMkLst>
        <pc:spChg chg="mod">
          <ac:chgData name="Craig Nicholson" userId="S::nicholcr@staff.vuw.ac.nz::2d38af42-b9c0-43e4-ac11-485609eee3c5" providerId="AD" clId="Web-{6789B08D-FA1F-5605-C12A-E09DCA812329}" dt="2020-02-16T21:32:22.438" v="34" actId="20577"/>
          <ac:spMkLst>
            <pc:docMk/>
            <pc:sldMk cId="64940096" sldId="305"/>
            <ac:spMk id="10" creationId="{4160E40B-D2E8-4B52-88ED-0FAADF322EB9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4:00.734" v="67" actId="20577"/>
        <pc:sldMkLst>
          <pc:docMk/>
          <pc:sldMk cId="4170812596" sldId="306"/>
        </pc:sldMkLst>
        <pc:spChg chg="mod">
          <ac:chgData name="Craig Nicholson" userId="S::nicholcr@staff.vuw.ac.nz::2d38af42-b9c0-43e4-ac11-485609eee3c5" providerId="AD" clId="Web-{6789B08D-FA1F-5605-C12A-E09DCA812329}" dt="2020-02-16T21:25:05.268" v="11" actId="20577"/>
          <ac:spMkLst>
            <pc:docMk/>
            <pc:sldMk cId="4170812596" sldId="306"/>
            <ac:spMk id="4" creationId="{F7D15602-817F-4930-8847-03A92B1429DD}"/>
          </ac:spMkLst>
        </pc:spChg>
        <pc:spChg chg="mod">
          <ac:chgData name="Craig Nicholson" userId="S::nicholcr@staff.vuw.ac.nz::2d38af42-b9c0-43e4-ac11-485609eee3c5" providerId="AD" clId="Web-{6789B08D-FA1F-5605-C12A-E09DCA812329}" dt="2020-02-16T21:34:00.734" v="67" actId="20577"/>
          <ac:spMkLst>
            <pc:docMk/>
            <pc:sldMk cId="4170812596" sldId="306"/>
            <ac:spMk id="10" creationId="{66B49783-E303-4575-8FA7-2ED2F7DBE220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3:09.938" v="52" actId="20577"/>
        <pc:sldMkLst>
          <pc:docMk/>
          <pc:sldMk cId="2339726973" sldId="309"/>
        </pc:sldMkLst>
        <pc:spChg chg="mod">
          <ac:chgData name="Craig Nicholson" userId="S::nicholcr@staff.vuw.ac.nz::2d38af42-b9c0-43e4-ac11-485609eee3c5" providerId="AD" clId="Web-{6789B08D-FA1F-5605-C12A-E09DCA812329}" dt="2020-02-16T21:33:09.938" v="52" actId="20577"/>
          <ac:spMkLst>
            <pc:docMk/>
            <pc:sldMk cId="2339726973" sldId="309"/>
            <ac:spMk id="10" creationId="{AA0C9903-4D38-425F-92F6-3B8D0BCBE8C4}"/>
          </ac:spMkLst>
        </pc:spChg>
      </pc:sldChg>
      <pc:sldChg chg="modSp">
        <pc:chgData name="Craig Nicholson" userId="S::nicholcr@staff.vuw.ac.nz::2d38af42-b9c0-43e4-ac11-485609eee3c5" providerId="AD" clId="Web-{6789B08D-FA1F-5605-C12A-E09DCA812329}" dt="2020-02-16T21:34:22.703" v="79" actId="20577"/>
        <pc:sldMkLst>
          <pc:docMk/>
          <pc:sldMk cId="1485432464" sldId="310"/>
        </pc:sldMkLst>
        <pc:spChg chg="mod">
          <ac:chgData name="Craig Nicholson" userId="S::nicholcr@staff.vuw.ac.nz::2d38af42-b9c0-43e4-ac11-485609eee3c5" providerId="AD" clId="Web-{6789B08D-FA1F-5605-C12A-E09DCA812329}" dt="2020-02-16T21:34:22.703" v="79" actId="20577"/>
          <ac:spMkLst>
            <pc:docMk/>
            <pc:sldMk cId="1485432464" sldId="310"/>
            <ac:spMk id="10" creationId="{AA0C9903-4D38-425F-92F6-3B8D0BCBE8C4}"/>
          </ac:spMkLst>
        </pc:spChg>
      </pc:sldChg>
    </pc:docChg>
  </pc:docChgLst>
  <pc:docChgLst>
    <pc:chgData name="Shannon Chang" userId="S::changsh@staff.vuw.ac.nz::7897614d-4025-4a1f-82fe-f7560213a46c" providerId="AD" clId="Web-{EB10EEEB-72F1-340A-08CE-53E9C257A174}"/>
    <pc:docChg chg="modSld">
      <pc:chgData name="Shannon Chang" userId="S::changsh@staff.vuw.ac.nz::7897614d-4025-4a1f-82fe-f7560213a46c" providerId="AD" clId="Web-{EB10EEEB-72F1-340A-08CE-53E9C257A174}" dt="2020-02-16T22:03:27.779" v="1" actId="14100"/>
      <pc:docMkLst>
        <pc:docMk/>
      </pc:docMkLst>
      <pc:sldChg chg="modSp">
        <pc:chgData name="Shannon Chang" userId="S::changsh@staff.vuw.ac.nz::7897614d-4025-4a1f-82fe-f7560213a46c" providerId="AD" clId="Web-{EB10EEEB-72F1-340A-08CE-53E9C257A174}" dt="2020-02-16T22:03:27.779" v="1" actId="14100"/>
        <pc:sldMkLst>
          <pc:docMk/>
          <pc:sldMk cId="3111874845" sldId="299"/>
        </pc:sldMkLst>
        <pc:spChg chg="mod">
          <ac:chgData name="Shannon Chang" userId="S::changsh@staff.vuw.ac.nz::7897614d-4025-4a1f-82fe-f7560213a46c" providerId="AD" clId="Web-{EB10EEEB-72F1-340A-08CE-53E9C257A174}" dt="2020-02-16T22:03:27.779" v="1" actId="14100"/>
          <ac:spMkLst>
            <pc:docMk/>
            <pc:sldMk cId="3111874845" sldId="299"/>
            <ac:spMk id="3" creationId="{00000000-0000-0000-0000-000000000000}"/>
          </ac:spMkLst>
        </pc:spChg>
      </pc:sldChg>
    </pc:docChg>
  </pc:docChgLst>
  <pc:docChgLst>
    <pc:chgData name="Shannon Chang" userId="S::changsh@staff.vuw.ac.nz::7897614d-4025-4a1f-82fe-f7560213a46c" providerId="AD" clId="Web-{4C87622F-4185-2A9E-3350-89DCDC7827E0}"/>
    <pc:docChg chg="modSld">
      <pc:chgData name="Shannon Chang" userId="S::changsh@staff.vuw.ac.nz::7897614d-4025-4a1f-82fe-f7560213a46c" providerId="AD" clId="Web-{4C87622F-4185-2A9E-3350-89DCDC7827E0}" dt="2020-02-16T21:20:51.515" v="257" actId="20577"/>
      <pc:docMkLst>
        <pc:docMk/>
      </pc:docMkLst>
      <pc:sldChg chg="modSp">
        <pc:chgData name="Shannon Chang" userId="S::changsh@staff.vuw.ac.nz::7897614d-4025-4a1f-82fe-f7560213a46c" providerId="AD" clId="Web-{4C87622F-4185-2A9E-3350-89DCDC7827E0}" dt="2020-02-16T21:00:52.559" v="88" actId="14100"/>
        <pc:sldMkLst>
          <pc:docMk/>
          <pc:sldMk cId="1109638493" sldId="301"/>
        </pc:sldMkLst>
        <pc:spChg chg="mod">
          <ac:chgData name="Shannon Chang" userId="S::changsh@staff.vuw.ac.nz::7897614d-4025-4a1f-82fe-f7560213a46c" providerId="AD" clId="Web-{4C87622F-4185-2A9E-3350-89DCDC7827E0}" dt="2020-02-16T21:00:52.559" v="88" actId="14100"/>
          <ac:spMkLst>
            <pc:docMk/>
            <pc:sldMk cId="1109638493" sldId="301"/>
            <ac:spMk id="4" creationId="{F7D15602-817F-4930-8847-03A92B1429DD}"/>
          </ac:spMkLst>
        </pc:spChg>
      </pc:sldChg>
      <pc:sldChg chg="modSp">
        <pc:chgData name="Shannon Chang" userId="S::changsh@staff.vuw.ac.nz::7897614d-4025-4a1f-82fe-f7560213a46c" providerId="AD" clId="Web-{4C87622F-4185-2A9E-3350-89DCDC7827E0}" dt="2020-02-16T21:01:58.981" v="91" actId="20577"/>
        <pc:sldMkLst>
          <pc:docMk/>
          <pc:sldMk cId="2701421161" sldId="303"/>
        </pc:sldMkLst>
        <pc:spChg chg="mod">
          <ac:chgData name="Shannon Chang" userId="S::changsh@staff.vuw.ac.nz::7897614d-4025-4a1f-82fe-f7560213a46c" providerId="AD" clId="Web-{4C87622F-4185-2A9E-3350-89DCDC7827E0}" dt="2020-02-16T21:01:58.981" v="91" actId="20577"/>
          <ac:spMkLst>
            <pc:docMk/>
            <pc:sldMk cId="2701421161" sldId="303"/>
            <ac:spMk id="4" creationId="{F7D15602-817F-4930-8847-03A92B1429DD}"/>
          </ac:spMkLst>
        </pc:spChg>
      </pc:sldChg>
      <pc:sldChg chg="modSp">
        <pc:chgData name="Shannon Chang" userId="S::changsh@staff.vuw.ac.nz::7897614d-4025-4a1f-82fe-f7560213a46c" providerId="AD" clId="Web-{4C87622F-4185-2A9E-3350-89DCDC7827E0}" dt="2020-02-16T21:07:51.920" v="253" actId="1076"/>
        <pc:sldMkLst>
          <pc:docMk/>
          <pc:sldMk cId="2835596352" sldId="304"/>
        </pc:sldMkLst>
        <pc:spChg chg="mod">
          <ac:chgData name="Shannon Chang" userId="S::changsh@staff.vuw.ac.nz::7897614d-4025-4a1f-82fe-f7560213a46c" providerId="AD" clId="Web-{4C87622F-4185-2A9E-3350-89DCDC7827E0}" dt="2020-02-16T21:07:51.920" v="253" actId="1076"/>
          <ac:spMkLst>
            <pc:docMk/>
            <pc:sldMk cId="2835596352" sldId="304"/>
            <ac:spMk id="4" creationId="{F7D15602-817F-4930-8847-03A92B1429DD}"/>
          </ac:spMkLst>
        </pc:spChg>
      </pc:sldChg>
      <pc:sldChg chg="modSp">
        <pc:chgData name="Shannon Chang" userId="S::changsh@staff.vuw.ac.nz::7897614d-4025-4a1f-82fe-f7560213a46c" providerId="AD" clId="Web-{4C87622F-4185-2A9E-3350-89DCDC7827E0}" dt="2020-02-16T21:20:51.515" v="256" actId="20577"/>
        <pc:sldMkLst>
          <pc:docMk/>
          <pc:sldMk cId="4170812596" sldId="306"/>
        </pc:sldMkLst>
        <pc:spChg chg="mod">
          <ac:chgData name="Shannon Chang" userId="S::changsh@staff.vuw.ac.nz::7897614d-4025-4a1f-82fe-f7560213a46c" providerId="AD" clId="Web-{4C87622F-4185-2A9E-3350-89DCDC7827E0}" dt="2020-02-16T21:20:51.515" v="256" actId="20577"/>
          <ac:spMkLst>
            <pc:docMk/>
            <pc:sldMk cId="4170812596" sldId="306"/>
            <ac:spMk id="4" creationId="{F7D15602-817F-4930-8847-03A92B1429DD}"/>
          </ac:spMkLst>
        </pc:spChg>
      </pc:sldChg>
    </pc:docChg>
  </pc:docChgLst>
  <pc:docChgLst>
    <pc:chgData name="Shannon Chang" userId="S::changsh@staff.vuw.ac.nz::7897614d-4025-4a1f-82fe-f7560213a46c" providerId="AD" clId="Web-{AD9AEF5B-44B8-65DD-22AD-246A8CF0C272}"/>
    <pc:docChg chg="modSld">
      <pc:chgData name="Shannon Chang" userId="S::changsh@staff.vuw.ac.nz::7897614d-4025-4a1f-82fe-f7560213a46c" providerId="AD" clId="Web-{AD9AEF5B-44B8-65DD-22AD-246A8CF0C272}" dt="2020-02-14T02:12:11.332" v="7" actId="20577"/>
      <pc:docMkLst>
        <pc:docMk/>
      </pc:docMkLst>
      <pc:sldChg chg="modSp">
        <pc:chgData name="Shannon Chang" userId="S::changsh@staff.vuw.ac.nz::7897614d-4025-4a1f-82fe-f7560213a46c" providerId="AD" clId="Web-{AD9AEF5B-44B8-65DD-22AD-246A8CF0C272}" dt="2020-02-14T02:12:11.332" v="6" actId="20577"/>
        <pc:sldMkLst>
          <pc:docMk/>
          <pc:sldMk cId="1485432464" sldId="310"/>
        </pc:sldMkLst>
        <pc:spChg chg="mod">
          <ac:chgData name="Shannon Chang" userId="S::changsh@staff.vuw.ac.nz::7897614d-4025-4a1f-82fe-f7560213a46c" providerId="AD" clId="Web-{AD9AEF5B-44B8-65DD-22AD-246A8CF0C272}" dt="2020-02-14T02:12:11.332" v="6" actId="20577"/>
          <ac:spMkLst>
            <pc:docMk/>
            <pc:sldMk cId="1485432464" sldId="310"/>
            <ac:spMk id="10" creationId="{AA0C9903-4D38-425F-92F6-3B8D0BCBE8C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_12D_4223BD5D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_130_A903C44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_131_3DEE84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_131_3DEE84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_12D_4223BD5D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_12C_3EB908B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_12C_3EB908B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_132_F8998CB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_132_F8998CB4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_12F_A1046A69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_12F_A1046A69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_130_A903C440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Businesses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77-4ECB-A841-E31C7D2FB79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277-4ECB-A841-E31C7D2FB79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277-4ECB-A841-E31C7D2FB79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277-4ECB-A841-E31C7D2FB793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277-4ECB-A841-E31C7D2FB793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277-4ECB-A841-E31C7D2FB793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277-4ECB-A841-E31C7D2FB793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277-4ECB-A841-E31C7D2FB793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277-4ECB-A841-E31C7D2FB793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aware at all</c:v>
                </c:pt>
                <c:pt idx="2">
                  <c:v>Not that aware</c:v>
                </c:pt>
                <c:pt idx="3">
                  <c:v>Quite aware</c:v>
                </c:pt>
                <c:pt idx="4">
                  <c:v>Very aware</c:v>
                </c:pt>
                <c:pt idx="6">
                  <c:v>Total not aware</c:v>
                </c:pt>
                <c:pt idx="7">
                  <c:v>Total aware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0</c:v>
                </c:pt>
                <c:pt idx="1">
                  <c:v>2.051665755907</c:v>
                </c:pt>
                <c:pt idx="2">
                  <c:v>25.801895201899999</c:v>
                </c:pt>
                <c:pt idx="3">
                  <c:v>49.82114757355</c:v>
                </c:pt>
                <c:pt idx="4">
                  <c:v>22.32529146864</c:v>
                </c:pt>
                <c:pt idx="6">
                  <c:v>27.85356095781</c:v>
                </c:pt>
                <c:pt idx="7">
                  <c:v>72.146439042189996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C277-4ECB-A841-E31C7D2FB7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Businesses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67-415E-AFA1-FD0A802DDDA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67-415E-AFA1-FD0A802DDDA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67-415E-AFA1-FD0A802DDDA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67-415E-AFA1-FD0A802DDDAB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367-415E-AFA1-FD0A802DDDAB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367-415E-AFA1-FD0A802DDDAB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367-415E-AFA1-FD0A802DDDAB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367-415E-AFA1-FD0A802DDDAB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367-415E-AFA1-FD0A802DDDAB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likely at all</c:v>
                </c:pt>
                <c:pt idx="2">
                  <c:v>Not that likely</c:v>
                </c:pt>
                <c:pt idx="3">
                  <c:v>Somewhat likely</c:v>
                </c:pt>
                <c:pt idx="4">
                  <c:v>Very likely</c:v>
                </c:pt>
                <c:pt idx="6">
                  <c:v>Total not likely</c:v>
                </c:pt>
                <c:pt idx="7">
                  <c:v>Total likely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1.1231586849870001</c:v>
                </c:pt>
                <c:pt idx="1">
                  <c:v>12.218446649160001</c:v>
                </c:pt>
                <c:pt idx="2">
                  <c:v>24.647913189680001</c:v>
                </c:pt>
                <c:pt idx="3">
                  <c:v>39.964843561210003</c:v>
                </c:pt>
                <c:pt idx="4">
                  <c:v>22.045637914970001</c:v>
                </c:pt>
                <c:pt idx="6">
                  <c:v>36.866359838839998</c:v>
                </c:pt>
                <c:pt idx="7">
                  <c:v>62.010481476179997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C367-415E-AFA1-FD0A802DDD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Public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CAE-4D75-9EC8-89466082D79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AE-4D75-9EC8-89466082D79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CAE-4D75-9EC8-89466082D79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CAE-4D75-9EC8-89466082D794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CAE-4D75-9EC8-89466082D794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CAE-4D75-9EC8-89466082D794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CAE-4D75-9EC8-89466082D794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CAE-4D75-9EC8-89466082D794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CAE-4D75-9EC8-89466082D794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likely at all</c:v>
                </c:pt>
                <c:pt idx="2">
                  <c:v>Not that likely</c:v>
                </c:pt>
                <c:pt idx="3">
                  <c:v>Somewhat likely</c:v>
                </c:pt>
                <c:pt idx="4">
                  <c:v>Very likely</c:v>
                </c:pt>
                <c:pt idx="6">
                  <c:v>Total not likely</c:v>
                </c:pt>
                <c:pt idx="7">
                  <c:v>Total likely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2.6642415311519998</c:v>
                </c:pt>
                <c:pt idx="1">
                  <c:v>38.179660970290001</c:v>
                </c:pt>
                <c:pt idx="2">
                  <c:v>29.362825976389999</c:v>
                </c:pt>
                <c:pt idx="3">
                  <c:v>21.669400643189999</c:v>
                </c:pt>
                <c:pt idx="4">
                  <c:v>8.1238708789830003</c:v>
                </c:pt>
                <c:pt idx="6">
                  <c:v>67.54248694668</c:v>
                </c:pt>
                <c:pt idx="7">
                  <c:v>29.793271522173001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CAE-4D75-9EC8-89466082D7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Businesses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25-4307-A848-A1C3B60267B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25-4307-A848-A1C3B60267B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25-4307-A848-A1C3B60267B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D25-4307-A848-A1C3B60267BB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D25-4307-A848-A1C3B60267BB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D25-4307-A848-A1C3B60267BB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D25-4307-A848-A1C3B60267BB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D25-4307-A848-A1C3B60267BB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D25-4307-A848-A1C3B60267BB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likely at all</c:v>
                </c:pt>
                <c:pt idx="2">
                  <c:v>Not that likely</c:v>
                </c:pt>
                <c:pt idx="3">
                  <c:v>Somewhat likely</c:v>
                </c:pt>
                <c:pt idx="4">
                  <c:v>Very likely</c:v>
                </c:pt>
                <c:pt idx="6">
                  <c:v>Total not likely</c:v>
                </c:pt>
                <c:pt idx="7">
                  <c:v>Total likely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0</c:v>
                </c:pt>
                <c:pt idx="1">
                  <c:v>13.68502051752</c:v>
                </c:pt>
                <c:pt idx="2">
                  <c:v>18.018338051440001</c:v>
                </c:pt>
                <c:pt idx="3">
                  <c:v>42.664297224249999</c:v>
                </c:pt>
                <c:pt idx="4">
                  <c:v>25.632344206789998</c:v>
                </c:pt>
                <c:pt idx="6">
                  <c:v>31.703358568959999</c:v>
                </c:pt>
                <c:pt idx="7">
                  <c:v>68.296641431040001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D25-4307-A848-A1C3B60267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Public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33D-4136-93EE-9B7F56A59D2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33D-4136-93EE-9B7F56A59D2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33D-4136-93EE-9B7F56A59D2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33D-4136-93EE-9B7F56A59D21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33D-4136-93EE-9B7F56A59D21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33D-4136-93EE-9B7F56A59D21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33D-4136-93EE-9B7F56A59D21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33D-4136-93EE-9B7F56A59D21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33D-4136-93EE-9B7F56A59D21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aware at all</c:v>
                </c:pt>
                <c:pt idx="2">
                  <c:v>Not that aware</c:v>
                </c:pt>
                <c:pt idx="3">
                  <c:v>Quite aware</c:v>
                </c:pt>
                <c:pt idx="4">
                  <c:v>Very aware</c:v>
                </c:pt>
                <c:pt idx="6">
                  <c:v>Total not aware</c:v>
                </c:pt>
                <c:pt idx="7">
                  <c:v>Total aware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1.979332447567</c:v>
                </c:pt>
                <c:pt idx="1">
                  <c:v>12.8173689474</c:v>
                </c:pt>
                <c:pt idx="2">
                  <c:v>48.468597048139998</c:v>
                </c:pt>
                <c:pt idx="3">
                  <c:v>30.69796593865</c:v>
                </c:pt>
                <c:pt idx="4">
                  <c:v>6.0367356182440002</c:v>
                </c:pt>
                <c:pt idx="6">
                  <c:v>61.285965995539996</c:v>
                </c:pt>
                <c:pt idx="7">
                  <c:v>36.734701556894002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33D-4136-93EE-9B7F56A59D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8593236994925915"/>
          <c:y val="3.3840733602242441E-2"/>
          <c:w val="0.47381511070461013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Public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BAB-4C13-9F7C-2A338E46F5E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BAB-4C13-9F7C-2A338E46F5E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BAB-4C13-9F7C-2A338E46F5E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BAB-4C13-9F7C-2A338E46F5E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BAB-4C13-9F7C-2A338E46F5E5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BAB-4C13-9F7C-2A338E46F5E5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alpha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BAB-4C13-9F7C-2A338E46F5E5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BAB-4C13-9F7C-2A338E46F5E5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BAB-4C13-9F7C-2A338E46F5E5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Unsure</c:v>
                </c:pt>
                <c:pt idx="1">
                  <c:v>Not up to date at all</c:v>
                </c:pt>
                <c:pt idx="2">
                  <c:v>Not very up to date</c:v>
                </c:pt>
                <c:pt idx="3">
                  <c:v>Quite up to date</c:v>
                </c:pt>
                <c:pt idx="4">
                  <c:v>Very up to date with some</c:v>
                </c:pt>
                <c:pt idx="5">
                  <c:v>Very up to date</c:v>
                </c:pt>
                <c:pt idx="7">
                  <c:v>Total not up to date</c:v>
                </c:pt>
                <c:pt idx="8">
                  <c:v>Total Very + Quite up to date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0.92944526363260005</c:v>
                </c:pt>
                <c:pt idx="1">
                  <c:v>34.104683759090001</c:v>
                </c:pt>
                <c:pt idx="2">
                  <c:v>39.898521346579997</c:v>
                </c:pt>
                <c:pt idx="3">
                  <c:v>17.313690094119998</c:v>
                </c:pt>
                <c:pt idx="4">
                  <c:v>4.6410602732789998</c:v>
                </c:pt>
                <c:pt idx="5">
                  <c:v>3.112599263291</c:v>
                </c:pt>
                <c:pt idx="7">
                  <c:v>74.003205105669991</c:v>
                </c:pt>
                <c:pt idx="8">
                  <c:v>25.067349630689996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BAB-4C13-9F7C-2A338E46F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8593236994925915"/>
          <c:y val="3.3840733602242441E-2"/>
          <c:w val="0.47381511070461013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Businesses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644-454C-8936-75EA0219470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644-454C-8936-75EA0219470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644-454C-8936-75EA0219470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644-454C-8936-75EA02194708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644-454C-8936-75EA02194708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644-454C-8936-75EA0219470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alpha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644-454C-8936-75EA0219470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644-454C-8936-75EA02194708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644-454C-8936-75EA02194708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Unsure</c:v>
                </c:pt>
                <c:pt idx="1">
                  <c:v>Not up to date at all</c:v>
                </c:pt>
                <c:pt idx="2">
                  <c:v>Not very up to date</c:v>
                </c:pt>
                <c:pt idx="3">
                  <c:v>Quite up to date</c:v>
                </c:pt>
                <c:pt idx="4">
                  <c:v>Very up to date with some</c:v>
                </c:pt>
                <c:pt idx="5">
                  <c:v>Very up to date</c:v>
                </c:pt>
                <c:pt idx="7">
                  <c:v>Total not up to date</c:v>
                </c:pt>
                <c:pt idx="8">
                  <c:v>Total Very + Quite up to date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0.39525691699600002</c:v>
                </c:pt>
                <c:pt idx="1">
                  <c:v>7.3959985306069997</c:v>
                </c:pt>
                <c:pt idx="2">
                  <c:v>25.20847473489</c:v>
                </c:pt>
                <c:pt idx="3">
                  <c:v>29.774395324629999</c:v>
                </c:pt>
                <c:pt idx="4">
                  <c:v>19.345962897460002</c:v>
                </c:pt>
                <c:pt idx="5">
                  <c:v>17.87991159541</c:v>
                </c:pt>
                <c:pt idx="7">
                  <c:v>32.604473265499998</c:v>
                </c:pt>
                <c:pt idx="8">
                  <c:v>67.000269817499998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0644-454C-8936-75EA021947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Businesses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F8-4D50-AD78-31F74FEE9F5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F8-4D50-AD78-31F74FEE9F5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DF8-4D50-AD78-31F74FEE9F5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DF8-4D50-AD78-31F74FEE9F5B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DF8-4D50-AD78-31F74FEE9F5B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DF8-4D50-AD78-31F74FEE9F5B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DF8-4D50-AD78-31F74FEE9F5B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DF8-4D50-AD78-31F74FEE9F5B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DF8-4D50-AD78-31F74FEE9F5B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important at all</c:v>
                </c:pt>
                <c:pt idx="2">
                  <c:v>Not that important</c:v>
                </c:pt>
                <c:pt idx="3">
                  <c:v>Somewhat important</c:v>
                </c:pt>
                <c:pt idx="4">
                  <c:v>Very important</c:v>
                </c:pt>
                <c:pt idx="6">
                  <c:v>Total not important</c:v>
                </c:pt>
                <c:pt idx="7">
                  <c:v>Total important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0.76446127764960004</c:v>
                </c:pt>
                <c:pt idx="1">
                  <c:v>5.0979548395379997</c:v>
                </c:pt>
                <c:pt idx="2">
                  <c:v>18.143918450499999</c:v>
                </c:pt>
                <c:pt idx="3">
                  <c:v>47.603216821270003</c:v>
                </c:pt>
                <c:pt idx="4">
                  <c:v>28.390448611050001</c:v>
                </c:pt>
                <c:pt idx="6">
                  <c:v>23.24187329003</c:v>
                </c:pt>
                <c:pt idx="7">
                  <c:v>75.99366543232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0DF8-4D50-AD78-31F74FEE9F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Public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51-49FE-B7F1-CEE6CF6FD7C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51-49FE-B7F1-CEE6CF6FD7C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C51-49FE-B7F1-CEE6CF6FD7C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C51-49FE-B7F1-CEE6CF6FD7C1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C51-49FE-B7F1-CEE6CF6FD7C1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C51-49FE-B7F1-CEE6CF6FD7C1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C51-49FE-B7F1-CEE6CF6FD7C1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C51-49FE-B7F1-CEE6CF6FD7C1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C51-49FE-B7F1-CEE6CF6FD7C1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important at all</c:v>
                </c:pt>
                <c:pt idx="2">
                  <c:v>Not that important</c:v>
                </c:pt>
                <c:pt idx="3">
                  <c:v>Somewhat important</c:v>
                </c:pt>
                <c:pt idx="4">
                  <c:v>Very important</c:v>
                </c:pt>
                <c:pt idx="6">
                  <c:v>Total not important</c:v>
                </c:pt>
                <c:pt idx="7">
                  <c:v>Total important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3.289471612237</c:v>
                </c:pt>
                <c:pt idx="1">
                  <c:v>14.097077177039999</c:v>
                </c:pt>
                <c:pt idx="2">
                  <c:v>24.397002112949998</c:v>
                </c:pt>
                <c:pt idx="3">
                  <c:v>42.046070977459998</c:v>
                </c:pt>
                <c:pt idx="4">
                  <c:v>16.170378120319999</c:v>
                </c:pt>
                <c:pt idx="6">
                  <c:v>38.494079289989998</c:v>
                </c:pt>
                <c:pt idx="7">
                  <c:v>58.21644909778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C51-49FE-B7F1-CEE6CF6FD7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Businesses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324-4306-BE82-FDA725F28A5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324-4306-BE82-FDA725F28A5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324-4306-BE82-FDA725F28A5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24-4306-BE82-FDA725F28A55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324-4306-BE82-FDA725F28A55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324-4306-BE82-FDA725F28A55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324-4306-BE82-FDA725F28A55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324-4306-BE82-FDA725F28A55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324-4306-BE82-FDA725F28A55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important at all</c:v>
                </c:pt>
                <c:pt idx="2">
                  <c:v>Not that important</c:v>
                </c:pt>
                <c:pt idx="3">
                  <c:v>Somewhat important</c:v>
                </c:pt>
                <c:pt idx="4">
                  <c:v>Very important</c:v>
                </c:pt>
                <c:pt idx="6">
                  <c:v>Total not important</c:v>
                </c:pt>
                <c:pt idx="7">
                  <c:v>Total important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0.79051383399209996</c:v>
                </c:pt>
                <c:pt idx="1">
                  <c:v>7.9493877876010002</c:v>
                </c:pt>
                <c:pt idx="2">
                  <c:v>19.840152402369998</c:v>
                </c:pt>
                <c:pt idx="3">
                  <c:v>50.445149275010003</c:v>
                </c:pt>
                <c:pt idx="4">
                  <c:v>20.974796701020001</c:v>
                </c:pt>
                <c:pt idx="6">
                  <c:v>27.789540189979999</c:v>
                </c:pt>
                <c:pt idx="7">
                  <c:v>71.419945976029993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324-4306-BE82-FDA725F28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Public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3B-45A8-8C36-CA4951CCB2B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3B-45A8-8C36-CA4951CCB2B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F3B-45A8-8C36-CA4951CCB2B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F3B-45A8-8C36-CA4951CCB2B7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F3B-45A8-8C36-CA4951CCB2B7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F3B-45A8-8C36-CA4951CCB2B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F3B-45A8-8C36-CA4951CCB2B7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F3B-45A8-8C36-CA4951CCB2B7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F3B-45A8-8C36-CA4951CCB2B7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important at all</c:v>
                </c:pt>
                <c:pt idx="2">
                  <c:v>Not that important</c:v>
                </c:pt>
                <c:pt idx="3">
                  <c:v>Somewhat important</c:v>
                </c:pt>
                <c:pt idx="4">
                  <c:v>Very important</c:v>
                </c:pt>
                <c:pt idx="6">
                  <c:v>Total not important</c:v>
                </c:pt>
                <c:pt idx="7">
                  <c:v>Total important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3.887961966163</c:v>
                </c:pt>
                <c:pt idx="1">
                  <c:v>10.471023112379999</c:v>
                </c:pt>
                <c:pt idx="2">
                  <c:v>36.609792138540001</c:v>
                </c:pt>
                <c:pt idx="3">
                  <c:v>40.60960326731</c:v>
                </c:pt>
                <c:pt idx="4">
                  <c:v>8.4216195156060003</c:v>
                </c:pt>
                <c:pt idx="6">
                  <c:v>47.080815250919997</c:v>
                </c:pt>
                <c:pt idx="7">
                  <c:v>49.031222782916004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1F3B-45A8-8C36-CA4951CCB2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92798319621137"/>
          <c:y val="3.3840733602242441E-2"/>
          <c:w val="0.55947665117696355"/>
          <c:h val="0.78869034497617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Public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635-43C8-AA56-B9FF1508C70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635-43C8-AA56-B9FF1508C70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635-43C8-AA56-B9FF1508C70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635-43C8-AA56-B9FF1508C70F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635-43C8-AA56-B9FF1508C70F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635-43C8-AA56-B9FF1508C70F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635-43C8-AA56-B9FF1508C70F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635-43C8-AA56-B9FF1508C70F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2635-43C8-AA56-B9FF1508C70F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Unsure</c:v>
                </c:pt>
                <c:pt idx="1">
                  <c:v>Not likely at all</c:v>
                </c:pt>
                <c:pt idx="2">
                  <c:v>Not that likely</c:v>
                </c:pt>
                <c:pt idx="3">
                  <c:v>Somewhat likely</c:v>
                </c:pt>
                <c:pt idx="4">
                  <c:v>Very likely</c:v>
                </c:pt>
                <c:pt idx="6">
                  <c:v>Total not likely</c:v>
                </c:pt>
                <c:pt idx="7">
                  <c:v>Total likely</c:v>
                </c:pt>
              </c:strCache>
            </c:strRef>
          </c:cat>
          <c:val>
            <c:numRef>
              <c:f>Sheet1!$B$2:$B$9</c:f>
              <c:numCache>
                <c:formatCode>0</c:formatCode>
                <c:ptCount val="8"/>
                <c:pt idx="0">
                  <c:v>2.667031947875</c:v>
                </c:pt>
                <c:pt idx="1">
                  <c:v>25.482666653430002</c:v>
                </c:pt>
                <c:pt idx="2">
                  <c:v>35.880784299159998</c:v>
                </c:pt>
                <c:pt idx="3">
                  <c:v>29.984430729029999</c:v>
                </c:pt>
                <c:pt idx="4">
                  <c:v>5.9850863705019997</c:v>
                </c:pt>
                <c:pt idx="6">
                  <c:v>61.36345095259</c:v>
                </c:pt>
                <c:pt idx="7">
                  <c:v>35.969517099531998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2635-43C8-AA56-B9FF1508C7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569039928"/>
        <c:axId val="569035664"/>
      </c:barChart>
      <c:catAx>
        <c:axId val="5690399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6350" cap="rnd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just"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5664"/>
        <c:crosses val="autoZero"/>
        <c:auto val="0"/>
        <c:lblAlgn val="ctr"/>
        <c:lblOffset val="100"/>
        <c:noMultiLvlLbl val="0"/>
      </c:catAx>
      <c:valAx>
        <c:axId val="569035664"/>
        <c:scaling>
          <c:orientation val="minMax"/>
          <c:max val="100"/>
        </c:scaling>
        <c:delete val="0"/>
        <c:axPos val="b"/>
        <c:numFmt formatCode="General\%" sourceLinked="0"/>
        <c:majorTickMark val="none"/>
        <c:minorTickMark val="none"/>
        <c:tickLblPos val="nextTo"/>
        <c:spPr>
          <a:noFill/>
          <a:ln w="6350" cap="sq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039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4275143" cy="3210056"/>
          </a:xfrm>
          <a:prstGeom prst="rect">
            <a:avLst/>
          </a:prstGeom>
        </p:spPr>
        <p:txBody>
          <a:bodyPr vert="horz" lIns="193427" tIns="96714" rIns="193427" bIns="96714" rtlCol="0"/>
          <a:lstStyle>
            <a:lvl1pPr algn="l">
              <a:defRPr sz="25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289" y="3"/>
            <a:ext cx="4275143" cy="3210056"/>
          </a:xfrm>
          <a:prstGeom prst="rect">
            <a:avLst/>
          </a:prstGeom>
        </p:spPr>
        <p:txBody>
          <a:bodyPr vert="horz" lIns="193427" tIns="96714" rIns="193427" bIns="96714" rtlCol="0"/>
          <a:lstStyle>
            <a:lvl1pPr algn="r">
              <a:defRPr sz="2500"/>
            </a:lvl1pPr>
          </a:lstStyle>
          <a:p>
            <a:fld id="{AA576504-6E30-6F42-ABD1-5ECE7EF44FE7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4260513" y="8001000"/>
            <a:ext cx="38385751" cy="21593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93427" tIns="96714" rIns="193427" bIns="96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572" y="30789847"/>
            <a:ext cx="7892570" cy="25191689"/>
          </a:xfrm>
          <a:prstGeom prst="rect">
            <a:avLst/>
          </a:prstGeom>
        </p:spPr>
        <p:txBody>
          <a:bodyPr vert="horz" lIns="193427" tIns="96714" rIns="193427" bIns="96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0768853"/>
            <a:ext cx="4275143" cy="3210050"/>
          </a:xfrm>
          <a:prstGeom prst="rect">
            <a:avLst/>
          </a:prstGeom>
        </p:spPr>
        <p:txBody>
          <a:bodyPr vert="horz" lIns="193427" tIns="96714" rIns="193427" bIns="96714" rtlCol="0" anchor="b"/>
          <a:lstStyle>
            <a:lvl1pPr algn="l">
              <a:defRPr sz="25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289" y="60768853"/>
            <a:ext cx="4275143" cy="3210050"/>
          </a:xfrm>
          <a:prstGeom prst="rect">
            <a:avLst/>
          </a:prstGeom>
        </p:spPr>
        <p:txBody>
          <a:bodyPr vert="horz" lIns="193427" tIns="96714" rIns="193427" bIns="96714" rtlCol="0" anchor="b"/>
          <a:lstStyle>
            <a:lvl1pPr algn="r">
              <a:defRPr sz="2500"/>
            </a:lvl1pPr>
          </a:lstStyle>
          <a:p>
            <a:fld id="{79DEB986-54CC-D349-A442-D583CC54F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78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pac01.safelinks.protection.outlook.com/?url=https://www.instagram.com/latamcape/&amp;data=02|01|matthew.omeagher@vuw.ac.nz|15db19095244446b666b08d6984a3e69|cfe63e236951427e8683bb84dcf1d20c|0|0|636863841969891301&amp;sdata=AoJfEUnW7EMcqO7AC2SwPG5unhC4SpjJVOhp62zt0ak%3D&amp;reserved=0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>
                <a:effectLst/>
              </a:rPr>
              <a:t> </a:t>
            </a:r>
            <a:r>
              <a:rPr lang="en-NZ" sz="2500"/>
              <a:t> </a:t>
            </a:r>
          </a:p>
          <a:p>
            <a:r>
              <a:rPr lang="en-NZ" sz="2500"/>
              <a:t> </a:t>
            </a:r>
            <a:r>
              <a:rPr lang="es-AR" sz="2500">
                <a:hlinkClick r:id="rId3"/>
              </a:rPr>
              <a:t> </a:t>
            </a:r>
            <a:endParaRPr lang="en-NZ" sz="2500"/>
          </a:p>
          <a:p>
            <a:endParaRPr lang="en-NZ">
              <a:effectLst/>
            </a:endParaRPr>
          </a:p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23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45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85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5352" indent="-725352">
              <a:buFont typeface="Arial" panose="020B0604020202020204" pitchFamily="34" charset="0"/>
              <a:buChar char="•"/>
            </a:pPr>
            <a:endParaRPr lang="en-US" sz="2300">
              <a:solidFill>
                <a:srgbClr val="1A0C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93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5352" indent="-725352">
              <a:buFont typeface="Arial" panose="020B0604020202020204" pitchFamily="34" charset="0"/>
              <a:buChar char="•"/>
            </a:pPr>
            <a:endParaRPr lang="en-US" sz="2300">
              <a:solidFill>
                <a:srgbClr val="1A0C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5352" indent="-725352">
              <a:buFont typeface="Arial" panose="020B0604020202020204" pitchFamily="34" charset="0"/>
              <a:buChar char="•"/>
            </a:pPr>
            <a:endParaRPr lang="en-US" sz="2300">
              <a:solidFill>
                <a:srgbClr val="1A0C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9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20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93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55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90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29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EB986-54CC-D349-A442-D583CC54F9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21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36958-2F4F-7C4B-BFF3-14FF8000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8EFD5C-D480-3C47-9FDD-76645C06C3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A78A3-1A82-F641-9054-97E19DB33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A7E04-7892-F244-944E-ECFF094EA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E0666-D812-6E46-94B3-7C25191D9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6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87978-3C61-5F4A-9E00-D44584640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E99B2-162A-DB4A-A498-8E227BF9B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937C4-868C-DE46-8EB9-7A977CA4B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96DD3-CB56-BF4F-851B-533F7ED69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5ED3F-77EE-C541-AD1E-37A3F5AEF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07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56D373-8E1F-B046-9525-CD39E8DFE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BFABAA-5C47-3942-8D21-0EC522472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A52BA-8603-4141-B83B-51C95C3AE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4D30C-06C1-0541-B509-956260053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BEBA8-B932-7E45-999D-9AB5B741E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D8752-13C7-BD4E-99D4-0F5D2F52F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2155D-9450-7441-8779-8DAB7B3B8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F07B0-519D-4A40-A3B0-4B0D3B393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DD425-5015-014B-9225-FB6AE6358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5E46E-494D-CD41-AC98-F208B45A1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0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33CB0-7031-D645-9E2A-07B62C9DA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502D12-6F4F-974C-A2BF-FC9EB4400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EE7AA-3C35-2347-AC19-4E78FB6D2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A3BA8-4376-DC49-9F35-76501567F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79FFC-2598-CE4F-AF6D-D7370AC27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4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1433E-89CF-AE45-A5A1-A872F580B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F800E-F68A-E444-B323-D19DBBDAC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36C33-A68A-F34B-B301-B29C808F7C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10F05E-C0C8-9240-B1F2-4C0357165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E4931-30AD-A246-B6AA-DB9721972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6CE284-FA09-414C-94FA-E677D32BC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03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9E79D-9A61-4D4B-B240-F138DE75A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DF71A-F7BD-D942-AD7B-F9EC18B6A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06C82-0E4A-564D-8310-3E58670E57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ABAF6-96B0-5245-8086-BDB9E00BC2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9C9882-FA11-5644-B464-BCBABBAA2A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A1B298-1C10-2F4B-960B-F2E379538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7F1E2E-EAA1-4245-BBEA-5ED13F57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34B02-F6F0-9A49-9119-E4D43FA7C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48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26243-8D51-A64F-9A48-8C950BC5E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1CEDE5-FED2-0A42-9EB2-03019929B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946BD-D270-AD44-B525-B90BB3308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6B975-FC97-FF44-8B50-1BCE2AE56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5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6B30EF-A481-4F42-8E59-65A257DD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06C771-E88D-054C-B553-6695E68C8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866580-AC77-FF4A-B698-4EA2AD0D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2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44AD6-C614-E946-BF3F-66BB8A0BD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F7833-5D80-1149-9DD5-98B20258A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DE761-3074-A049-B22F-C5088E6D5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794CA7-E8EA-D245-AB05-65FBA59B1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A4F53A-CAD1-C44B-A5E2-E1DF8B426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88D3E-6F7C-7840-AEAC-D7C64576E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9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06FD1-9F68-E742-BAE9-BDE74F1C3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72293F-533C-8244-BD51-4278AE66BB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41571-A947-9746-9418-9073A44AB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C2580-BD1C-DC48-958F-3863A8AE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10/11/2018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FB783C-A99A-7A46-AA9F-A739B31F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4D40C-3A22-674C-98B5-1C7702025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0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3B250E-CAB8-F645-82DA-41BE907F0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9B5EB-9671-C64C-BAE2-1D5E164AB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15E65-0FB8-784A-9638-D2D10989ED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AR"/>
              <a:t>10/11/2018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A1C11-002A-554F-960B-AE60A9E86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99717-943A-A540-AE40-513A8BBEB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5DE84-7D16-274D-B04A-A9511484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0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latamcape@vuw.ac.nz" TargetMode="External"/><Relationship Id="rId5" Type="http://schemas.openxmlformats.org/officeDocument/2006/relationships/hyperlink" Target="https://latamcape.org.nz/resources/new-zealanders-perceptions-and-attitudes-of-latin-america-research/" TargetMode="Externa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e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7.emf"/><Relationship Id="rId5" Type="http://schemas.openxmlformats.org/officeDocument/2006/relationships/image" Target="../media/image4.emf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5CFF44-2275-456D-8551-69D205B1A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4" y="2"/>
            <a:ext cx="12193200" cy="685867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9C7F85F-8853-6144-A1C5-A04B3F4C0AAB}"/>
              </a:ext>
            </a:extLst>
          </p:cNvPr>
          <p:cNvSpPr/>
          <p:nvPr/>
        </p:nvSpPr>
        <p:spPr>
          <a:xfrm>
            <a:off x="15461" y="6317752"/>
            <a:ext cx="12192000" cy="30815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20093040-78AC-2543-8A0F-74156003C21A}"/>
              </a:ext>
            </a:extLst>
          </p:cNvPr>
          <p:cNvSpPr/>
          <p:nvPr/>
        </p:nvSpPr>
        <p:spPr>
          <a:xfrm>
            <a:off x="-8005" y="2"/>
            <a:ext cx="12215466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A42901E6-D908-134D-84BE-7C8052ED0E85}"/>
              </a:ext>
            </a:extLst>
          </p:cNvPr>
          <p:cNvSpPr/>
          <p:nvPr/>
        </p:nvSpPr>
        <p:spPr>
          <a:xfrm>
            <a:off x="12189515" y="2545415"/>
            <a:ext cx="2391" cy="2247789"/>
          </a:xfrm>
          <a:custGeom>
            <a:avLst/>
            <a:gdLst>
              <a:gd name="connsiteX0" fmla="*/ 1118 w 2391"/>
              <a:gd name="connsiteY0" fmla="*/ 0 h 2247789"/>
              <a:gd name="connsiteX1" fmla="*/ 1305 w 2391"/>
              <a:gd name="connsiteY1" fmla="*/ 198485 h 2247789"/>
              <a:gd name="connsiteX2" fmla="*/ 2349 w 2391"/>
              <a:gd name="connsiteY2" fmla="*/ 1981094 h 2247789"/>
              <a:gd name="connsiteX3" fmla="*/ 2391 w 2391"/>
              <a:gd name="connsiteY3" fmla="*/ 2247789 h 2247789"/>
              <a:gd name="connsiteX4" fmla="*/ 1767 w 2391"/>
              <a:gd name="connsiteY4" fmla="*/ 1784821 h 2247789"/>
              <a:gd name="connsiteX5" fmla="*/ 1264 w 2391"/>
              <a:gd name="connsiteY5" fmla="*/ 1243823 h 2247789"/>
              <a:gd name="connsiteX6" fmla="*/ 1230 w 2391"/>
              <a:gd name="connsiteY6" fmla="*/ 1133426 h 2247789"/>
              <a:gd name="connsiteX7" fmla="*/ 1256 w 2391"/>
              <a:gd name="connsiteY7" fmla="*/ 1045985 h 2247789"/>
              <a:gd name="connsiteX8" fmla="*/ 1198 w 2391"/>
              <a:gd name="connsiteY8" fmla="*/ 1031996 h 2247789"/>
              <a:gd name="connsiteX9" fmla="*/ 1197 w 2391"/>
              <a:gd name="connsiteY9" fmla="*/ 1029142 h 2247789"/>
              <a:gd name="connsiteX10" fmla="*/ 1256 w 2391"/>
              <a:gd name="connsiteY10" fmla="*/ 833334 h 2247789"/>
              <a:gd name="connsiteX11" fmla="*/ 400 w 2391"/>
              <a:gd name="connsiteY11" fmla="*/ 626207 h 2247789"/>
              <a:gd name="connsiteX12" fmla="*/ 0 w 2391"/>
              <a:gd name="connsiteY12" fmla="*/ 439977 h 2247789"/>
              <a:gd name="connsiteX13" fmla="*/ 416 w 2391"/>
              <a:gd name="connsiteY13" fmla="*/ 269721 h 2247789"/>
              <a:gd name="connsiteX14" fmla="*/ 849 w 2391"/>
              <a:gd name="connsiteY14" fmla="*/ 103081 h 2247789"/>
              <a:gd name="connsiteX15" fmla="*/ 1118 w 2391"/>
              <a:gd name="connsiteY15" fmla="*/ 0 h 2247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91" h="2247789">
                <a:moveTo>
                  <a:pt x="1118" y="0"/>
                </a:moveTo>
                <a:lnTo>
                  <a:pt x="1305" y="198485"/>
                </a:lnTo>
                <a:cubicBezTo>
                  <a:pt x="1893" y="856189"/>
                  <a:pt x="2207" y="1415746"/>
                  <a:pt x="2349" y="1981094"/>
                </a:cubicBezTo>
                <a:lnTo>
                  <a:pt x="2391" y="2247789"/>
                </a:lnTo>
                <a:lnTo>
                  <a:pt x="1767" y="1784821"/>
                </a:lnTo>
                <a:cubicBezTo>
                  <a:pt x="1541" y="1597562"/>
                  <a:pt x="1358" y="1414305"/>
                  <a:pt x="1264" y="1243823"/>
                </a:cubicBezTo>
                <a:lnTo>
                  <a:pt x="1230" y="1133426"/>
                </a:lnTo>
                <a:lnTo>
                  <a:pt x="1256" y="1045985"/>
                </a:lnTo>
                <a:lnTo>
                  <a:pt x="1198" y="1031996"/>
                </a:lnTo>
                <a:lnTo>
                  <a:pt x="1197" y="1029142"/>
                </a:lnTo>
                <a:cubicBezTo>
                  <a:pt x="1195" y="960486"/>
                  <a:pt x="1213" y="894975"/>
                  <a:pt x="1256" y="833334"/>
                </a:cubicBezTo>
                <a:cubicBezTo>
                  <a:pt x="903" y="768100"/>
                  <a:pt x="621" y="698805"/>
                  <a:pt x="400" y="626207"/>
                </a:cubicBezTo>
                <a:lnTo>
                  <a:pt x="0" y="439977"/>
                </a:lnTo>
                <a:lnTo>
                  <a:pt x="416" y="269721"/>
                </a:lnTo>
                <a:cubicBezTo>
                  <a:pt x="561" y="213139"/>
                  <a:pt x="706" y="157508"/>
                  <a:pt x="849" y="103081"/>
                </a:cubicBezTo>
                <a:lnTo>
                  <a:pt x="111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F4DF20A-10A7-5841-AD38-4FAA3C03D43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contrast="15000"/>
          </a:blip>
          <a:stretch>
            <a:fillRect/>
          </a:stretch>
        </p:blipFill>
        <p:spPr>
          <a:xfrm>
            <a:off x="9516063" y="259556"/>
            <a:ext cx="2160000" cy="596320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61C021E0-B1F4-C14D-8AAC-63576F9189C6}"/>
              </a:ext>
            </a:extLst>
          </p:cNvPr>
          <p:cNvSpPr/>
          <p:nvPr/>
        </p:nvSpPr>
        <p:spPr>
          <a:xfrm>
            <a:off x="-12879" y="4919730"/>
            <a:ext cx="12243806" cy="2120772"/>
          </a:xfrm>
          <a:custGeom>
            <a:avLst/>
            <a:gdLst>
              <a:gd name="connsiteX0" fmla="*/ 12191951 w 12192000"/>
              <a:gd name="connsiteY0" fmla="*/ 0 h 1005840"/>
              <a:gd name="connsiteX1" fmla="*/ 12192000 w 12192000"/>
              <a:gd name="connsiteY1" fmla="*/ 0 h 1005840"/>
              <a:gd name="connsiteX2" fmla="*/ 12192000 w 12192000"/>
              <a:gd name="connsiteY2" fmla="*/ 138501 h 1005840"/>
              <a:gd name="connsiteX3" fmla="*/ 12191999 w 12192000"/>
              <a:gd name="connsiteY3" fmla="*/ 134318 h 1005840"/>
              <a:gd name="connsiteX4" fmla="*/ 12191999 w 12192000"/>
              <a:gd name="connsiteY4" fmla="*/ 134319 h 1005840"/>
              <a:gd name="connsiteX5" fmla="*/ 12191999 w 12192000"/>
              <a:gd name="connsiteY5" fmla="*/ 759564 h 1005840"/>
              <a:gd name="connsiteX6" fmla="*/ 12188276 w 12192000"/>
              <a:gd name="connsiteY6" fmla="*/ 759564 h 1005840"/>
              <a:gd name="connsiteX7" fmla="*/ 12188276 w 12192000"/>
              <a:gd name="connsiteY7" fmla="*/ 759565 h 1005840"/>
              <a:gd name="connsiteX8" fmla="*/ 12188276 w 12192000"/>
              <a:gd name="connsiteY8" fmla="*/ 1005840 h 1005840"/>
              <a:gd name="connsiteX9" fmla="*/ 0 w 12192000"/>
              <a:gd name="connsiteY9" fmla="*/ 1005840 h 1005840"/>
              <a:gd name="connsiteX10" fmla="*/ 0 w 12192000"/>
              <a:gd name="connsiteY10" fmla="*/ 53317 h 1005840"/>
              <a:gd name="connsiteX11" fmla="*/ 2860500 w 12192000"/>
              <a:gd name="connsiteY11" fmla="*/ 459453 h 1005840"/>
              <a:gd name="connsiteX12" fmla="*/ 12190638 w 12192000"/>
              <a:gd name="connsiteY12" fmla="*/ 458088 h 1005840"/>
              <a:gd name="connsiteX13" fmla="*/ 12191998 w 12192000"/>
              <a:gd name="connsiteY13" fmla="*/ 132633 h 1005840"/>
              <a:gd name="connsiteX14" fmla="*/ 12191998 w 12192000"/>
              <a:gd name="connsiteY14" fmla="*/ 132632 h 1005840"/>
              <a:gd name="connsiteX15" fmla="*/ 12191972 w 12192000"/>
              <a:gd name="connsiteY15" fmla="*/ 33810 h 1005840"/>
              <a:gd name="connsiteX16" fmla="*/ 12191951 w 12192000"/>
              <a:gd name="connsiteY16" fmla="*/ 0 h 100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005840">
                <a:moveTo>
                  <a:pt x="12191951" y="0"/>
                </a:moveTo>
                <a:lnTo>
                  <a:pt x="12192000" y="0"/>
                </a:lnTo>
                <a:lnTo>
                  <a:pt x="12192000" y="138501"/>
                </a:lnTo>
                <a:lnTo>
                  <a:pt x="12191999" y="134318"/>
                </a:lnTo>
                <a:lnTo>
                  <a:pt x="12191999" y="134319"/>
                </a:lnTo>
                <a:lnTo>
                  <a:pt x="12191999" y="759564"/>
                </a:lnTo>
                <a:lnTo>
                  <a:pt x="12188276" y="759564"/>
                </a:lnTo>
                <a:lnTo>
                  <a:pt x="12188276" y="759565"/>
                </a:lnTo>
                <a:lnTo>
                  <a:pt x="12188276" y="1005840"/>
                </a:lnTo>
                <a:lnTo>
                  <a:pt x="0" y="1005840"/>
                </a:lnTo>
                <a:lnTo>
                  <a:pt x="0" y="53317"/>
                </a:lnTo>
                <a:lnTo>
                  <a:pt x="2860500" y="459453"/>
                </a:lnTo>
                <a:lnTo>
                  <a:pt x="12190638" y="458088"/>
                </a:lnTo>
                <a:cubicBezTo>
                  <a:pt x="12191604" y="457586"/>
                  <a:pt x="12191975" y="333656"/>
                  <a:pt x="12191998" y="132633"/>
                </a:cubicBezTo>
                <a:lnTo>
                  <a:pt x="12191998" y="132632"/>
                </a:lnTo>
                <a:lnTo>
                  <a:pt x="12191972" y="33810"/>
                </a:lnTo>
                <a:lnTo>
                  <a:pt x="1219195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34">
            <a:extLst>
              <a:ext uri="{FF2B5EF4-FFF2-40B4-BE49-F238E27FC236}">
                <a16:creationId xmlns:a16="http://schemas.microsoft.com/office/drawing/2014/main" id="{4368D8F9-0256-8140-8A25-11773D74C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DAA19B0-4CE8-D54C-879D-9BE6496087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291" y="6182999"/>
            <a:ext cx="11875230" cy="1204968"/>
          </a:xfrm>
        </p:spPr>
        <p:txBody>
          <a:bodyPr vert="horz" lIns="0" tIns="45720" rIns="91440" bIns="45720" rtlCol="0" anchor="t"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sz="8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Perceptions of Latin America 2019</a:t>
            </a:r>
          </a:p>
          <a:p>
            <a:endParaRPr lang="en-US" sz="2000">
              <a:solidFill>
                <a:schemeClr val="accent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700" b="1">
              <a:solidFill>
                <a:srgbClr val="060606"/>
              </a:solidFill>
              <a:latin typeface="Arial"/>
              <a:cs typeface="Arial"/>
            </a:endParaRPr>
          </a:p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>
              <a:solidFill>
                <a:schemeClr val="accent2">
                  <a:lumMod val="10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  <a:p>
            <a:endParaRPr lang="en-US" sz="3200">
              <a:solidFill>
                <a:schemeClr val="bg1"/>
              </a:solidFill>
              <a:latin typeface="Clear Sans Medium" panose="020B0503030202020304" pitchFamily="34" charset="0"/>
              <a:cs typeface="Clear Sans Medium" panose="020B05030302020203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244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3269360" y="1335962"/>
            <a:ext cx="721051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i="1"/>
              <a:t>Likelihood of developing Latin American knowledge in the next five years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69361A-14E4-4990-AA57-208554740C6D}"/>
              </a:ext>
            </a:extLst>
          </p:cNvPr>
          <p:cNvSpPr txBox="1"/>
          <p:nvPr/>
        </p:nvSpPr>
        <p:spPr>
          <a:xfrm>
            <a:off x="0" y="557715"/>
            <a:ext cx="833263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2800">
                <a:solidFill>
                  <a:srgbClr val="060606"/>
                </a:solidFill>
              </a:rPr>
              <a:t>Developing Latin American knowledge and skills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167B37FB-1B32-48CB-845B-F9B6A589B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380DE51-8B6C-490E-BD76-CB48FD01A90A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  <p:graphicFrame>
        <p:nvGraphicFramePr>
          <p:cNvPr id="14" name="Chart Placeholder 9">
            <a:extLst>
              <a:ext uri="{FF2B5EF4-FFF2-40B4-BE49-F238E27FC236}">
                <a16:creationId xmlns:a16="http://schemas.microsoft.com/office/drawing/2014/main" id="{E4713A06-D25F-470A-BD58-A3C47BDB6F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993284"/>
              </p:ext>
            </p:extLst>
          </p:nvPr>
        </p:nvGraphicFramePr>
        <p:xfrm>
          <a:off x="9036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Placeholder 9">
            <a:extLst>
              <a:ext uri="{FF2B5EF4-FFF2-40B4-BE49-F238E27FC236}">
                <a16:creationId xmlns:a16="http://schemas.microsoft.com/office/drawing/2014/main" id="{5645476D-108A-44C5-ACDB-1BF3597E29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4902586"/>
              </p:ext>
            </p:extLst>
          </p:nvPr>
        </p:nvGraphicFramePr>
        <p:xfrm>
          <a:off x="64152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35596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4972802" y="1517759"/>
            <a:ext cx="2491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/>
              <a:t>In the next five years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60E40B-D2E8-4B52-88ED-0FAADF322EB9}"/>
              </a:ext>
            </a:extLst>
          </p:cNvPr>
          <p:cNvSpPr txBox="1"/>
          <p:nvPr/>
        </p:nvSpPr>
        <p:spPr>
          <a:xfrm>
            <a:off x="0" y="557715"/>
            <a:ext cx="833263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2800">
                <a:solidFill>
                  <a:srgbClr val="060606"/>
                </a:solidFill>
              </a:rPr>
              <a:t>Likelihood of travelling to Latin America </a:t>
            </a:r>
            <a:endParaRPr lang="en-NZ" sz="280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65E19F4B-F0B1-49B0-8DF7-92C5408DC2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DD1ED83-80CE-4735-8E16-BBDDFFBD09E8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  <p:graphicFrame>
        <p:nvGraphicFramePr>
          <p:cNvPr id="14" name="Chart Placeholder 9">
            <a:extLst>
              <a:ext uri="{FF2B5EF4-FFF2-40B4-BE49-F238E27FC236}">
                <a16:creationId xmlns:a16="http://schemas.microsoft.com/office/drawing/2014/main" id="{8638FB96-865F-48E8-85ED-3AC90F758F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09655"/>
              </p:ext>
            </p:extLst>
          </p:nvPr>
        </p:nvGraphicFramePr>
        <p:xfrm>
          <a:off x="9036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Placeholder 9">
            <a:extLst>
              <a:ext uri="{FF2B5EF4-FFF2-40B4-BE49-F238E27FC236}">
                <a16:creationId xmlns:a16="http://schemas.microsoft.com/office/drawing/2014/main" id="{18D75130-9A34-4C34-9568-BFD276240E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537210"/>
              </p:ext>
            </p:extLst>
          </p:nvPr>
        </p:nvGraphicFramePr>
        <p:xfrm>
          <a:off x="64152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4940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1E2407-984E-184E-A0A1-88D3E09FE1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</a:blip>
          <a:srcRect l="18287" t="14772" r="5213"/>
          <a:stretch/>
        </p:blipFill>
        <p:spPr>
          <a:xfrm>
            <a:off x="0" y="62112"/>
            <a:ext cx="12195823" cy="6420357"/>
          </a:xfrm>
          <a:prstGeom prst="rect">
            <a:avLst/>
          </a:prstGeom>
          <a:noFill/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0C9903-4D38-425F-92F6-3B8D0BCBE8C4}"/>
              </a:ext>
            </a:extLst>
          </p:cNvPr>
          <p:cNvSpPr txBox="1"/>
          <p:nvPr/>
        </p:nvSpPr>
        <p:spPr>
          <a:xfrm>
            <a:off x="1235439" y="3317205"/>
            <a:ext cx="905777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4000">
                <a:solidFill>
                  <a:srgbClr val="060606"/>
                </a:solidFill>
              </a:rPr>
              <a:t>You can find the full report on our</a:t>
            </a:r>
            <a:r>
              <a:rPr lang="en-NZ" sz="40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NZ" sz="4000">
                <a:solidFill>
                  <a:srgbClr val="3309ED"/>
                </a:solidFill>
                <a:hlinkClick r:id="rId5"/>
              </a:rPr>
              <a:t>website</a:t>
            </a:r>
            <a:r>
              <a:rPr lang="en-NZ" sz="400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n-NZ" sz="400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NZ" sz="4000">
                <a:solidFill>
                  <a:srgbClr val="060606"/>
                </a:solidFill>
              </a:rPr>
              <a:t>If you have any questions please</a:t>
            </a:r>
            <a:r>
              <a:rPr lang="en-NZ" sz="40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NZ" sz="4000">
                <a:solidFill>
                  <a:schemeClr val="bg1">
                    <a:lumMod val="50000"/>
                  </a:schemeClr>
                </a:solidFill>
                <a:hlinkClick r:id="rId6"/>
              </a:rPr>
              <a:t>email us</a:t>
            </a:r>
            <a:r>
              <a:rPr lang="en-NZ" sz="40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NZ" sz="400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543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1E2407-984E-184E-A0A1-88D3E09FE1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</a:blip>
          <a:srcRect l="18287" t="14772" r="5213"/>
          <a:stretch/>
        </p:blipFill>
        <p:spPr>
          <a:xfrm>
            <a:off x="0" y="62112"/>
            <a:ext cx="12195823" cy="6420357"/>
          </a:xfrm>
          <a:prstGeom prst="rect">
            <a:avLst/>
          </a:prstGeom>
          <a:noFill/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0942" y="2007747"/>
            <a:ext cx="11130116" cy="3806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285750" indent="-285750" fontAlgn="base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Their view of the importance of Latin America to New Zealand</a:t>
            </a:r>
          </a:p>
          <a:p>
            <a:pPr marL="285750" indent="-285750" fontAlgn="base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Their awareness of Latin America​ and its </a:t>
            </a:r>
            <a:r>
              <a:rPr lang="en-NZ" sz="2400">
                <a:solidFill>
                  <a:schemeClr val="bg1">
                    <a:lumMod val="50000"/>
                  </a:schemeClr>
                </a:solidFill>
              </a:rPr>
              <a:t>politics, economics, business or culture </a:t>
            </a:r>
            <a:endParaRPr lang="en-US" sz="240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How much they knew about Latin America and where they sourced their information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If they had visited Latin America and their personal experience  ​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Their view on the importance of studying Spanish or Portuguese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Understanding their view of New Zealand’s business relationship with Latin America​</a:t>
            </a:r>
          </a:p>
          <a:p>
            <a:pPr marL="228600" lvl="0" indent="-228600">
              <a:spcBef>
                <a:spcPts val="4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endParaRPr lang="en-US" sz="1700">
              <a:solidFill>
                <a:srgbClr val="33333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0C9903-4D38-425F-92F6-3B8D0BCBE8C4}"/>
              </a:ext>
            </a:extLst>
          </p:cNvPr>
          <p:cNvSpPr txBox="1"/>
          <p:nvPr/>
        </p:nvSpPr>
        <p:spPr>
          <a:xfrm>
            <a:off x="0" y="557715"/>
            <a:ext cx="905777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4000">
                <a:solidFill>
                  <a:srgbClr val="060606"/>
                </a:solidFill>
              </a:rPr>
              <a:t>We wanted to know f</a:t>
            </a:r>
            <a:r>
              <a:rPr lang="en-US" sz="4000">
                <a:solidFill>
                  <a:srgbClr val="060606"/>
                </a:solidFill>
              </a:rPr>
              <a:t>rom the public </a:t>
            </a:r>
            <a:endParaRPr lang="en-US" sz="4000">
              <a:solidFill>
                <a:srgbClr val="060606"/>
              </a:solidFill>
              <a:cs typeface="Calibri"/>
            </a:endParaRPr>
          </a:p>
          <a:p>
            <a:r>
              <a:rPr lang="en-US" sz="4000">
                <a:solidFill>
                  <a:srgbClr val="060606"/>
                </a:solidFill>
              </a:rPr>
              <a:t>and business​es</a:t>
            </a:r>
            <a:r>
              <a:rPr lang="en-NZ" sz="400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en-NZ" sz="400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972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1E2407-984E-184E-A0A1-88D3E09FE1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</a:blip>
          <a:srcRect l="18287" t="14772" r="5213"/>
          <a:stretch/>
        </p:blipFill>
        <p:spPr>
          <a:xfrm>
            <a:off x="0" y="259556"/>
            <a:ext cx="12195823" cy="6420357"/>
          </a:xfrm>
          <a:prstGeom prst="rect">
            <a:avLst/>
          </a:prstGeom>
          <a:noFill/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891" y="1469272"/>
            <a:ext cx="11829641" cy="471411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>
              <a:spcBef>
                <a:spcPts val="600"/>
              </a:spcBef>
              <a:buClr>
                <a:srgbClr val="1179A8"/>
              </a:buClr>
            </a:pPr>
            <a:r>
              <a:rPr lang="en-US" sz="2400" b="1">
                <a:solidFill>
                  <a:schemeClr val="bg1">
                    <a:lumMod val="50000"/>
                  </a:schemeClr>
                </a:solidFill>
              </a:rPr>
              <a:t>Quantitative online survey (1,000 general public)</a:t>
            </a:r>
          </a:p>
          <a:p>
            <a:pPr marL="285750" lvl="0" indent="-285750" fontAlgn="base">
              <a:spcBef>
                <a:spcPts val="6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Polled people 18 years and over  </a:t>
            </a:r>
          </a:p>
          <a:p>
            <a:pPr marL="285750" lvl="0" indent="-285750" fontAlgn="base">
              <a:spcBef>
                <a:spcPts val="6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Fieldwork: 30 October to 11 November 2019.</a:t>
            </a:r>
          </a:p>
          <a:p>
            <a:pPr lvl="0">
              <a:spcBef>
                <a:spcPts val="600"/>
              </a:spcBef>
              <a:buClr>
                <a:srgbClr val="1179A8"/>
              </a:buClr>
            </a:pPr>
            <a:endParaRPr lang="en-US" sz="2400">
              <a:solidFill>
                <a:srgbClr val="333333"/>
              </a:solidFill>
            </a:endParaRPr>
          </a:p>
          <a:p>
            <a:pPr lvl="0">
              <a:spcBef>
                <a:spcPts val="600"/>
              </a:spcBef>
              <a:buClr>
                <a:srgbClr val="1179A8"/>
              </a:buClr>
            </a:pPr>
            <a:r>
              <a:rPr lang="en-US" sz="2400" b="1">
                <a:solidFill>
                  <a:schemeClr val="bg1">
                    <a:lumMod val="50000"/>
                  </a:schemeClr>
                </a:solidFill>
              </a:rPr>
              <a:t>Businesses exporting, importing or investing in countries outside of New Zealand  </a:t>
            </a:r>
          </a:p>
          <a:p>
            <a:pPr marL="285750" indent="-285750" fontAlgn="base">
              <a:lnSpc>
                <a:spcPct val="150000"/>
              </a:lnSpc>
              <a:spcBef>
                <a:spcPts val="6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Sample size 253 - 150 identified and a further 103 identified in the general public sample </a:t>
            </a:r>
          </a:p>
          <a:p>
            <a:pPr marL="285750" indent="-285750" fontAlgn="base">
              <a:lnSpc>
                <a:spcPct val="150000"/>
              </a:lnSpc>
              <a:spcBef>
                <a:spcPts val="6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Fieldwork: 11 to 15 of November 2019</a:t>
            </a:r>
          </a:p>
          <a:p>
            <a:pPr fontAlgn="base">
              <a:spcBef>
                <a:spcPts val="600"/>
              </a:spcBef>
              <a:buClr>
                <a:srgbClr val="1179A8"/>
              </a:buClr>
            </a:pPr>
            <a:endParaRPr lang="en-US" sz="2400">
              <a:solidFill>
                <a:schemeClr val="bg1">
                  <a:lumMod val="50000"/>
                </a:schemeClr>
              </a:solidFill>
            </a:endParaRPr>
          </a:p>
          <a:p>
            <a:pPr marL="1143000" lvl="2" indent="-228600">
              <a:spcBef>
                <a:spcPts val="18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333333"/>
                </a:solidFill>
              </a:rPr>
              <a:t>NOTE: The general public sample identified 103 respondents in businesses exporting, importing or investing in countries outside of New Zealand</a:t>
            </a:r>
          </a:p>
          <a:p>
            <a:pPr marL="228600" lvl="0" indent="-228600">
              <a:spcBef>
                <a:spcPts val="400"/>
              </a:spcBef>
              <a:buClr>
                <a:srgbClr val="1179A8"/>
              </a:buClr>
              <a:buFont typeface="Arial" panose="020B0604020202020204" pitchFamily="34" charset="0"/>
              <a:buChar char="•"/>
            </a:pPr>
            <a:endParaRPr lang="en-US" sz="1700">
              <a:solidFill>
                <a:srgbClr val="33333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0C9903-4D38-425F-92F6-3B8D0BCBE8C4}"/>
              </a:ext>
            </a:extLst>
          </p:cNvPr>
          <p:cNvSpPr txBox="1"/>
          <p:nvPr/>
        </p:nvSpPr>
        <p:spPr>
          <a:xfrm>
            <a:off x="0" y="557715"/>
            <a:ext cx="833263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4000">
                <a:solidFill>
                  <a:srgbClr val="060606"/>
                </a:solidFill>
              </a:rPr>
              <a:t>Methodology </a:t>
            </a:r>
            <a:endParaRPr lang="en-NZ" sz="40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87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4113774" y="1224502"/>
            <a:ext cx="256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/>
              <a:t>SINGLE POSITIVE WORDS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6D6D953-7ABD-4A79-A013-5E08B99BD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137236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102D1CF4-2E96-4100-A4B2-BB06DC70C2B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5373" y="2080597"/>
            <a:ext cx="6322221" cy="42196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18D849-88DB-4ED9-9B37-4B3F248351D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843620" y="1923306"/>
            <a:ext cx="6737786" cy="44970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F23673-6260-4027-AFB9-092E375F93B6}"/>
              </a:ext>
            </a:extLst>
          </p:cNvPr>
          <p:cNvSpPr txBox="1"/>
          <p:nvPr/>
        </p:nvSpPr>
        <p:spPr>
          <a:xfrm>
            <a:off x="0" y="557715"/>
            <a:ext cx="833263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4000">
                <a:solidFill>
                  <a:srgbClr val="060606"/>
                </a:solidFill>
              </a:rPr>
              <a:t>What people thought of Latin America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8640DEBE-874E-4597-9F94-FBCE05037646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</p:spTree>
    <p:extLst>
      <p:ext uri="{BB962C8B-B14F-4D97-AF65-F5344CB8AC3E}">
        <p14:creationId xmlns:p14="http://schemas.microsoft.com/office/powerpoint/2010/main" val="2553449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DBFF1B25-A155-447E-BB4B-5C63B725BA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7647" y="7293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4111529" y="1270661"/>
            <a:ext cx="25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/>
              <a:t>SINGLE NEGATIVE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6033B9-C6F3-4386-B691-F14F562B7D1D}"/>
              </a:ext>
            </a:extLst>
          </p:cNvPr>
          <p:cNvSpPr txBox="1"/>
          <p:nvPr/>
        </p:nvSpPr>
        <p:spPr>
          <a:xfrm>
            <a:off x="0" y="557715"/>
            <a:ext cx="833263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4000">
                <a:solidFill>
                  <a:srgbClr val="060606"/>
                </a:solidFill>
              </a:rPr>
              <a:t>What</a:t>
            </a:r>
            <a:r>
              <a:rPr lang="en-NZ" sz="2800">
                <a:solidFill>
                  <a:srgbClr val="060606"/>
                </a:solidFill>
              </a:rPr>
              <a:t> </a:t>
            </a:r>
            <a:r>
              <a:rPr lang="en-NZ" sz="4000">
                <a:solidFill>
                  <a:srgbClr val="060606"/>
                </a:solidFill>
              </a:rPr>
              <a:t>people thought of Latin America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144FF4-C3C2-429B-ACD6-77E66BB71A3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5104" y="1800693"/>
            <a:ext cx="6662429" cy="44467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85CC8E-A978-4B9D-8A26-0547B7438D9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711881" y="1885907"/>
            <a:ext cx="6641762" cy="4432962"/>
          </a:xfrm>
          <a:prstGeom prst="rect">
            <a:avLst/>
          </a:prstGeom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85D375A8-010E-4A25-93D2-2E05634453F4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</p:spTree>
    <p:extLst>
      <p:ext uri="{BB962C8B-B14F-4D97-AF65-F5344CB8AC3E}">
        <p14:creationId xmlns:p14="http://schemas.microsoft.com/office/powerpoint/2010/main" val="8343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3331382" y="1344959"/>
            <a:ext cx="739268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i="1">
                <a:cs typeface="Calibri"/>
              </a:rPr>
              <a:t>Awareness of the differences between individual Latin American nations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FA5EC5-6F5C-4EA4-86FD-5FC5FF200A92}"/>
              </a:ext>
            </a:extLst>
          </p:cNvPr>
          <p:cNvSpPr txBox="1"/>
          <p:nvPr/>
        </p:nvSpPr>
        <p:spPr>
          <a:xfrm>
            <a:off x="0" y="557715"/>
            <a:ext cx="833263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2800">
                <a:solidFill>
                  <a:srgbClr val="060606"/>
                </a:solidFill>
              </a:rPr>
              <a:t>Awareness of different Latin American countries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25CE9B7F-AB49-4A79-933E-9D788B6327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graphicFrame>
        <p:nvGraphicFramePr>
          <p:cNvPr id="15" name="Chart Placeholder 9">
            <a:extLst>
              <a:ext uri="{FF2B5EF4-FFF2-40B4-BE49-F238E27FC236}">
                <a16:creationId xmlns:a16="http://schemas.microsoft.com/office/drawing/2014/main" id="{D3E824CD-8AE8-4CDB-BEC3-937703657D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155536"/>
              </p:ext>
            </p:extLst>
          </p:nvPr>
        </p:nvGraphicFramePr>
        <p:xfrm>
          <a:off x="6414998" y="2339625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D7883EED-8FD3-402B-B2AB-18AA5DD1E30E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  <p:graphicFrame>
        <p:nvGraphicFramePr>
          <p:cNvPr id="17" name="Chart Placeholder 9">
            <a:extLst>
              <a:ext uri="{FF2B5EF4-FFF2-40B4-BE49-F238E27FC236}">
                <a16:creationId xmlns:a16="http://schemas.microsoft.com/office/drawing/2014/main" id="{F1628CEE-009E-4CC4-BA1A-B4E9E1F424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357577"/>
              </p:ext>
            </p:extLst>
          </p:nvPr>
        </p:nvGraphicFramePr>
        <p:xfrm>
          <a:off x="9036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09638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2460126" y="1330981"/>
            <a:ext cx="7683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/>
              <a:t>Developments in Latin American politics, economics, business or culture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F65868-6DF4-4729-981E-2ACF1C9FDBCC}"/>
              </a:ext>
            </a:extLst>
          </p:cNvPr>
          <p:cNvSpPr txBox="1"/>
          <p:nvPr/>
        </p:nvSpPr>
        <p:spPr>
          <a:xfrm>
            <a:off x="0" y="557715"/>
            <a:ext cx="833263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2800">
                <a:solidFill>
                  <a:srgbClr val="060606"/>
                </a:solidFill>
              </a:rPr>
              <a:t>How up to date they were with Latin America news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E2B452A8-C925-43BD-BDF4-C21BFD7E2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9183DD6-45B5-44CC-8CD9-014DA4DD4502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  <p:graphicFrame>
        <p:nvGraphicFramePr>
          <p:cNvPr id="15" name="Chart Placeholder 9">
            <a:extLst>
              <a:ext uri="{FF2B5EF4-FFF2-40B4-BE49-F238E27FC236}">
                <a16:creationId xmlns:a16="http://schemas.microsoft.com/office/drawing/2014/main" id="{E95262E8-20D4-4153-9CC2-12C9A1A4F4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1003380"/>
              </p:ext>
            </p:extLst>
          </p:nvPr>
        </p:nvGraphicFramePr>
        <p:xfrm>
          <a:off x="903600" y="2340000"/>
          <a:ext cx="5156199" cy="360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Placeholder 9">
            <a:extLst>
              <a:ext uri="{FF2B5EF4-FFF2-40B4-BE49-F238E27FC236}">
                <a16:creationId xmlns:a16="http://schemas.microsoft.com/office/drawing/2014/main" id="{5DEE9E47-7D59-4320-BC14-613C7DB41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513033"/>
              </p:ext>
            </p:extLst>
          </p:nvPr>
        </p:nvGraphicFramePr>
        <p:xfrm>
          <a:off x="6415200" y="2340000"/>
          <a:ext cx="5156199" cy="360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52313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1413738" y="1410556"/>
            <a:ext cx="1032010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i="1"/>
              <a:t>Importance of visiting Latin America or knowing Latin Americans, to encourage an interest in the region 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B49783-E303-4575-8FA7-2ED2F7DBE220}"/>
              </a:ext>
            </a:extLst>
          </p:cNvPr>
          <p:cNvSpPr txBox="1"/>
          <p:nvPr/>
        </p:nvSpPr>
        <p:spPr>
          <a:xfrm>
            <a:off x="0" y="557715"/>
            <a:ext cx="833263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2800">
                <a:solidFill>
                  <a:srgbClr val="060606"/>
                </a:solidFill>
              </a:rPr>
              <a:t>Personal experiences with Latin America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70460155-715E-49ED-A5D9-C14D53FEC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9D40073-D2C0-4D3F-8441-E8CAF92E7FE5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  <p:graphicFrame>
        <p:nvGraphicFramePr>
          <p:cNvPr id="14" name="Chart Placeholder 9">
            <a:extLst>
              <a:ext uri="{FF2B5EF4-FFF2-40B4-BE49-F238E27FC236}">
                <a16:creationId xmlns:a16="http://schemas.microsoft.com/office/drawing/2014/main" id="{745E08D0-3E8E-4C48-80E7-1B863AF925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7477929"/>
              </p:ext>
            </p:extLst>
          </p:nvPr>
        </p:nvGraphicFramePr>
        <p:xfrm>
          <a:off x="64152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Placeholder 9">
            <a:extLst>
              <a:ext uri="{FF2B5EF4-FFF2-40B4-BE49-F238E27FC236}">
                <a16:creationId xmlns:a16="http://schemas.microsoft.com/office/drawing/2014/main" id="{1524DEF8-5836-4EE1-84A2-AE78E16D0C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671398"/>
              </p:ext>
            </p:extLst>
          </p:nvPr>
        </p:nvGraphicFramePr>
        <p:xfrm>
          <a:off x="9036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70812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FCC90-38EB-BA40-A206-33BC2282217F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27D058-E7C3-1844-B780-755BA181BDA6}"/>
              </a:ext>
            </a:extLst>
          </p:cNvPr>
          <p:cNvSpPr/>
          <p:nvPr/>
        </p:nvSpPr>
        <p:spPr>
          <a:xfrm>
            <a:off x="0" y="0"/>
            <a:ext cx="12195823" cy="6858001"/>
          </a:xfrm>
          <a:custGeom>
            <a:avLst/>
            <a:gdLst>
              <a:gd name="connsiteX0" fmla="*/ 1 w 12195823"/>
              <a:gd name="connsiteY0" fmla="*/ 0 h 6858001"/>
              <a:gd name="connsiteX1" fmla="*/ 12195823 w 12195823"/>
              <a:gd name="connsiteY1" fmla="*/ 0 h 6858001"/>
              <a:gd name="connsiteX2" fmla="*/ 12195823 w 12195823"/>
              <a:gd name="connsiteY2" fmla="*/ 5990662 h 6858001"/>
              <a:gd name="connsiteX3" fmla="*/ 12195822 w 12195823"/>
              <a:gd name="connsiteY3" fmla="*/ 5986479 h 6858001"/>
              <a:gd name="connsiteX4" fmla="*/ 12195822 w 12195823"/>
              <a:gd name="connsiteY4" fmla="*/ 6611725 h 6858001"/>
              <a:gd name="connsiteX5" fmla="*/ 12192099 w 12195823"/>
              <a:gd name="connsiteY5" fmla="*/ 6611725 h 6858001"/>
              <a:gd name="connsiteX6" fmla="*/ 12192099 w 12195823"/>
              <a:gd name="connsiteY6" fmla="*/ 6858001 h 6858001"/>
              <a:gd name="connsiteX7" fmla="*/ 2584 w 12195823"/>
              <a:gd name="connsiteY7" fmla="*/ 6858001 h 6858001"/>
              <a:gd name="connsiteX8" fmla="*/ 2584 w 12195823"/>
              <a:gd name="connsiteY8" fmla="*/ 6611725 h 6858001"/>
              <a:gd name="connsiteX9" fmla="*/ 0 w 12195823"/>
              <a:gd name="connsiteY9" fmla="*/ 6611725 h 6858001"/>
              <a:gd name="connsiteX10" fmla="*/ 0 w 12195823"/>
              <a:gd name="connsiteY10" fmla="*/ 4039742 h 6858001"/>
              <a:gd name="connsiteX11" fmla="*/ 1238 w 12195823"/>
              <a:gd name="connsiteY11" fmla="*/ 4039742 h 6858001"/>
              <a:gd name="connsiteX12" fmla="*/ 1238 w 12195823"/>
              <a:gd name="connsiteY12" fmla="*/ 4183742 h 6858001"/>
              <a:gd name="connsiteX13" fmla="*/ 1346 w 12195823"/>
              <a:gd name="connsiteY13" fmla="*/ 4183742 h 6858001"/>
              <a:gd name="connsiteX14" fmla="*/ 1346 w 12195823"/>
              <a:gd name="connsiteY14" fmla="*/ 4352108 h 6858001"/>
              <a:gd name="connsiteX15" fmla="*/ 1346 w 12195823"/>
              <a:gd name="connsiteY15" fmla="*/ 5548826 h 6858001"/>
              <a:gd name="connsiteX16" fmla="*/ 1346 w 12195823"/>
              <a:gd name="connsiteY16" fmla="*/ 5761477 h 6858001"/>
              <a:gd name="connsiteX17" fmla="*/ 2584 w 12195823"/>
              <a:gd name="connsiteY17" fmla="*/ 5761653 h 6858001"/>
              <a:gd name="connsiteX18" fmla="*/ 2584 w 12195823"/>
              <a:gd name="connsiteY18" fmla="*/ 5905477 h 6858001"/>
              <a:gd name="connsiteX19" fmla="*/ 2863375 w 12195823"/>
              <a:gd name="connsiteY19" fmla="*/ 6311613 h 6858001"/>
              <a:gd name="connsiteX20" fmla="*/ 12194461 w 12195823"/>
              <a:gd name="connsiteY20" fmla="*/ 6310248 h 6858001"/>
              <a:gd name="connsiteX21" fmla="*/ 12195821 w 12195823"/>
              <a:gd name="connsiteY21" fmla="*/ 5984793 h 6858001"/>
              <a:gd name="connsiteX22" fmla="*/ 12195795 w 12195823"/>
              <a:gd name="connsiteY22" fmla="*/ 5885971 h 6858001"/>
              <a:gd name="connsiteX23" fmla="*/ 12195732 w 12195823"/>
              <a:gd name="connsiteY23" fmla="*/ 5783480 h 6858001"/>
              <a:gd name="connsiteX24" fmla="*/ 12194627 w 12195823"/>
              <a:gd name="connsiteY24" fmla="*/ 4895248 h 6858001"/>
              <a:gd name="connsiteX25" fmla="*/ 12194490 w 12195823"/>
              <a:gd name="connsiteY25" fmla="*/ 4793204 h 6858001"/>
              <a:gd name="connsiteX26" fmla="*/ 12194448 w 12195823"/>
              <a:gd name="connsiteY26" fmla="*/ 4526509 h 6858001"/>
              <a:gd name="connsiteX27" fmla="*/ 12193404 w 12195823"/>
              <a:gd name="connsiteY27" fmla="*/ 2743900 h 6858001"/>
              <a:gd name="connsiteX28" fmla="*/ 12193217 w 12195823"/>
              <a:gd name="connsiteY28" fmla="*/ 2545415 h 6858001"/>
              <a:gd name="connsiteX29" fmla="*/ 12193364 w 12195823"/>
              <a:gd name="connsiteY29" fmla="*/ 2489078 h 6858001"/>
              <a:gd name="connsiteX30" fmla="*/ 12194535 w 12195823"/>
              <a:gd name="connsiteY30" fmla="*/ 1768884 h 6858001"/>
              <a:gd name="connsiteX31" fmla="*/ 12194486 w 12195823"/>
              <a:gd name="connsiteY31" fmla="*/ 1748233 h 6858001"/>
              <a:gd name="connsiteX32" fmla="*/ 12194574 w 12195823"/>
              <a:gd name="connsiteY32" fmla="*/ 1672384 h 6858001"/>
              <a:gd name="connsiteX33" fmla="*/ 12193675 w 12195823"/>
              <a:gd name="connsiteY33" fmla="*/ 1422460 h 6858001"/>
              <a:gd name="connsiteX34" fmla="*/ 12193291 w 12195823"/>
              <a:gd name="connsiteY34" fmla="*/ 1415080 h 6858001"/>
              <a:gd name="connsiteX35" fmla="*/ 12193164 w 12195823"/>
              <a:gd name="connsiteY35" fmla="*/ 1359319 h 6858001"/>
              <a:gd name="connsiteX36" fmla="*/ 12191831 w 12195823"/>
              <a:gd name="connsiteY36" fmla="*/ 1266828 h 6858001"/>
              <a:gd name="connsiteX37" fmla="*/ 6637199 w 12195823"/>
              <a:gd name="connsiteY37" fmla="*/ 503999 h 6858001"/>
              <a:gd name="connsiteX38" fmla="*/ 1 w 12195823"/>
              <a:gd name="connsiteY38" fmla="*/ 51246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195823" h="6858001">
                <a:moveTo>
                  <a:pt x="1" y="0"/>
                </a:moveTo>
                <a:lnTo>
                  <a:pt x="12195823" y="0"/>
                </a:lnTo>
                <a:lnTo>
                  <a:pt x="12195823" y="5990662"/>
                </a:lnTo>
                <a:lnTo>
                  <a:pt x="12195822" y="5986479"/>
                </a:lnTo>
                <a:lnTo>
                  <a:pt x="12195822" y="6611725"/>
                </a:lnTo>
                <a:lnTo>
                  <a:pt x="12192099" y="6611725"/>
                </a:lnTo>
                <a:lnTo>
                  <a:pt x="12192099" y="6858001"/>
                </a:lnTo>
                <a:lnTo>
                  <a:pt x="2584" y="6858001"/>
                </a:lnTo>
                <a:lnTo>
                  <a:pt x="2584" y="6611725"/>
                </a:lnTo>
                <a:lnTo>
                  <a:pt x="0" y="6611725"/>
                </a:lnTo>
                <a:lnTo>
                  <a:pt x="0" y="4039742"/>
                </a:lnTo>
                <a:lnTo>
                  <a:pt x="1238" y="4039742"/>
                </a:lnTo>
                <a:lnTo>
                  <a:pt x="1238" y="4183742"/>
                </a:lnTo>
                <a:lnTo>
                  <a:pt x="1346" y="4183742"/>
                </a:lnTo>
                <a:lnTo>
                  <a:pt x="1346" y="4352108"/>
                </a:lnTo>
                <a:lnTo>
                  <a:pt x="1346" y="5548826"/>
                </a:lnTo>
                <a:lnTo>
                  <a:pt x="1346" y="5761477"/>
                </a:lnTo>
                <a:lnTo>
                  <a:pt x="2584" y="5761653"/>
                </a:lnTo>
                <a:lnTo>
                  <a:pt x="2584" y="5905477"/>
                </a:lnTo>
                <a:lnTo>
                  <a:pt x="2863375" y="6311613"/>
                </a:lnTo>
                <a:lnTo>
                  <a:pt x="12194461" y="6310248"/>
                </a:lnTo>
                <a:cubicBezTo>
                  <a:pt x="12195427" y="6309746"/>
                  <a:pt x="12195798" y="6185816"/>
                  <a:pt x="12195821" y="5984793"/>
                </a:cubicBezTo>
                <a:lnTo>
                  <a:pt x="12195795" y="5885971"/>
                </a:lnTo>
                <a:lnTo>
                  <a:pt x="12195732" y="5783480"/>
                </a:lnTo>
                <a:cubicBezTo>
                  <a:pt x="12195544" y="5533357"/>
                  <a:pt x="12195092" y="5221607"/>
                  <a:pt x="12194627" y="4895248"/>
                </a:cubicBezTo>
                <a:lnTo>
                  <a:pt x="12194490" y="4793204"/>
                </a:lnTo>
                <a:lnTo>
                  <a:pt x="12194448" y="4526509"/>
                </a:lnTo>
                <a:cubicBezTo>
                  <a:pt x="12194306" y="3961161"/>
                  <a:pt x="12193992" y="3401604"/>
                  <a:pt x="12193404" y="2743900"/>
                </a:cubicBezTo>
                <a:lnTo>
                  <a:pt x="12193217" y="2545415"/>
                </a:lnTo>
                <a:lnTo>
                  <a:pt x="12193364" y="2489078"/>
                </a:lnTo>
                <a:cubicBezTo>
                  <a:pt x="12194168" y="2178473"/>
                  <a:pt x="12194768" y="1920270"/>
                  <a:pt x="12194535" y="1768884"/>
                </a:cubicBezTo>
                <a:lnTo>
                  <a:pt x="12194486" y="1748233"/>
                </a:lnTo>
                <a:lnTo>
                  <a:pt x="12194574" y="1672384"/>
                </a:lnTo>
                <a:cubicBezTo>
                  <a:pt x="12194644" y="1541603"/>
                  <a:pt x="12194407" y="1452920"/>
                  <a:pt x="12193675" y="1422460"/>
                </a:cubicBezTo>
                <a:lnTo>
                  <a:pt x="12193291" y="1415080"/>
                </a:lnTo>
                <a:lnTo>
                  <a:pt x="12193164" y="1359319"/>
                </a:lnTo>
                <a:cubicBezTo>
                  <a:pt x="12192948" y="1300979"/>
                  <a:pt x="12192525" y="1268217"/>
                  <a:pt x="12191831" y="1266828"/>
                </a:cubicBezTo>
                <a:lnTo>
                  <a:pt x="6637199" y="503999"/>
                </a:lnTo>
                <a:lnTo>
                  <a:pt x="1" y="512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635B-B054-734C-9CC6-DE0FC86F9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063" y="259556"/>
            <a:ext cx="2160000" cy="596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7478F-2518-C34E-A375-4DD44C00C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  </a:t>
            </a:r>
            <a:br>
              <a:rPr lang="en-US"/>
            </a:br>
            <a:endParaRPr lang="en-US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996E6FF-12A2-F241-A17F-7E498A4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20358"/>
            <a:ext cx="3065463" cy="365125"/>
          </a:xfrm>
        </p:spPr>
        <p:txBody>
          <a:bodyPr/>
          <a:lstStyle/>
          <a:p>
            <a:fld id="{9BF5DE84-7D16-274D-B04A-A951148475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6124" y="855875"/>
            <a:ext cx="11536680" cy="11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sz="3200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lvl="1" indent="-34290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20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15602-817F-4930-8847-03A92B1429DD}"/>
              </a:ext>
            </a:extLst>
          </p:cNvPr>
          <p:cNvSpPr txBox="1"/>
          <p:nvPr/>
        </p:nvSpPr>
        <p:spPr>
          <a:xfrm>
            <a:off x="3309740" y="1333093"/>
            <a:ext cx="54795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i="1"/>
              <a:t>Should New Zealanders learn Spanish or Portuguese?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971275-DF82-4C0E-BF6E-6E72BE8D6F60}"/>
              </a:ext>
            </a:extLst>
          </p:cNvPr>
          <p:cNvSpPr txBox="1"/>
          <p:nvPr/>
        </p:nvSpPr>
        <p:spPr>
          <a:xfrm>
            <a:off x="0" y="557715"/>
            <a:ext cx="833263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NZ" sz="2800">
                <a:solidFill>
                  <a:srgbClr val="060606"/>
                </a:solidFill>
              </a:rPr>
              <a:t>Importance of learning Spanish or Portuguese</a:t>
            </a:r>
            <a:r>
              <a:rPr lang="en-NZ" sz="2800">
                <a:solidFill>
                  <a:schemeClr val="bg1">
                    <a:lumMod val="50000"/>
                  </a:schemeClr>
                </a:solidFill>
              </a:rPr>
              <a:t> 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F0CA28F3-F739-41EB-AA19-520F3EBA0C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39449"/>
              </p:ext>
            </p:extLst>
          </p:nvPr>
        </p:nvGraphicFramePr>
        <p:xfrm>
          <a:off x="-3824" y="1849393"/>
          <a:ext cx="12106628" cy="429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314">
                  <a:extLst>
                    <a:ext uri="{9D8B030D-6E8A-4147-A177-3AD203B41FA5}">
                      <a16:colId xmlns:a16="http://schemas.microsoft.com/office/drawing/2014/main" val="2595350384"/>
                    </a:ext>
                  </a:extLst>
                </a:gridCol>
                <a:gridCol w="6053314">
                  <a:extLst>
                    <a:ext uri="{9D8B030D-6E8A-4147-A177-3AD203B41FA5}">
                      <a16:colId xmlns:a16="http://schemas.microsoft.com/office/drawing/2014/main" val="39115843"/>
                    </a:ext>
                  </a:extLst>
                </a:gridCol>
              </a:tblGrid>
              <a:tr h="4293832"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General public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Businesses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962140"/>
                  </a:ext>
                </a:extLst>
              </a:tr>
            </a:tbl>
          </a:graphicData>
        </a:graphic>
      </p:graphicFrame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D40F53F-CDBE-42FC-8C09-940CB05B1F62}"/>
              </a:ext>
            </a:extLst>
          </p:cNvPr>
          <p:cNvSpPr txBox="1">
            <a:spLocks/>
          </p:cNvSpPr>
          <p:nvPr/>
        </p:nvSpPr>
        <p:spPr>
          <a:xfrm>
            <a:off x="635000" y="6085488"/>
            <a:ext cx="11362560" cy="20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000" i="1"/>
              <a:t>Base: General public respondents (n=1,000) and business respondents (n=253)</a:t>
            </a:r>
          </a:p>
        </p:txBody>
      </p:sp>
      <p:graphicFrame>
        <p:nvGraphicFramePr>
          <p:cNvPr id="15" name="Chart Placeholder 9">
            <a:extLst>
              <a:ext uri="{FF2B5EF4-FFF2-40B4-BE49-F238E27FC236}">
                <a16:creationId xmlns:a16="http://schemas.microsoft.com/office/drawing/2014/main" id="{154190B6-F348-480A-B9A0-DADB79EB3B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26291"/>
              </p:ext>
            </p:extLst>
          </p:nvPr>
        </p:nvGraphicFramePr>
        <p:xfrm>
          <a:off x="64152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Placeholder 9">
            <a:extLst>
              <a:ext uri="{FF2B5EF4-FFF2-40B4-BE49-F238E27FC236}">
                <a16:creationId xmlns:a16="http://schemas.microsoft.com/office/drawing/2014/main" id="{ACC90415-0E1D-451A-B099-1F0F1067A4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8256411"/>
              </p:ext>
            </p:extLst>
          </p:nvPr>
        </p:nvGraphicFramePr>
        <p:xfrm>
          <a:off x="903600" y="2340000"/>
          <a:ext cx="5040768" cy="4000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014211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ALYSISITEM" val="3d3fcb56-6e0a-4b7c-b952-e8b28a494d53"/>
  <p:tag name="ANALYSISITEMDATABOUNDS" val="0x0-0x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ALYSISITEM" val="20ceb04d-c70f-4585-aafe-ff9d0c5583d8"/>
  <p:tag name="ANALYSISITEMDATABOUNDS" val="0x0-0x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ALYSISITEM" val="c039b7d2-6cba-4b0b-97ee-900ef03bf27c"/>
  <p:tag name="ANALYSISITEMDATABOUNDS" val="0x0-0x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ALYSISITEM" val="1fb4112c-22f5-414f-9032-d9919e4763f8"/>
  <p:tag name="ANALYSISITEMDATABOUNDS" val="0x0-0x0"/>
</p:tagLst>
</file>

<file path=ppt/theme/theme1.xml><?xml version="1.0" encoding="utf-8"?>
<a:theme xmlns:a="http://schemas.openxmlformats.org/drawingml/2006/main" name="Office Theme">
  <a:themeElements>
    <a:clrScheme name="Custom 6">
      <a:dk1>
        <a:srgbClr val="00A09A"/>
      </a:dk1>
      <a:lt1>
        <a:srgbClr val="FFFFFF"/>
      </a:lt1>
      <a:dk2>
        <a:srgbClr val="D70038"/>
      </a:dk2>
      <a:lt2>
        <a:srgbClr val="E6E6EA"/>
      </a:lt2>
      <a:accent1>
        <a:srgbClr val="E15F34"/>
      </a:accent1>
      <a:accent2>
        <a:srgbClr val="FFBA49"/>
      </a:accent2>
      <a:accent3>
        <a:srgbClr val="0091FF"/>
      </a:accent3>
      <a:accent4>
        <a:srgbClr val="5B4B49"/>
      </a:accent4>
      <a:accent5>
        <a:srgbClr val="BCE7FD"/>
      </a:accent5>
      <a:accent6>
        <a:srgbClr val="DE8F6E"/>
      </a:accent6>
      <a:hlink>
        <a:srgbClr val="FED766"/>
      </a:hlink>
      <a:folHlink>
        <a:srgbClr val="FE494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UMR template">
    <a:dk1>
      <a:srgbClr val="333333"/>
    </a:dk1>
    <a:lt1>
      <a:srgbClr val="FFFFFF"/>
    </a:lt1>
    <a:dk2>
      <a:srgbClr val="1179A8"/>
    </a:dk2>
    <a:lt2>
      <a:srgbClr val="BEBEBE"/>
    </a:lt2>
    <a:accent1>
      <a:srgbClr val="379CBE"/>
    </a:accent1>
    <a:accent2>
      <a:srgbClr val="E14E30"/>
    </a:accent2>
    <a:accent3>
      <a:srgbClr val="ED7D30"/>
    </a:accent3>
    <a:accent4>
      <a:srgbClr val="F6A21D"/>
    </a:accent4>
    <a:accent5>
      <a:srgbClr val="EB1D4D"/>
    </a:accent5>
    <a:accent6>
      <a:srgbClr val="61CBE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7A9BCCEE7C9B44988D1E36C2F5495A" ma:contentTypeVersion="13" ma:contentTypeDescription="Create a new document." ma:contentTypeScope="" ma:versionID="cacc94277e557d26c8b6073a0c64d730">
  <xsd:schema xmlns:xsd="http://www.w3.org/2001/XMLSchema" xmlns:xs="http://www.w3.org/2001/XMLSchema" xmlns:p="http://schemas.microsoft.com/office/2006/metadata/properties" xmlns:ns2="98407d6d-d2b8-432b-989a-e25ff5fe7ac4" xmlns:ns3="3db47e38-87d0-4272-9896-d9a43cc5cc6d" targetNamespace="http://schemas.microsoft.com/office/2006/metadata/properties" ma:root="true" ma:fieldsID="c4e10d78f2ba81ab9e409f90fdd90497" ns2:_="" ns3:_="">
    <xsd:import namespace="98407d6d-d2b8-432b-989a-e25ff5fe7ac4"/>
    <xsd:import namespace="3db47e38-87d0-4272-9896-d9a43cc5cc6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date_x0020_and_x0020_time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407d6d-d2b8-432b-989a-e25ff5fe7ac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47e38-87d0-4272-9896-d9a43cc5cc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date_x0020_and_x0020_time" ma:index="16" nillable="true" ma:displayName="date and time" ma:format="DateOnly" ma:internalName="date_x0020_and_x0020_time">
      <xsd:simpleType>
        <xsd:restriction base="dms:DateTim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8407d6d-d2b8-432b-989a-e25ff5fe7ac4">
      <UserInfo>
        <DisplayName>Matthew O'Meagher</DisplayName>
        <AccountId>16</AccountId>
        <AccountType/>
      </UserInfo>
      <UserInfo>
        <DisplayName>Stephanie Symynuk</DisplayName>
        <AccountId>14</AccountId>
        <AccountType/>
      </UserInfo>
    </SharedWithUsers>
    <date_x0020_and_x0020_time xmlns="3db47e38-87d0-4272-9896-d9a43cc5cc6d" xsi:nil="true"/>
  </documentManagement>
</p:properties>
</file>

<file path=customXml/itemProps1.xml><?xml version="1.0" encoding="utf-8"?>
<ds:datastoreItem xmlns:ds="http://schemas.openxmlformats.org/officeDocument/2006/customXml" ds:itemID="{DAACE49D-5C81-4E24-8122-04A3071D6FDE}">
  <ds:schemaRefs>
    <ds:schemaRef ds:uri="3db47e38-87d0-4272-9896-d9a43cc5cc6d"/>
    <ds:schemaRef ds:uri="98407d6d-d2b8-432b-989a-e25ff5fe7a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541A3FF-3A31-46A9-A0E5-1D515E34E5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E908EE-6BBE-4FF5-9B6F-28614C1CD20D}">
  <ds:schemaRefs>
    <ds:schemaRef ds:uri="3db47e38-87d0-4272-9896-d9a43cc5cc6d"/>
    <ds:schemaRef ds:uri="98407d6d-d2b8-432b-989a-e25ff5fe7ac4"/>
    <ds:schemaRef ds:uri="d59d8dd3-3190-40d9-bf56-6ed9eafc6e2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12</Slides>
  <Notes>12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  </vt:lpstr>
      <vt:lpstr>   </vt:lpstr>
      <vt:lpstr>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 Andrew</dc:creator>
  <cp:revision>1</cp:revision>
  <cp:lastPrinted>2020-02-09T20:30:27Z</cp:lastPrinted>
  <dcterms:created xsi:type="dcterms:W3CDTF">2018-02-19T20:27:00Z</dcterms:created>
  <dcterms:modified xsi:type="dcterms:W3CDTF">2020-02-16T22:03:34Z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0x010100D77A9BCCEE7C9B44988D1E36C2F5495A</vt:lpwstr>
  </property>
</Properties>
</file>