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56" r:id="rId3"/>
    <p:sldId id="290" r:id="rId4"/>
    <p:sldId id="275" r:id="rId5"/>
    <p:sldId id="272" r:id="rId6"/>
    <p:sldId id="277" r:id="rId7"/>
    <p:sldId id="278" r:id="rId8"/>
    <p:sldId id="280" r:id="rId9"/>
    <p:sldId id="281" r:id="rId10"/>
    <p:sldId id="282" r:id="rId11"/>
    <p:sldId id="273" r:id="rId12"/>
    <p:sldId id="265" r:id="rId13"/>
    <p:sldId id="287" r:id="rId14"/>
    <p:sldId id="288" r:id="rId15"/>
    <p:sldId id="289" r:id="rId1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5274" autoAdjust="0"/>
  </p:normalViewPr>
  <p:slideViewPr>
    <p:cSldViewPr>
      <p:cViewPr varScale="1">
        <p:scale>
          <a:sx n="75" d="100"/>
          <a:sy n="75" d="100"/>
        </p:scale>
        <p:origin x="-558" y="-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748" y="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6/18/2014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6/18/2014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98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285750"/>
            <a:ext cx="12190413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dirty="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6/18/2014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6/18/2014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 exploration of School quality, house prices and geographic location in wellington, new Zealand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Sarah Crilly</a:t>
            </a:r>
          </a:p>
          <a:p>
            <a:endParaRPr lang="en-US" dirty="0" smtClean="0"/>
          </a:p>
          <a:p>
            <a:r>
              <a:rPr lang="en-US" dirty="0" smtClean="0"/>
              <a:t>Higher Diploma in Data Science and Analytics</a:t>
            </a:r>
          </a:p>
          <a:p>
            <a:endParaRPr lang="en-US" dirty="0" smtClean="0"/>
          </a:p>
          <a:p>
            <a:r>
              <a:rPr lang="en-US" dirty="0" smtClean="0"/>
              <a:t>Supervisor: Aengus Daly</a:t>
            </a:r>
          </a:p>
          <a:p>
            <a:endParaRPr lang="en-US" dirty="0" smtClean="0"/>
          </a:p>
          <a:p>
            <a:r>
              <a:rPr lang="en-US" dirty="0" smtClean="0"/>
              <a:t>In association with Dr Mairead de Roiste of Victoria University of Wellington and Dr Toby Daglish of New Zealand Institute for the Study of Competition and Regulation (ISCR)</a:t>
            </a: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Linear Regression of House Prices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8" y="1828800"/>
            <a:ext cx="9814133" cy="4343400"/>
          </a:xfrm>
        </p:spPr>
        <p:txBody>
          <a:bodyPr/>
          <a:lstStyle/>
          <a:p>
            <a:r>
              <a:rPr lang="en-US" dirty="0" smtClean="0"/>
              <a:t>House prices as independent variable</a:t>
            </a:r>
          </a:p>
          <a:p>
            <a:r>
              <a:rPr lang="en-US" dirty="0" smtClean="0"/>
              <a:t>School Decile and </a:t>
            </a:r>
            <a:r>
              <a:rPr lang="en-US" dirty="0"/>
              <a:t>%</a:t>
            </a:r>
            <a:r>
              <a:rPr lang="en-US" dirty="0" smtClean="0"/>
              <a:t> of Māori  and Pasifika students at three closest schools as dependent variables</a:t>
            </a:r>
          </a:p>
          <a:p>
            <a:pPr marL="45720" indent="0">
              <a:buNone/>
            </a:pPr>
            <a:r>
              <a:rPr lang="en-US" b="1" dirty="0" smtClean="0"/>
              <a:t>Findings</a:t>
            </a:r>
          </a:p>
          <a:p>
            <a:r>
              <a:rPr lang="en-US" dirty="0" smtClean="0"/>
              <a:t>R square of 0.304, Durbin Watson of 0.893</a:t>
            </a:r>
            <a:endParaRPr lang="en-US" dirty="0"/>
          </a:p>
          <a:p>
            <a:r>
              <a:rPr lang="en-US" dirty="0" smtClean="0"/>
              <a:t>High collinearity seen with decile and proportion of Māori  and Pasifika students at the closest school, exclusion of these variables is problematic</a:t>
            </a:r>
            <a:endParaRPr lang="en-US" dirty="0"/>
          </a:p>
          <a:p>
            <a:r>
              <a:rPr lang="en-US" dirty="0" smtClean="0"/>
              <a:t>Large amount of variation unaccounted for by the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83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7614" y="274638"/>
            <a:ext cx="6095998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Mapping of House Price Regression Residuals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217614" y="1828800"/>
            <a:ext cx="4709160" cy="43433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Residuals from regression mapped to check if spatial autocorrelation exists</a:t>
            </a:r>
          </a:p>
          <a:p>
            <a:r>
              <a:rPr lang="en-US" sz="2400" dirty="0" smtClean="0"/>
              <a:t>Moran’s I test was run against the data</a:t>
            </a:r>
          </a:p>
          <a:p>
            <a:r>
              <a:rPr lang="en-US" sz="2400" dirty="0" smtClean="0"/>
              <a:t>A z-score of 235 and p-value of &gt; 0.000000 were found</a:t>
            </a:r>
          </a:p>
          <a:p>
            <a:r>
              <a:rPr lang="en-US" sz="2400" dirty="0" smtClean="0"/>
              <a:t>Strong clustering and spatial autocorrelation</a:t>
            </a: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612" y="615851"/>
            <a:ext cx="4419600" cy="624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77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Conclusions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1217612" y="2133600"/>
            <a:ext cx="9677400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NZ" sz="2400" dirty="0" smtClean="0"/>
              <a:t>School Decile, Assessment </a:t>
            </a:r>
            <a:r>
              <a:rPr lang="en-NZ" sz="2400" dirty="0"/>
              <a:t>S</a:t>
            </a:r>
            <a:r>
              <a:rPr lang="en-NZ" sz="2400" dirty="0" smtClean="0"/>
              <a:t>cores and proportion of Māori  and Pasifika students are likely school quality measures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NZ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NZ" sz="2400" dirty="0" smtClean="0"/>
              <a:t>Analysis is not conclusive as </a:t>
            </a:r>
            <a:r>
              <a:rPr lang="en-NZ" sz="2400" dirty="0" smtClean="0"/>
              <a:t>it is assumed </a:t>
            </a:r>
            <a:r>
              <a:rPr lang="en-NZ" sz="2400" dirty="0" smtClean="0"/>
              <a:t>that decile is a school quality measure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NZ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NZ" sz="2400" dirty="0" smtClean="0"/>
              <a:t>Weak but statistically significant association between school quality measures and house prices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NZ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NZ" sz="2400" dirty="0" smtClean="0"/>
              <a:t>Spatial autocorrelation clearly demonstrates that additional factors with a geographic component are present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702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Recommendations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1217612" y="2133600"/>
            <a:ext cx="9677400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NZ" sz="2400" dirty="0" smtClean="0"/>
              <a:t>Further investigation of school quality measures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NZ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NZ" sz="2400" dirty="0" smtClean="0"/>
              <a:t>Add time component by calculating Value Added Outcomes</a:t>
            </a:r>
          </a:p>
          <a:p>
            <a:pPr>
              <a:lnSpc>
                <a:spcPct val="90000"/>
              </a:lnSpc>
            </a:pPr>
            <a:endParaRPr lang="en-NZ" sz="24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NZ" sz="2400" dirty="0" smtClean="0"/>
              <a:t>Refine school availability component factoring in school types and distance travelled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3571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1370012" y="1752600"/>
            <a:ext cx="9982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12000" dirty="0" smtClean="0"/>
              <a:t>Thanks!</a:t>
            </a:r>
          </a:p>
          <a:p>
            <a:endParaRPr lang="en-NZ" sz="8000" dirty="0"/>
          </a:p>
          <a:p>
            <a:endParaRPr lang="en-NZ" sz="8000" dirty="0"/>
          </a:p>
        </p:txBody>
      </p:sp>
    </p:spTree>
    <p:extLst>
      <p:ext uri="{BB962C8B-B14F-4D97-AF65-F5344CB8AC3E}">
        <p14:creationId xmlns:p14="http://schemas.microsoft.com/office/powerpoint/2010/main" val="207332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Project Background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In conjunction with the University of Wellington, New Zealand and </a:t>
            </a:r>
            <a:r>
              <a:rPr lang="en-US" dirty="0"/>
              <a:t>New Zealand Institute for the Study of Competition and Regulation (ISCR</a:t>
            </a:r>
            <a:r>
              <a:rPr lang="en-US" dirty="0" smtClean="0"/>
              <a:t>)</a:t>
            </a:r>
            <a:endParaRPr lang="en-NZ" dirty="0" smtClean="0"/>
          </a:p>
          <a:p>
            <a:r>
              <a:rPr lang="en-NZ" dirty="0" smtClean="0"/>
              <a:t>Wider project </a:t>
            </a:r>
            <a:r>
              <a:rPr lang="en-NZ" dirty="0"/>
              <a:t>explores the interrelated decisions of where you live, how many </a:t>
            </a:r>
            <a:r>
              <a:rPr lang="en-NZ" dirty="0" smtClean="0"/>
              <a:t>cars </a:t>
            </a:r>
            <a:r>
              <a:rPr lang="en-NZ" dirty="0"/>
              <a:t>you own and how you commute to </a:t>
            </a:r>
            <a:r>
              <a:rPr lang="en-NZ" dirty="0" smtClean="0"/>
              <a:t>work</a:t>
            </a:r>
          </a:p>
          <a:p>
            <a:r>
              <a:rPr lang="en-NZ" dirty="0" smtClean="0"/>
              <a:t>A model called Wellington-Spatial Econometric Transport (W-SET)used to analyse these choices</a:t>
            </a:r>
          </a:p>
          <a:p>
            <a:r>
              <a:rPr lang="en-NZ" dirty="0" smtClean="0"/>
              <a:t>House prices effect residential location decisions</a:t>
            </a:r>
          </a:p>
          <a:p>
            <a:r>
              <a:rPr lang="en-NZ" dirty="0" smtClean="0"/>
              <a:t>The quality of available schools plays an important role in this pricing </a:t>
            </a:r>
            <a:r>
              <a:rPr lang="en-NZ" i="1" dirty="0"/>
              <a:t> 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986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Project Questions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NZ" dirty="0" smtClean="0"/>
              <a:t>Can the school data available measure school quality?</a:t>
            </a:r>
          </a:p>
          <a:p>
            <a:r>
              <a:rPr lang="en-NZ" dirty="0" smtClean="0"/>
              <a:t>What are the best school quality measures?</a:t>
            </a:r>
          </a:p>
          <a:p>
            <a:r>
              <a:rPr lang="en-NZ" dirty="0" smtClean="0"/>
              <a:t>Is there a relationship between school quality and house prices?</a:t>
            </a:r>
          </a:p>
          <a:p>
            <a:pPr marL="45720" indent="0">
              <a:buNone/>
            </a:pP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212" y="1676400"/>
            <a:ext cx="2858784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32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Perspective On School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NZ" dirty="0" smtClean="0"/>
              <a:t>Internationally, the key school quality measures were found to be:</a:t>
            </a:r>
          </a:p>
          <a:p>
            <a:r>
              <a:rPr lang="en-NZ" dirty="0" smtClean="0"/>
              <a:t>Word of mouth- “good school”</a:t>
            </a:r>
          </a:p>
          <a:p>
            <a:r>
              <a:rPr lang="en-NZ" dirty="0" smtClean="0"/>
              <a:t>Test or Assessment Scores</a:t>
            </a:r>
          </a:p>
          <a:p>
            <a:r>
              <a:rPr lang="en-NZ" dirty="0" smtClean="0"/>
              <a:t>Ethnicity of Students</a:t>
            </a:r>
          </a:p>
          <a:p>
            <a:r>
              <a:rPr lang="en-NZ" dirty="0" smtClean="0"/>
              <a:t>Value-added Education Outcomes</a:t>
            </a:r>
          </a:p>
          <a:p>
            <a:r>
              <a:rPr lang="en-NZ" dirty="0" smtClean="0"/>
              <a:t>Expenditure per Pupil</a:t>
            </a:r>
          </a:p>
          <a:p>
            <a:r>
              <a:rPr lang="en-NZ" dirty="0" smtClean="0"/>
              <a:t>Student/Teacher Ratio</a:t>
            </a:r>
          </a:p>
          <a:p>
            <a:pPr marL="45720" indent="0">
              <a:buNone/>
            </a:pPr>
            <a:r>
              <a:rPr lang="en-NZ" dirty="0" smtClean="0"/>
              <a:t>All, bar the first, measure were available for this analysis</a:t>
            </a:r>
          </a:p>
          <a:p>
            <a:endParaRPr lang="en-NZ" dirty="0"/>
          </a:p>
        </p:txBody>
      </p:sp>
      <p:pic>
        <p:nvPicPr>
          <p:cNvPr id="2054" name="Picture 6" descr="C:\Users\Sarah\AppData\Local\Microsoft\Windows\Temporary Internet Files\Content.IE5\UAIC6Q0Z\MC90035962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12" y="2667000"/>
            <a:ext cx="2720163" cy="283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59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Methodology and Analysis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NZ" dirty="0" smtClean="0"/>
              <a:t>Statistical, GIS and Machine Learning Techniques were used to explore School Quality and House Prices. Techniques included:</a:t>
            </a:r>
          </a:p>
          <a:p>
            <a:r>
              <a:rPr lang="en-NZ" dirty="0" smtClean="0"/>
              <a:t>Multiple Linear Regression</a:t>
            </a:r>
          </a:p>
          <a:p>
            <a:r>
              <a:rPr lang="en-NZ" dirty="0" smtClean="0"/>
              <a:t>K-Means Clustering</a:t>
            </a:r>
          </a:p>
          <a:p>
            <a:r>
              <a:rPr lang="en-NZ" dirty="0" smtClean="0"/>
              <a:t>GIS Nearest Variable Algorithm</a:t>
            </a:r>
          </a:p>
          <a:p>
            <a:r>
              <a:rPr lang="en-NZ" dirty="0" smtClean="0"/>
              <a:t>GIS Residuals Mapping </a:t>
            </a:r>
          </a:p>
          <a:p>
            <a:r>
              <a:rPr lang="en-NZ" dirty="0" smtClean="0"/>
              <a:t>Moran’s I Spatial Autocorrelation</a:t>
            </a:r>
          </a:p>
          <a:p>
            <a:r>
              <a:rPr lang="en-NZ" dirty="0" smtClean="0"/>
              <a:t>Thiessen Polygons</a:t>
            </a:r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3076" name="Picture 4" descr="C:\Users\Sarah\AppData\Local\Microsoft\Windows\Temporary Internet Files\Content.IE5\UEVIZ2HM\MC90043164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12" y="3657600"/>
            <a:ext cx="26289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06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School Decile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NZ" dirty="0" smtClean="0"/>
              <a:t>School decile is a measure specific to NZ</a:t>
            </a:r>
          </a:p>
          <a:p>
            <a:r>
              <a:rPr lang="en-NZ" dirty="0" smtClean="0"/>
              <a:t>It measures the socio-economic status of the students at each school </a:t>
            </a:r>
          </a:p>
          <a:p>
            <a:r>
              <a:rPr lang="en-NZ" dirty="0" smtClean="0"/>
              <a:t>The socioeconomic variables used are linked to educational achievement</a:t>
            </a:r>
          </a:p>
          <a:p>
            <a:r>
              <a:rPr lang="en-NZ" dirty="0" smtClean="0"/>
              <a:t>Schools in Wellington are high decile with a mean of 6.4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2" y="748862"/>
            <a:ext cx="3943345" cy="557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51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K Means Clustering Of Primary and Intermediate schools</a:t>
            </a:r>
            <a:endParaRPr lang="en-NZ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81"/>
          <a:stretch/>
        </p:blipFill>
        <p:spPr bwMode="auto">
          <a:xfrm>
            <a:off x="1903412" y="1752600"/>
            <a:ext cx="8153400" cy="434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504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Multiple Linear Regression of Secondary School Measures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8" y="1828800"/>
            <a:ext cx="9966533" cy="4343400"/>
          </a:xfrm>
        </p:spPr>
        <p:txBody>
          <a:bodyPr/>
          <a:lstStyle/>
          <a:p>
            <a:r>
              <a:rPr lang="en-NZ" dirty="0" smtClean="0"/>
              <a:t>High, statistically significant correlation between Decile, NCEA Level 3 results and Ethnicity</a:t>
            </a:r>
          </a:p>
          <a:p>
            <a:r>
              <a:rPr lang="en-NZ" dirty="0" smtClean="0"/>
              <a:t>R square of 0.909</a:t>
            </a:r>
          </a:p>
          <a:p>
            <a:r>
              <a:rPr lang="en-NZ" b="1" dirty="0" smtClean="0"/>
              <a:t>But! </a:t>
            </a:r>
          </a:p>
          <a:p>
            <a:r>
              <a:rPr lang="en-NZ" dirty="0" smtClean="0"/>
              <a:t>Small sample</a:t>
            </a:r>
          </a:p>
          <a:p>
            <a:r>
              <a:rPr lang="en-NZ" dirty="0" smtClean="0"/>
              <a:t>High collinearity of some variables</a:t>
            </a:r>
          </a:p>
          <a:p>
            <a:r>
              <a:rPr lang="en-NZ" dirty="0" smtClean="0"/>
              <a:t>Durbin Watson statistic of 1.534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3495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House Prices in Wellington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NZ" dirty="0" smtClean="0"/>
              <a:t>House prices are measured using the Median Current Value (CV) of the meshblock</a:t>
            </a:r>
          </a:p>
          <a:p>
            <a:r>
              <a:rPr lang="en-NZ" dirty="0" smtClean="0"/>
              <a:t>Prices range from $130k to $2.8m with a mean of $423k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2" y="1752600"/>
            <a:ext cx="3429000" cy="484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327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World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007AB78-8AA3-48FB-9A6F-F33600BC4B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576</Words>
  <Application>Microsoft Office PowerPoint</Application>
  <PresentationFormat>Custom</PresentationFormat>
  <Paragraphs>79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Continental World 16x9</vt:lpstr>
      <vt:lpstr>An exploration of School quality, house prices and geographic location in wellington, new Zealand</vt:lpstr>
      <vt:lpstr>Project Background</vt:lpstr>
      <vt:lpstr>Project Questions</vt:lpstr>
      <vt:lpstr>International Perspective On School Quality</vt:lpstr>
      <vt:lpstr>Methodology and Analysis</vt:lpstr>
      <vt:lpstr>School Decile</vt:lpstr>
      <vt:lpstr>K Means Clustering Of Primary and Intermediate schools</vt:lpstr>
      <vt:lpstr>Multiple Linear Regression of Secondary School Measures</vt:lpstr>
      <vt:lpstr>House Prices in Wellington</vt:lpstr>
      <vt:lpstr>Multiple Linear Regression of House Prices</vt:lpstr>
      <vt:lpstr>Mapping of House Price Regression Residuals</vt:lpstr>
      <vt:lpstr>Conclusions</vt:lpstr>
      <vt:lpstr>Recommendations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2014-06-18T20:32:34Z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TC028048919991</vt:lpwstr>
  </property>
</Properties>
</file>