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353" r:id="rId3"/>
    <p:sldId id="372" r:id="rId4"/>
    <p:sldId id="373" r:id="rId5"/>
    <p:sldId id="374" r:id="rId6"/>
    <p:sldId id="375" r:id="rId7"/>
    <p:sldId id="367" r:id="rId8"/>
    <p:sldId id="369" r:id="rId9"/>
    <p:sldId id="354" r:id="rId10"/>
    <p:sldId id="355" r:id="rId11"/>
    <p:sldId id="356" r:id="rId12"/>
    <p:sldId id="357" r:id="rId13"/>
    <p:sldId id="358" r:id="rId14"/>
    <p:sldId id="359" r:id="rId15"/>
    <p:sldId id="378" r:id="rId16"/>
    <p:sldId id="383" r:id="rId17"/>
    <p:sldId id="377" r:id="rId18"/>
    <p:sldId id="371" r:id="rId19"/>
    <p:sldId id="360" r:id="rId20"/>
    <p:sldId id="362" r:id="rId21"/>
    <p:sldId id="368" r:id="rId22"/>
    <p:sldId id="364" r:id="rId23"/>
    <p:sldId id="381" r:id="rId24"/>
    <p:sldId id="382" r:id="rId25"/>
    <p:sldId id="384" r:id="rId26"/>
    <p:sldId id="380" r:id="rId27"/>
    <p:sldId id="366" r:id="rId28"/>
    <p:sldId id="351" r:id="rId29"/>
  </p:sldIdLst>
  <p:sldSz cx="9144000" cy="6858000" type="screen4x3"/>
  <p:notesSz cx="6858000" cy="9144000"/>
  <p:custDataLst>
    <p:tags r:id="rId3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9951"/>
    <a:srgbClr val="D9E7D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5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E74D8-0821-4D98-9404-8F6876F56E3A}" type="datetimeFigureOut">
              <a:rPr lang="en-NZ" smtClean="0"/>
              <a:pPr/>
              <a:t>18/06/2013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3CDAD-B225-4B87-855E-9339A16CF6B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403868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Train: http://www.frankship.com/Wairarapatrain_Wellington.jpg</a:t>
            </a:r>
          </a:p>
          <a:p>
            <a:r>
              <a:rPr lang="en-NZ" dirty="0" smtClean="0"/>
              <a:t>Bike: http://www.stuff.co.nz/dominion-post/news/4228513/New-Wellington-mayor</a:t>
            </a:r>
          </a:p>
          <a:p>
            <a:r>
              <a:rPr lang="en-NZ" dirty="0" smtClean="0"/>
              <a:t>Car:</a:t>
            </a:r>
            <a:r>
              <a:rPr lang="en-NZ" baseline="0" dirty="0" smtClean="0"/>
              <a:t> http://www.3news.co.nz/Car-fire-causes-motorway-lanes-closure/tabid/423/articleID/257188/Default.aspx</a:t>
            </a:r>
            <a:endParaRPr lang="en-NZ" dirty="0" smtClean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CDAD-B225-4B87-855E-9339A16CF6BC}" type="slidenum">
              <a:rPr lang="en-NZ" smtClean="0"/>
              <a:pPr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1433942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6641-0A2C-479D-9815-938B9EFF9649}" type="slidenum">
              <a:rPr lang="en-NZ" smtClean="0"/>
              <a:pPr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4189784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Maori Kura</a:t>
            </a:r>
            <a:r>
              <a:rPr lang="en-NZ" baseline="0" dirty="0" smtClean="0"/>
              <a:t> </a:t>
            </a:r>
            <a:r>
              <a:rPr lang="en-NZ" baseline="0" dirty="0" err="1" smtClean="0"/>
              <a:t>Kaupapa</a:t>
            </a:r>
            <a:r>
              <a:rPr lang="en-NZ" baseline="0" dirty="0" smtClean="0"/>
              <a:t>, Catholic School maybe near by.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6641-0A2C-479D-9815-938B9EFF9649}" type="slidenum">
              <a:rPr lang="en-NZ" smtClean="0"/>
              <a:pPr/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6641-0A2C-479D-9815-938B9EFF9649}" type="slidenum">
              <a:rPr lang="en-NZ" smtClean="0"/>
              <a:pPr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2900073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6641-0A2C-479D-9815-938B9EFF9649}" type="slidenum">
              <a:rPr lang="en-NZ" smtClean="0"/>
              <a:pPr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2231426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200" dirty="0" smtClean="0"/>
              <a:t>1151 participants</a:t>
            </a:r>
            <a:r>
              <a:rPr lang="en-NZ" sz="1200" baseline="0" dirty="0" smtClean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200" dirty="0" smtClean="0"/>
              <a:t>150</a:t>
            </a:r>
            <a:r>
              <a:rPr lang="en-NZ" sz="1200" baseline="0" dirty="0" smtClean="0"/>
              <a:t> alternative locations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200" baseline="0" dirty="0" smtClean="0"/>
              <a:t>4 modes of transport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200" baseline="0" dirty="0" smtClean="0"/>
              <a:t>~700,000 routes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baseline="0" dirty="0" smtClean="0"/>
              <a:t>Previously we had 4 or 5 computers running for 8 days the computers had to be restarted twice a day due to memory leaks. </a:t>
            </a:r>
            <a:endParaRPr lang="en-NZ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sz="120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200" baseline="0" dirty="0" smtClean="0"/>
              <a:t>Grid Computing</a:t>
            </a:r>
            <a:endParaRPr lang="en-NZ" sz="1200" dirty="0" smtClean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6641-0A2C-479D-9815-938B9EFF9649}" type="slidenum">
              <a:rPr lang="en-NZ" smtClean="0"/>
              <a:pPr/>
              <a:t>17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3437194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Main</a:t>
            </a:r>
            <a:r>
              <a:rPr lang="en-NZ" baseline="0" dirty="0" smtClean="0"/>
              <a:t> Server and client computers </a:t>
            </a:r>
          </a:p>
          <a:p>
            <a:r>
              <a:rPr lang="en-NZ" baseline="0" dirty="0" smtClean="0"/>
              <a:t>Submit job</a:t>
            </a:r>
          </a:p>
          <a:p>
            <a:r>
              <a:rPr lang="en-NZ" baseline="0" dirty="0" smtClean="0"/>
              <a:t>Clients process the data in parallel and simultaneously</a:t>
            </a:r>
          </a:p>
          <a:p>
            <a:r>
              <a:rPr lang="en-NZ" baseline="0" dirty="0" smtClean="0"/>
              <a:t>Collect the results, this is a basic architecture.</a:t>
            </a:r>
          </a:p>
          <a:p>
            <a:r>
              <a:rPr lang="en-NZ" baseline="0" dirty="0" smtClean="0"/>
              <a:t>As you can see from the slide it is all about parallel processing. </a:t>
            </a:r>
          </a:p>
          <a:p>
            <a:r>
              <a:rPr lang="en-NZ" baseline="0" dirty="0" smtClean="0"/>
              <a:t>Say if you have 100 clients in your grid it is like having a multi core processor with 100 cores in it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6641-0A2C-479D-9815-938B9EFF9649}" type="slidenum">
              <a:rPr lang="en-NZ" smtClean="0"/>
              <a:pPr/>
              <a:t>18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42369607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CDAD-B225-4B87-855E-9339A16CF6BC}" type="slidenum">
              <a:rPr lang="en-NZ" smtClean="0"/>
              <a:pPr/>
              <a:t>23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23805066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Base case of AT low ratio</a:t>
            </a:r>
            <a:r>
              <a:rPr lang="en-NZ" baseline="0" dirty="0" smtClean="0"/>
              <a:t> cars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CDAD-B225-4B87-855E-9339A16CF6BC}" type="slidenum">
              <a:rPr lang="en-NZ" smtClean="0"/>
              <a:pPr/>
              <a:t>26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165273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unded Rectangle 12"/>
          <p:cNvSpPr/>
          <p:nvPr userDrawn="1"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noFill/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C1ACF-8348-43BE-AFAC-D2D7C3C4576A}" type="datetime1">
              <a:rPr lang="en-NZ" smtClean="0"/>
              <a:pPr/>
              <a:t>18/06/2013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solidFill>
            <a:srgbClr val="6B9951"/>
          </a:solidFill>
        </p:spPr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965602A-8AB5-4148-A9BF-AE48147C70E9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62931" y="957293"/>
            <a:ext cx="9021537" cy="2019360"/>
          </a:xfrm>
          <a:prstGeom prst="rect">
            <a:avLst/>
          </a:prstGeom>
          <a:solidFill>
            <a:srgbClr val="6B9951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836712"/>
            <a:ext cx="9021537" cy="120580"/>
          </a:xfrm>
          <a:prstGeom prst="rect">
            <a:avLst/>
          </a:prstGeom>
          <a:solidFill>
            <a:srgbClr val="92D05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0A2A1-F1C3-48B6-ABEF-37983283A12B}" type="datetime1">
              <a:rPr lang="en-NZ" smtClean="0"/>
              <a:pPr/>
              <a:t>18/06/2013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9F798-4965-4739-879A-CC187E4B1DFE}" type="datetime1">
              <a:rPr lang="en-NZ" smtClean="0"/>
              <a:pPr/>
              <a:t>18/06/2013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71-F936-438C-8540-777C40D0462D}" type="datetime1">
              <a:rPr lang="en-NZ" smtClean="0"/>
              <a:pPr/>
              <a:t>18/06/2013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rgbClr val="6B9951"/>
          </a:solidFill>
          <a:ln>
            <a:noFill/>
          </a:ln>
        </p:spPr>
        <p:txBody>
          <a:bodyPr/>
          <a:lstStyle/>
          <a:p>
            <a:fld id="{4965602A-8AB5-4148-A9BF-AE48147C70E9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>
            <a:lvl1pPr marL="274320" indent="-274320">
              <a:buClr>
                <a:srgbClr val="6B9951"/>
              </a:buClr>
              <a:buFont typeface="Verdana" pitchFamily="34" charset="0"/>
              <a:buChar char="•"/>
              <a:defRPr/>
            </a:lvl1pPr>
            <a:lvl2pPr marL="548640" indent="-228600">
              <a:buClr>
                <a:srgbClr val="6B9951"/>
              </a:buClr>
              <a:buFont typeface="Verdana" pitchFamily="34" charset="0"/>
              <a:buChar char="•"/>
              <a:defRPr/>
            </a:lvl2pPr>
            <a:lvl3pPr marL="822960" indent="-228600">
              <a:buClr>
                <a:srgbClr val="6B9951"/>
              </a:buClr>
              <a:buFont typeface="Verdana" pitchFamily="34" charset="0"/>
              <a:buChar char="•"/>
              <a:defRPr/>
            </a:lvl3pPr>
            <a:lvl4pPr marL="1097280" indent="-228600">
              <a:buClr>
                <a:srgbClr val="6B9951"/>
              </a:buClr>
              <a:buFont typeface="Verdana" pitchFamily="34" charset="0"/>
              <a:buChar char="•"/>
              <a:defRPr/>
            </a:lvl4pPr>
            <a:lvl5pPr marL="1371600" indent="-228600">
              <a:buClr>
                <a:srgbClr val="6B9951"/>
              </a:buClr>
              <a:buFont typeface="Verdana" pitchFamily="34" charset="0"/>
              <a:buChar char="•"/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BCB30-9104-42AC-A00A-68DA40C8A303}" type="datetime1">
              <a:rPr lang="en-NZ" smtClean="0"/>
              <a:pPr/>
              <a:t>18/06/2013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NZ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965602A-8AB5-4148-A9BF-AE48147C70E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87EC-E8B7-4BD6-ADC1-B8C6653136E8}" type="datetime1">
              <a:rPr lang="en-NZ" smtClean="0"/>
              <a:pPr/>
              <a:t>18/06/2013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15BD-0AB6-4C2D-AEB6-CF7E03AAACD4}" type="datetime1">
              <a:rPr lang="en-NZ" smtClean="0"/>
              <a:pPr/>
              <a:t>18/06/2013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6BEB9-E80C-42CA-8D21-EAEA9B2DA7DF}" type="datetime1">
              <a:rPr lang="en-NZ" smtClean="0"/>
              <a:pPr/>
              <a:t>18/06/2013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D840-B135-40C4-ADB9-B455DC646C03}" type="datetime1">
              <a:rPr lang="en-NZ" smtClean="0"/>
              <a:pPr/>
              <a:t>18/06/2013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B62E-1B34-4105-A23A-8B33B2FA25F6}" type="datetime1">
              <a:rPr lang="en-NZ" smtClean="0"/>
              <a:pPr/>
              <a:t>18/06/2013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965602A-8AB5-4148-A9BF-AE48147C70E9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4EF1917-B76A-420A-982B-5105B35FC184}" type="datetime1">
              <a:rPr lang="en-NZ" smtClean="0"/>
              <a:pPr/>
              <a:t>18/06/2013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rgbClr val="6B995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965602A-8AB5-4148-A9BF-AE48147C70E9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rgbClr val="6B995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rgbClr val="6B995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rgbClr val="6B9951"/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rgbClr val="6B9951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mailto:Mairead.deroiste@vuw.ac.nz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3284984"/>
            <a:ext cx="6696744" cy="3384376"/>
          </a:xfrm>
        </p:spPr>
        <p:txBody>
          <a:bodyPr>
            <a:normAutofit fontScale="55000" lnSpcReduction="20000"/>
          </a:bodyPr>
          <a:lstStyle/>
          <a:p>
            <a:r>
              <a:rPr lang="en-NZ" sz="3300" dirty="0" smtClean="0">
                <a:solidFill>
                  <a:schemeClr val="accent3">
                    <a:lumMod val="50000"/>
                  </a:schemeClr>
                </a:solidFill>
              </a:rPr>
              <a:t>Mairéad de Róiste</a:t>
            </a:r>
          </a:p>
          <a:p>
            <a:r>
              <a:rPr lang="en-NZ" sz="2900" dirty="0" smtClean="0"/>
              <a:t>School of Geography, Environment and Earth Sciences</a:t>
            </a:r>
            <a:endParaRPr lang="en-NZ" sz="3300" dirty="0" smtClean="0"/>
          </a:p>
          <a:p>
            <a:r>
              <a:rPr lang="en-NZ" sz="3300" dirty="0" smtClean="0">
                <a:solidFill>
                  <a:schemeClr val="accent3">
                    <a:lumMod val="50000"/>
                  </a:schemeClr>
                </a:solidFill>
              </a:rPr>
              <a:t>Toby Daglish and Richard Law</a:t>
            </a:r>
          </a:p>
          <a:p>
            <a:r>
              <a:rPr lang="en-NZ" sz="2900" dirty="0" smtClean="0"/>
              <a:t>ISCR, Institute for the Study of Competition &amp; Regulation</a:t>
            </a:r>
          </a:p>
          <a:p>
            <a:r>
              <a:rPr lang="en-NZ" sz="3300" dirty="0" err="1" smtClean="0">
                <a:solidFill>
                  <a:schemeClr val="accent3">
                    <a:lumMod val="50000"/>
                  </a:schemeClr>
                </a:solidFill>
              </a:rPr>
              <a:t>Yiğit</a:t>
            </a:r>
            <a:r>
              <a:rPr lang="en-NZ" sz="33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NZ" sz="3300" dirty="0" err="1">
                <a:solidFill>
                  <a:schemeClr val="accent3">
                    <a:lumMod val="50000"/>
                  </a:schemeClr>
                </a:solidFill>
              </a:rPr>
              <a:t>Sağlam</a:t>
            </a:r>
            <a:endParaRPr lang="en-NZ" sz="33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NZ" sz="2900" dirty="0"/>
              <a:t>School of Economics and Finance </a:t>
            </a:r>
            <a:endParaRPr lang="en-NZ" sz="2900" dirty="0" smtClean="0"/>
          </a:p>
          <a:p>
            <a:endParaRPr lang="en-NZ" sz="2900" dirty="0"/>
          </a:p>
          <a:p>
            <a:r>
              <a:rPr lang="en-NZ" sz="3300" dirty="0" smtClean="0"/>
              <a:t>Victoria University of Wellington, New Zealand</a:t>
            </a:r>
          </a:p>
          <a:p>
            <a:r>
              <a:rPr lang="en-NZ" sz="3300" dirty="0" smtClean="0"/>
              <a:t>Email: </a:t>
            </a:r>
            <a:r>
              <a:rPr lang="en-NZ" sz="3300" u="sng" dirty="0" smtClean="0"/>
              <a:t>mairead.deroiste@vuw.ac.nz </a:t>
            </a:r>
          </a:p>
          <a:p>
            <a:endParaRPr lang="en-NZ" u="sng" dirty="0"/>
          </a:p>
          <a:p>
            <a:r>
              <a:rPr lang="en-NZ" sz="3400" dirty="0" smtClean="0"/>
              <a:t>AAG Annual Meeting, 13 April 2013</a:t>
            </a:r>
            <a:endParaRPr lang="en-NZ" sz="3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Accessibility, commuting and the car ownership decision</a:t>
            </a:r>
            <a:br>
              <a:rPr lang="en-NZ" dirty="0"/>
            </a:br>
            <a:endParaRPr lang="en-NZ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2"/>
            <a:ext cx="20955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63045" y="116633"/>
            <a:ext cx="3377108" cy="716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6538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50514"/>
            <a:ext cx="9220450" cy="6518846"/>
          </a:xfrm>
        </p:spPr>
      </p:pic>
    </p:spTree>
    <p:extLst>
      <p:ext uri="{BB962C8B-B14F-4D97-AF65-F5344CB8AC3E}">
        <p14:creationId xmlns:p14="http://schemas.microsoft.com/office/powerpoint/2010/main" xmlns="" val="106970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16632"/>
            <a:ext cx="9225270" cy="6525344"/>
          </a:xfrm>
        </p:spPr>
      </p:pic>
    </p:spTree>
    <p:extLst>
      <p:ext uri="{BB962C8B-B14F-4D97-AF65-F5344CB8AC3E}">
        <p14:creationId xmlns:p14="http://schemas.microsoft.com/office/powerpoint/2010/main" xmlns="" val="25769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72008" y="116632"/>
            <a:ext cx="9252520" cy="6543405"/>
          </a:xfrm>
        </p:spPr>
      </p:pic>
    </p:spTree>
    <p:extLst>
      <p:ext uri="{BB962C8B-B14F-4D97-AF65-F5344CB8AC3E}">
        <p14:creationId xmlns:p14="http://schemas.microsoft.com/office/powerpoint/2010/main" xmlns="" val="321256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4763" y="173038"/>
            <a:ext cx="9185275" cy="6496050"/>
          </a:xfrm>
        </p:spPr>
      </p:pic>
    </p:spTree>
    <p:extLst>
      <p:ext uri="{BB962C8B-B14F-4D97-AF65-F5344CB8AC3E}">
        <p14:creationId xmlns:p14="http://schemas.microsoft.com/office/powerpoint/2010/main" xmlns="" val="202145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938" y="134938"/>
            <a:ext cx="9136062" cy="6462712"/>
          </a:xfrm>
        </p:spPr>
      </p:pic>
    </p:spTree>
    <p:extLst>
      <p:ext uri="{BB962C8B-B14F-4D97-AF65-F5344CB8AC3E}">
        <p14:creationId xmlns:p14="http://schemas.microsoft.com/office/powerpoint/2010/main" xmlns="" val="99652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63" y="133051"/>
            <a:ext cx="9139237" cy="6464301"/>
          </a:xfrm>
        </p:spPr>
      </p:pic>
    </p:spTree>
    <p:extLst>
      <p:ext uri="{BB962C8B-B14F-4D97-AF65-F5344CB8AC3E}">
        <p14:creationId xmlns:p14="http://schemas.microsoft.com/office/powerpoint/2010/main" xmlns="" val="84504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1" y="196194"/>
            <a:ext cx="9256521" cy="654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662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990600"/>
          </a:xfrm>
        </p:spPr>
        <p:txBody>
          <a:bodyPr/>
          <a:lstStyle/>
          <a:p>
            <a:r>
              <a:rPr lang="en-NZ" dirty="0" smtClean="0"/>
              <a:t>Commutes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805065"/>
            <a:ext cx="8229600" cy="1371600"/>
          </a:xfrm>
        </p:spPr>
        <p:txBody>
          <a:bodyPr>
            <a:normAutofit/>
          </a:bodyPr>
          <a:lstStyle/>
          <a:p>
            <a:endParaRPr lang="en-NZ" sz="2200" dirty="0" smtClean="0"/>
          </a:p>
          <a:p>
            <a:r>
              <a:rPr lang="en-NZ" dirty="0" smtClean="0"/>
              <a:t>This is where GRID computing comes in</a:t>
            </a:r>
            <a:endParaRPr lang="en-NZ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523989"/>
            <a:ext cx="8153400" cy="2133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dirty="0" smtClean="0"/>
              <a:t>Commuting times to work</a:t>
            </a:r>
          </a:p>
          <a:p>
            <a:pPr lvl="2"/>
            <a:r>
              <a:rPr lang="en-NZ" sz="2000" b="1" dirty="0" smtClean="0"/>
              <a:t>1,115</a:t>
            </a:r>
            <a:r>
              <a:rPr lang="en-NZ" sz="2000" dirty="0" smtClean="0"/>
              <a:t> participants</a:t>
            </a:r>
          </a:p>
          <a:p>
            <a:pPr lvl="2"/>
            <a:r>
              <a:rPr lang="en-NZ" sz="2000" b="1" dirty="0" smtClean="0"/>
              <a:t>193</a:t>
            </a:r>
            <a:r>
              <a:rPr lang="en-NZ" sz="2000" dirty="0" smtClean="0"/>
              <a:t> </a:t>
            </a:r>
            <a:r>
              <a:rPr lang="en-NZ" sz="2000" dirty="0"/>
              <a:t>alternate addresses are calculated plus the </a:t>
            </a:r>
            <a:r>
              <a:rPr lang="en-NZ" sz="2000" b="1" dirty="0"/>
              <a:t>1</a:t>
            </a:r>
            <a:r>
              <a:rPr lang="en-NZ" sz="2000" dirty="0"/>
              <a:t> true </a:t>
            </a:r>
            <a:r>
              <a:rPr lang="en-NZ" sz="2000" dirty="0" smtClean="0"/>
              <a:t>address</a:t>
            </a:r>
          </a:p>
          <a:p>
            <a:pPr lvl="2"/>
            <a:r>
              <a:rPr lang="en-NZ" sz="2000" b="1" dirty="0" smtClean="0"/>
              <a:t>5</a:t>
            </a:r>
            <a:r>
              <a:rPr lang="en-NZ" sz="2000" dirty="0" smtClean="0"/>
              <a:t> modes of transport (Walk, Cycle, Drive, Walk &amp; Public Transport and Drive &amp; Public Transport)</a:t>
            </a:r>
          </a:p>
          <a:p>
            <a:pPr marL="274320" lvl="1" indent="0">
              <a:buFont typeface="Arial" pitchFamily="34" charset="0"/>
              <a:buNone/>
            </a:pPr>
            <a:endParaRPr lang="en-NZ" sz="2200" dirty="0" smtClean="0"/>
          </a:p>
          <a:p>
            <a:pPr marL="274320" lvl="1" indent="0">
              <a:buFont typeface="Arial" pitchFamily="34" charset="0"/>
              <a:buNone/>
            </a:pPr>
            <a:endParaRPr lang="en-NZ" sz="2200" dirty="0"/>
          </a:p>
          <a:p>
            <a:pPr marL="274320" lvl="1" indent="0">
              <a:buFont typeface="Arial" pitchFamily="34" charset="0"/>
              <a:buNone/>
            </a:pPr>
            <a:endParaRPr lang="en-NZ" sz="2200" dirty="0" smtClean="0"/>
          </a:p>
          <a:p>
            <a:pPr marL="274320" lvl="1" indent="0">
              <a:buFont typeface="Arial" pitchFamily="34" charset="0"/>
              <a:buNone/>
            </a:pPr>
            <a:endParaRPr lang="en-NZ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152000" y="36000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1115 participants</a:t>
            </a:r>
            <a:endParaRPr lang="en-NZ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440142" y="4551511"/>
            <a:ext cx="4004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= </a:t>
            </a:r>
            <a:r>
              <a:rPr lang="en-NZ" sz="2400" b="1" dirty="0" smtClean="0"/>
              <a:t>1,081,550 routes</a:t>
            </a:r>
            <a:endParaRPr lang="en-NZ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357257" y="36000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* 5 modes</a:t>
            </a:r>
            <a:endParaRPr lang="en-NZ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733799" y="3600000"/>
            <a:ext cx="26234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* 194 addresses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xmlns="" val="897791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90117" y="700767"/>
            <a:ext cx="2819400" cy="2369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" y="4840644"/>
            <a:ext cx="1628775" cy="1554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25749" y="4840644"/>
            <a:ext cx="1628775" cy="1554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00612" y="4843092"/>
            <a:ext cx="1628775" cy="1554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86600" y="4824231"/>
            <a:ext cx="1628775" cy="1554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ight Arrow 1"/>
          <p:cNvSpPr/>
          <p:nvPr/>
        </p:nvSpPr>
        <p:spPr>
          <a:xfrm rot="7978457">
            <a:off x="1056681" y="3756932"/>
            <a:ext cx="2041771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Right Arrow 7"/>
          <p:cNvSpPr/>
          <p:nvPr/>
        </p:nvSpPr>
        <p:spPr>
          <a:xfrm rot="2792180">
            <a:off x="6021497" y="3761155"/>
            <a:ext cx="1851746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Right Arrow 8"/>
          <p:cNvSpPr/>
          <p:nvPr/>
        </p:nvSpPr>
        <p:spPr>
          <a:xfrm rot="4234325">
            <a:off x="4814287" y="3761156"/>
            <a:ext cx="1439198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Right Arrow 9"/>
          <p:cNvSpPr/>
          <p:nvPr/>
        </p:nvSpPr>
        <p:spPr>
          <a:xfrm rot="6238787">
            <a:off x="2971197" y="3725947"/>
            <a:ext cx="1460868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Right Arrow 10"/>
          <p:cNvSpPr/>
          <p:nvPr/>
        </p:nvSpPr>
        <p:spPr>
          <a:xfrm rot="7978457" flipH="1">
            <a:off x="1112150" y="3711142"/>
            <a:ext cx="1924432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4" name="Right Arrow 13"/>
          <p:cNvSpPr/>
          <p:nvPr/>
        </p:nvSpPr>
        <p:spPr>
          <a:xfrm rot="6238787" flipH="1">
            <a:off x="2987578" y="3725946"/>
            <a:ext cx="1434483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5" name="Right Arrow 14"/>
          <p:cNvSpPr/>
          <p:nvPr/>
        </p:nvSpPr>
        <p:spPr>
          <a:xfrm rot="4234325" flipH="1">
            <a:off x="4779181" y="3756932"/>
            <a:ext cx="1495992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7" name="Right Arrow 16"/>
          <p:cNvSpPr/>
          <p:nvPr/>
        </p:nvSpPr>
        <p:spPr>
          <a:xfrm rot="2792180" flipH="1">
            <a:off x="6024447" y="3743869"/>
            <a:ext cx="1804117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8" name="Right Arrow 17"/>
          <p:cNvSpPr/>
          <p:nvPr/>
        </p:nvSpPr>
        <p:spPr>
          <a:xfrm>
            <a:off x="685799" y="990600"/>
            <a:ext cx="2183861" cy="1676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Submit Your Job to the Server</a:t>
            </a:r>
            <a:endParaRPr lang="en-NZ" dirty="0"/>
          </a:p>
        </p:txBody>
      </p:sp>
      <p:sp>
        <p:nvSpPr>
          <p:cNvPr id="22" name="Right Arrow 21"/>
          <p:cNvSpPr/>
          <p:nvPr/>
        </p:nvSpPr>
        <p:spPr>
          <a:xfrm>
            <a:off x="6188476" y="956504"/>
            <a:ext cx="2183861" cy="1676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Collect your Results from the Server</a:t>
            </a: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54915" y="4005490"/>
            <a:ext cx="407177" cy="575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85294" y="4013858"/>
            <a:ext cx="407177" cy="575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97642" y="3977526"/>
            <a:ext cx="407177" cy="575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38689" y="3993793"/>
            <a:ext cx="407177" cy="575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9398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4" grpId="0" animBg="1"/>
      <p:bldP spid="14" grpId="1" animBg="1"/>
      <p:bldP spid="15" grpId="0" animBg="1"/>
      <p:bldP spid="15" grpId="1" animBg="1"/>
      <p:bldP spid="17" grpId="0" animBg="1"/>
      <p:bldP spid="17" grpId="1" animBg="1"/>
      <p:bldP spid="18" grpId="0" animBg="1"/>
      <p:bldP spid="18" grpId="1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01824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Predicting Commute Mode, Residential Location and Car Ownership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953344"/>
            <a:ext cx="7772400" cy="4572000"/>
          </a:xfrm>
        </p:spPr>
        <p:txBody>
          <a:bodyPr>
            <a:normAutofit/>
          </a:bodyPr>
          <a:lstStyle/>
          <a:p>
            <a:r>
              <a:rPr lang="en-NZ" dirty="0"/>
              <a:t>Discrete Choice </a:t>
            </a:r>
            <a:r>
              <a:rPr lang="en-NZ" dirty="0" err="1"/>
              <a:t>Logit</a:t>
            </a:r>
            <a:r>
              <a:rPr lang="en-NZ" dirty="0"/>
              <a:t> </a:t>
            </a:r>
            <a:r>
              <a:rPr lang="en-NZ" dirty="0" smtClean="0"/>
              <a:t>Model</a:t>
            </a:r>
          </a:p>
          <a:p>
            <a:pPr lvl="1"/>
            <a:r>
              <a:rPr lang="en-NZ" dirty="0" smtClean="0"/>
              <a:t>Alternative-specific </a:t>
            </a:r>
            <a:r>
              <a:rPr lang="en-NZ" dirty="0"/>
              <a:t>variables: time and distance of a </a:t>
            </a:r>
            <a:r>
              <a:rPr lang="en-NZ" dirty="0" smtClean="0"/>
              <a:t>journey</a:t>
            </a:r>
            <a:endParaRPr lang="en-NZ" dirty="0"/>
          </a:p>
          <a:p>
            <a:pPr lvl="1"/>
            <a:r>
              <a:rPr lang="en-NZ" dirty="0" smtClean="0"/>
              <a:t>Alternative-invariant variables: </a:t>
            </a:r>
            <a:r>
              <a:rPr lang="en-NZ" dirty="0" err="1" smtClean="0"/>
              <a:t>sociodemographic</a:t>
            </a:r>
            <a:r>
              <a:rPr lang="en-NZ" dirty="0" smtClean="0"/>
              <a:t> </a:t>
            </a:r>
            <a:r>
              <a:rPr lang="en-NZ" dirty="0"/>
              <a:t>variables (household type, number of children/adults, age</a:t>
            </a:r>
            <a:r>
              <a:rPr lang="en-NZ" dirty="0" smtClean="0"/>
              <a:t>, gender</a:t>
            </a:r>
            <a:r>
              <a:rPr lang="en-NZ" dirty="0"/>
              <a:t>, ethnicity, income/employment)</a:t>
            </a:r>
          </a:p>
          <a:p>
            <a:pPr lvl="1"/>
            <a:r>
              <a:rPr lang="en-NZ" dirty="0" smtClean="0"/>
              <a:t>other </a:t>
            </a:r>
            <a:r>
              <a:rPr lang="en-NZ" dirty="0"/>
              <a:t>choice-independent </a:t>
            </a:r>
            <a:r>
              <a:rPr lang="en-NZ" dirty="0" smtClean="0"/>
              <a:t>variables: work </a:t>
            </a:r>
            <a:r>
              <a:rPr lang="en-NZ" dirty="0"/>
              <a:t>location, weather, </a:t>
            </a:r>
            <a:r>
              <a:rPr lang="en-NZ" dirty="0" smtClean="0"/>
              <a:t>drivers licence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19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313146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Aim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How do households make the joint decision of… </a:t>
            </a:r>
          </a:p>
          <a:p>
            <a:pPr lvl="1"/>
            <a:r>
              <a:rPr lang="en-NZ" dirty="0" smtClean="0"/>
              <a:t>How many vehicles to own?</a:t>
            </a:r>
          </a:p>
          <a:p>
            <a:pPr lvl="1"/>
            <a:r>
              <a:rPr lang="en-NZ" dirty="0" smtClean="0"/>
              <a:t>How to get to work? </a:t>
            </a:r>
          </a:p>
          <a:p>
            <a:pPr lvl="1"/>
            <a:r>
              <a:rPr lang="en-NZ" dirty="0" smtClean="0"/>
              <a:t>Where to live? </a:t>
            </a:r>
            <a:br>
              <a:rPr lang="en-NZ" dirty="0" smtClean="0"/>
            </a:br>
            <a:endParaRPr lang="en-NZ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1295" y="3943703"/>
            <a:ext cx="3581400" cy="2691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www.frankship.com/Wairarapatrain_Wellington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07904" y="4365104"/>
            <a:ext cx="5265316" cy="2347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ik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40562" y="2547610"/>
            <a:ext cx="226695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orthbound lanes between Mt Wellington and Princess St are close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91880" y="3645024"/>
            <a:ext cx="3075414" cy="2052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9532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Basic Model – 6 choices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NZ" sz="3400" dirty="0" smtClean="0"/>
              <a:t>Utility </a:t>
            </a:r>
            <a:r>
              <a:rPr lang="en-NZ" sz="3400" dirty="0"/>
              <a:t>depends linearly on each </a:t>
            </a:r>
            <a:r>
              <a:rPr lang="en-NZ" sz="3400" dirty="0" smtClean="0"/>
              <a:t>factor</a:t>
            </a:r>
          </a:p>
          <a:p>
            <a:endParaRPr lang="en-NZ" sz="3400" dirty="0"/>
          </a:p>
          <a:p>
            <a:endParaRPr lang="en-NZ" sz="3400" dirty="0" smtClean="0"/>
          </a:p>
          <a:p>
            <a:endParaRPr lang="en-NZ" sz="3400" dirty="0" smtClean="0"/>
          </a:p>
          <a:p>
            <a:pPr marL="0" indent="0">
              <a:buNone/>
            </a:pPr>
            <a:endParaRPr lang="en-NZ" sz="3400" dirty="0"/>
          </a:p>
          <a:p>
            <a:r>
              <a:rPr lang="en-NZ" sz="3400" dirty="0" smtClean="0"/>
              <a:t>Individual </a:t>
            </a:r>
            <a:r>
              <a:rPr lang="en-NZ" sz="3400" dirty="0"/>
              <a:t>i has J = 6 choices: </a:t>
            </a:r>
          </a:p>
          <a:p>
            <a:pPr lvl="1"/>
            <a:r>
              <a:rPr lang="en-NZ" sz="2900" dirty="0" smtClean="0"/>
              <a:t>commuting </a:t>
            </a:r>
            <a:r>
              <a:rPr lang="en-NZ" sz="2900" dirty="0"/>
              <a:t>mode (AT, drive, PT)</a:t>
            </a:r>
          </a:p>
          <a:p>
            <a:pPr lvl="1"/>
            <a:r>
              <a:rPr lang="en-NZ" sz="2900" dirty="0"/>
              <a:t>car ownership (≤ 1, ≥ 2</a:t>
            </a:r>
            <a:r>
              <a:rPr lang="en-NZ" sz="2900" dirty="0" smtClean="0"/>
              <a:t>)</a:t>
            </a:r>
            <a:endParaRPr lang="en-NZ" sz="2900" dirty="0"/>
          </a:p>
          <a:p>
            <a:r>
              <a:rPr lang="en-NZ" sz="3400" dirty="0"/>
              <a:t>Individual i receives utility (net benefit) </a:t>
            </a:r>
            <a:r>
              <a:rPr lang="en-NZ" sz="3400" dirty="0" err="1"/>
              <a:t>Uij</a:t>
            </a:r>
            <a:r>
              <a:rPr lang="en-NZ" sz="3400" dirty="0"/>
              <a:t> from choosing alternative j</a:t>
            </a:r>
          </a:p>
          <a:p>
            <a:r>
              <a:rPr lang="en-NZ" sz="3400" dirty="0"/>
              <a:t>Independent variables:</a:t>
            </a:r>
          </a:p>
          <a:p>
            <a:pPr lvl="1"/>
            <a:r>
              <a:rPr lang="en-NZ" sz="2900" dirty="0"/>
              <a:t>Alternative-specific variables </a:t>
            </a:r>
            <a:r>
              <a:rPr lang="en-NZ" sz="2900" smtClean="0"/>
              <a:t>Tij: </a:t>
            </a:r>
            <a:r>
              <a:rPr lang="en-NZ" sz="2900" dirty="0"/>
              <a:t>time it takes for individual i to commute by mode j</a:t>
            </a:r>
          </a:p>
          <a:p>
            <a:pPr lvl="1"/>
            <a:r>
              <a:rPr lang="en-NZ" sz="2900" dirty="0"/>
              <a:t>Alternative-invariant variables Ai: individual i’s </a:t>
            </a:r>
            <a:r>
              <a:rPr lang="en-NZ" sz="2900" dirty="0" smtClean="0"/>
              <a:t>age</a:t>
            </a:r>
            <a:endParaRPr lang="en-NZ" sz="29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547664" y="2060848"/>
            <a:ext cx="573125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20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19553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Probability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The </a:t>
            </a:r>
            <a:r>
              <a:rPr lang="en-NZ" dirty="0"/>
              <a:t>probability that individual i chooses alternative j is:</a:t>
            </a:r>
          </a:p>
          <a:p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67544" y="2780928"/>
            <a:ext cx="8044619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21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288648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Data limitations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Combined commuting modes:</a:t>
            </a:r>
            <a:endParaRPr lang="en-NZ" dirty="0"/>
          </a:p>
          <a:p>
            <a:pPr lvl="1"/>
            <a:r>
              <a:rPr lang="en-NZ" dirty="0" smtClean="0"/>
              <a:t>Active </a:t>
            </a:r>
            <a:r>
              <a:rPr lang="en-NZ" dirty="0"/>
              <a:t>Transport – Walking over short distances, cycling over </a:t>
            </a:r>
            <a:r>
              <a:rPr lang="en-NZ" dirty="0" smtClean="0"/>
              <a:t>longer distances </a:t>
            </a:r>
            <a:r>
              <a:rPr lang="en-NZ" dirty="0"/>
              <a:t>(22.5 minute penalty on cycling</a:t>
            </a:r>
            <a:r>
              <a:rPr lang="en-NZ" dirty="0" smtClean="0"/>
              <a:t>)</a:t>
            </a:r>
            <a:endParaRPr lang="en-NZ" dirty="0"/>
          </a:p>
          <a:p>
            <a:pPr lvl="1"/>
            <a:r>
              <a:rPr lang="en-NZ" dirty="0" smtClean="0"/>
              <a:t>Public </a:t>
            </a:r>
            <a:r>
              <a:rPr lang="en-NZ" dirty="0"/>
              <a:t>Transport – Walking to station or driving to station if station </a:t>
            </a:r>
            <a:r>
              <a:rPr lang="en-NZ" dirty="0" smtClean="0"/>
              <a:t>has park </a:t>
            </a:r>
            <a:r>
              <a:rPr lang="en-NZ" dirty="0"/>
              <a:t>and ride (10 minute penalty for PT with </a:t>
            </a:r>
            <a:r>
              <a:rPr lang="en-NZ" dirty="0" smtClean="0"/>
              <a:t>driving)</a:t>
            </a:r>
            <a:endParaRPr lang="en-NZ" dirty="0"/>
          </a:p>
          <a:p>
            <a:r>
              <a:rPr lang="en-NZ" dirty="0" smtClean="0"/>
              <a:t>Car ownership categories</a:t>
            </a:r>
          </a:p>
          <a:p>
            <a:pPr lvl="1"/>
            <a:r>
              <a:rPr lang="en-NZ" dirty="0" smtClean="0"/>
              <a:t>Few instances </a:t>
            </a:r>
            <a:r>
              <a:rPr lang="en-NZ" dirty="0"/>
              <a:t>with </a:t>
            </a:r>
            <a:r>
              <a:rPr lang="en-NZ" dirty="0" smtClean="0"/>
              <a:t>no cars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22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241737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Time &amp; Cost</a:t>
            </a:r>
            <a:endParaRPr lang="en-N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23</a:t>
            </a:fld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Time is bad</a:t>
            </a:r>
          </a:p>
          <a:p>
            <a:r>
              <a:rPr lang="en-NZ" dirty="0" smtClean="0"/>
              <a:t>But… has more effect on short commutes</a:t>
            </a:r>
          </a:p>
          <a:p>
            <a:r>
              <a:rPr lang="en-NZ" dirty="0" smtClean="0"/>
              <a:t>Cost is also bad </a:t>
            </a:r>
          </a:p>
          <a:p>
            <a:r>
              <a:rPr lang="en-NZ" dirty="0" smtClean="0"/>
              <a:t>But… higher incomes prefer more costly but faster driving commutes</a:t>
            </a:r>
          </a:p>
        </p:txBody>
      </p:sp>
      <p:graphicFrame>
        <p:nvGraphicFramePr>
          <p:cNvPr id="5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58238735"/>
              </p:ext>
            </p:extLst>
          </p:nvPr>
        </p:nvGraphicFramePr>
        <p:xfrm>
          <a:off x="2267744" y="4149080"/>
          <a:ext cx="5299621" cy="13900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0160"/>
                <a:gridCol w="67500"/>
                <a:gridCol w="1121789"/>
                <a:gridCol w="72008"/>
                <a:gridCol w="2598164"/>
              </a:tblGrid>
              <a:tr h="133301"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Coefficient</a:t>
                      </a:r>
                      <a:endParaRPr lang="en-NZ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b="1" u="none" strike="noStrike">
                          <a:solidFill>
                            <a:schemeClr val="bg1"/>
                          </a:solidFill>
                          <a:effectLst/>
                        </a:rPr>
                        <a:t>T-stat</a:t>
                      </a:r>
                      <a:endParaRPr lang="en-NZ" sz="18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NZ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</a:tr>
              <a:tr h="73647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>
                          <a:effectLst/>
                        </a:rPr>
                        <a:t>-0.05687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-</a:t>
                      </a:r>
                      <a:r>
                        <a:rPr lang="en-NZ" sz="1800" u="none" strike="noStrike" dirty="0" smtClean="0">
                          <a:effectLst/>
                        </a:rPr>
                        <a:t>5.556*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>
                          <a:effectLst/>
                        </a:rPr>
                        <a:t>Time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73647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7.20E-05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 smtClean="0">
                          <a:effectLst/>
                        </a:rPr>
                        <a:t>2.2438*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 smtClean="0">
                          <a:effectLst/>
                        </a:rPr>
                        <a:t>Time</a:t>
                      </a:r>
                      <a:r>
                        <a:rPr lang="en-NZ" sz="1800" u="none" strike="noStrike" baseline="30000" dirty="0" smtClean="0">
                          <a:effectLst/>
                        </a:rPr>
                        <a:t>2</a:t>
                      </a:r>
                      <a:endParaRPr lang="en-NZ" sz="18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73647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-0.02563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-</a:t>
                      </a:r>
                      <a:r>
                        <a:rPr lang="en-NZ" sz="1800" u="none" strike="noStrike" dirty="0" smtClean="0">
                          <a:effectLst/>
                        </a:rPr>
                        <a:t>4.0467*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>
                          <a:effectLst/>
                        </a:rPr>
                        <a:t>Cost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73647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0.007827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0.90511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>
                          <a:effectLst/>
                        </a:rPr>
                        <a:t>Income </a:t>
                      </a:r>
                      <a:r>
                        <a:rPr lang="en-NZ" sz="1800" u="none" strike="noStrike" dirty="0" smtClean="0">
                          <a:effectLst/>
                        </a:rPr>
                        <a:t>&lt;100K </a:t>
                      </a:r>
                      <a:r>
                        <a:rPr lang="en-NZ" sz="1800" u="none" strike="noStrike" dirty="0">
                          <a:effectLst/>
                        </a:rPr>
                        <a:t>* Cost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4925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>Working</a:t>
            </a:r>
            <a:endParaRPr lang="en-N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24</a:t>
            </a:fld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Workers vs. non workers: economics of scale</a:t>
            </a:r>
          </a:p>
          <a:p>
            <a:r>
              <a:rPr lang="en-NZ" dirty="0" smtClean="0"/>
              <a:t>The Downtown effect</a:t>
            </a:r>
          </a:p>
          <a:p>
            <a:endParaRPr lang="en-NZ" dirty="0"/>
          </a:p>
        </p:txBody>
      </p:sp>
      <p:graphicFrame>
        <p:nvGraphicFramePr>
          <p:cNvPr id="5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04550211"/>
              </p:ext>
            </p:extLst>
          </p:nvPr>
        </p:nvGraphicFramePr>
        <p:xfrm>
          <a:off x="714778" y="3181088"/>
          <a:ext cx="7673646" cy="11120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39289"/>
                <a:gridCol w="144016"/>
                <a:gridCol w="1121789"/>
                <a:gridCol w="144016"/>
                <a:gridCol w="4824536"/>
              </a:tblGrid>
              <a:tr h="133301"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Coefficient</a:t>
                      </a:r>
                      <a:endParaRPr lang="en-NZ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T-stat</a:t>
                      </a:r>
                      <a:endParaRPr lang="en-NZ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NZ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</a:tr>
              <a:tr h="211952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>
                          <a:effectLst/>
                        </a:rPr>
                        <a:t>-0.44124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-</a:t>
                      </a:r>
                      <a:r>
                        <a:rPr lang="en-NZ" sz="1800" u="none" strike="noStrike" dirty="0" smtClean="0">
                          <a:effectLst/>
                        </a:rPr>
                        <a:t>4.4739*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>
                          <a:effectLst/>
                        </a:rPr>
                        <a:t>Workers in Household * High Ratio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211952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-0.31218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-</a:t>
                      </a:r>
                      <a:r>
                        <a:rPr lang="en-NZ" sz="1800" u="none" strike="noStrike" dirty="0" smtClean="0">
                          <a:effectLst/>
                        </a:rPr>
                        <a:t>3.4547*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>
                          <a:effectLst/>
                        </a:rPr>
                        <a:t>Non Workers in Household * High Ratio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262919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-2.7205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-</a:t>
                      </a:r>
                      <a:r>
                        <a:rPr lang="en-NZ" sz="1800" u="none" strike="noStrike" dirty="0" smtClean="0">
                          <a:effectLst/>
                        </a:rPr>
                        <a:t>13.637*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>
                          <a:effectLst/>
                        </a:rPr>
                        <a:t>Working Downtown * Driving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3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Walking &amp; Public Transport</a:t>
            </a:r>
            <a:endParaRPr lang="en-N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25</a:t>
            </a:fld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Women in high car ownership ratio households express a preference to walk and take public transport</a:t>
            </a:r>
          </a:p>
          <a:p>
            <a:r>
              <a:rPr lang="en-NZ" dirty="0" smtClean="0"/>
              <a:t>Walking is attractive if commute time is under 30 minutes</a:t>
            </a:r>
            <a:endParaRPr lang="en-NZ" dirty="0"/>
          </a:p>
        </p:txBody>
      </p:sp>
      <p:graphicFrame>
        <p:nvGraphicFramePr>
          <p:cNvPr id="5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34982984"/>
              </p:ext>
            </p:extLst>
          </p:nvPr>
        </p:nvGraphicFramePr>
        <p:xfrm>
          <a:off x="395536" y="4005064"/>
          <a:ext cx="8381877" cy="18002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39289"/>
                <a:gridCol w="167291"/>
                <a:gridCol w="1003747"/>
                <a:gridCol w="167291"/>
                <a:gridCol w="5604259"/>
              </a:tblGrid>
              <a:tr h="427462"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Coefficient</a:t>
                      </a:r>
                      <a:endParaRPr lang="en-NZ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b="1" u="none" strike="noStrike">
                          <a:solidFill>
                            <a:schemeClr val="bg1"/>
                          </a:solidFill>
                          <a:effectLst/>
                        </a:rPr>
                        <a:t>T-stat</a:t>
                      </a:r>
                      <a:endParaRPr lang="en-NZ" sz="18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NZ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</a:tr>
              <a:tr h="517815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1.2723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 smtClean="0">
                          <a:effectLst/>
                        </a:rPr>
                        <a:t>4.3111*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>
                          <a:effectLst/>
                        </a:rPr>
                        <a:t>Walk Travel time &lt;=30 mins * AT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427462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0.688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 smtClean="0">
                          <a:effectLst/>
                        </a:rPr>
                        <a:t>3.0357*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>
                          <a:effectLst/>
                        </a:rPr>
                        <a:t>Female * High Ratio * PT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427462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>
                          <a:effectLst/>
                        </a:rPr>
                        <a:t>0.59915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 smtClean="0">
                          <a:effectLst/>
                        </a:rPr>
                        <a:t>2.0591*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>
                          <a:effectLst/>
                        </a:rPr>
                        <a:t>Female * High Ratio * AT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9086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Preliminary Results: 1 location</a:t>
            </a:r>
            <a:endParaRPr lang="en-N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26</a:t>
            </a:fld>
            <a:endParaRPr lang="en-NZ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191748998"/>
              </p:ext>
            </p:extLst>
          </p:nvPr>
        </p:nvGraphicFramePr>
        <p:xfrm>
          <a:off x="899592" y="1556794"/>
          <a:ext cx="7776929" cy="41764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39289"/>
                <a:gridCol w="146925"/>
                <a:gridCol w="1121789"/>
                <a:gridCol w="146925"/>
                <a:gridCol w="4922001"/>
              </a:tblGrid>
              <a:tr h="311148"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Coefficient</a:t>
                      </a:r>
                      <a:endParaRPr lang="en-NZ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b="1" u="none" strike="noStrike">
                          <a:solidFill>
                            <a:schemeClr val="bg1"/>
                          </a:solidFill>
                          <a:effectLst/>
                        </a:rPr>
                        <a:t>T-stat</a:t>
                      </a:r>
                      <a:endParaRPr lang="en-NZ" sz="18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NZ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6B9951"/>
                    </a:solidFill>
                  </a:tcPr>
                </a:tc>
              </a:tr>
              <a:tr h="311148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-0.0001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-</a:t>
                      </a:r>
                      <a:r>
                        <a:rPr lang="en-NZ" sz="1800" u="none" strike="noStrike" dirty="0" smtClean="0">
                          <a:effectLst/>
                        </a:rPr>
                        <a:t>2.0074*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 smtClean="0">
                          <a:effectLst/>
                        </a:rPr>
                        <a:t>Travel </a:t>
                      </a:r>
                      <a:r>
                        <a:rPr lang="en-NZ" sz="1800" u="none" strike="noStrike" dirty="0">
                          <a:effectLst/>
                        </a:rPr>
                        <a:t>Distance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311148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-1.9958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-</a:t>
                      </a:r>
                      <a:r>
                        <a:rPr lang="en-NZ" sz="1800" u="none" strike="noStrike" dirty="0" smtClean="0">
                          <a:effectLst/>
                        </a:rPr>
                        <a:t>6.2299*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>
                          <a:effectLst/>
                        </a:rPr>
                        <a:t>No drivers licence * Drive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311148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>
                          <a:effectLst/>
                        </a:rPr>
                        <a:t>-0.30171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-0.49863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>
                          <a:effectLst/>
                        </a:rPr>
                        <a:t>Constant (Drive, Low ratio)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311148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>
                          <a:effectLst/>
                        </a:rPr>
                        <a:t>-0.10866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-0.19702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>
                          <a:effectLst/>
                        </a:rPr>
                        <a:t>Constant (PT, Low ratio)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311148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>
                          <a:effectLst/>
                        </a:rPr>
                        <a:t>-0.12325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-0.19879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>
                          <a:effectLst/>
                        </a:rPr>
                        <a:t>Constant (AT, High ratio)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376917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>
                          <a:effectLst/>
                        </a:rPr>
                        <a:t>1.6717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 smtClean="0">
                          <a:effectLst/>
                        </a:rPr>
                        <a:t>2.7268*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>
                          <a:effectLst/>
                        </a:rPr>
                        <a:t>Constant (Drive, High ratio)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311148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>
                          <a:effectLst/>
                        </a:rPr>
                        <a:t>-0.85306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-1.3697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>
                          <a:effectLst/>
                        </a:rPr>
                        <a:t>Constant (PT, High ratio)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311148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>
                          <a:effectLst/>
                        </a:rPr>
                        <a:t>0.029424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 smtClean="0">
                          <a:effectLst/>
                        </a:rPr>
                        <a:t>2.3175*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>
                          <a:effectLst/>
                        </a:rPr>
                        <a:t>Age (Drive, Low ratio)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311148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>
                          <a:effectLst/>
                        </a:rPr>
                        <a:t>-0.00195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-0.13761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>
                          <a:effectLst/>
                        </a:rPr>
                        <a:t>Age (PT, Low ratio)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311148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>
                          <a:effectLst/>
                        </a:rPr>
                        <a:t>0.017918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>
                          <a:effectLst/>
                        </a:rPr>
                        <a:t>1.2358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>
                          <a:effectLst/>
                        </a:rPr>
                        <a:t>Age (AT, High ratio)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376917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>
                          <a:effectLst/>
                        </a:rPr>
                        <a:t>0.040125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dirty="0" smtClean="0">
                          <a:effectLst/>
                        </a:rPr>
                        <a:t>3.4727*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>
                          <a:effectLst/>
                        </a:rPr>
                        <a:t>Age (Drive, High ratio)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  <a:tr h="311148"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>
                          <a:effectLst/>
                        </a:rPr>
                        <a:t>0.035763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u="none" strike="noStrike" smtClean="0">
                          <a:effectLst/>
                        </a:rPr>
                        <a:t>2.5895*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>
                          <a:effectLst/>
                        </a:rPr>
                        <a:t>Age (PT, High ratio)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82" marR="3682" marT="3682" marB="0" anchor="b">
                    <a:solidFill>
                      <a:srgbClr val="D9E7D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71600" y="6063329"/>
            <a:ext cx="7536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Constant: Base case of AT &amp; Low </a:t>
            </a:r>
            <a:r>
              <a:rPr lang="en-NZ" smtClean="0"/>
              <a:t>ratio (&lt;1 </a:t>
            </a:r>
            <a:r>
              <a:rPr lang="en-NZ" dirty="0" smtClean="0"/>
              <a:t>cars per household)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80984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Future Outcomes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Incorporating residential choice</a:t>
            </a:r>
          </a:p>
          <a:p>
            <a:pPr lvl="1"/>
            <a:r>
              <a:rPr lang="en-NZ" dirty="0" smtClean="0"/>
              <a:t>Routes calculated and working on econometric model</a:t>
            </a:r>
          </a:p>
          <a:p>
            <a:r>
              <a:rPr lang="en-NZ" dirty="0" smtClean="0"/>
              <a:t>Household joint decision making</a:t>
            </a:r>
          </a:p>
          <a:p>
            <a:r>
              <a:rPr lang="en-NZ" dirty="0" smtClean="0"/>
              <a:t>Cost of transport</a:t>
            </a:r>
          </a:p>
          <a:p>
            <a:pPr lvl="1"/>
            <a:r>
              <a:rPr lang="en-NZ" dirty="0" smtClean="0"/>
              <a:t>Petrol costs (including </a:t>
            </a:r>
            <a:r>
              <a:rPr lang="en-NZ" dirty="0" err="1" smtClean="0"/>
              <a:t>hillslope</a:t>
            </a:r>
            <a:r>
              <a:rPr lang="en-NZ" dirty="0" smtClean="0"/>
              <a:t>)</a:t>
            </a:r>
          </a:p>
          <a:p>
            <a:pPr lvl="1"/>
            <a:r>
              <a:rPr lang="en-NZ" dirty="0" smtClean="0"/>
              <a:t>Public transport fares</a:t>
            </a:r>
          </a:p>
          <a:p>
            <a:r>
              <a:rPr lang="en-NZ" dirty="0" smtClean="0"/>
              <a:t>Evaluating the benefit of transport changes in terms of house prices and commute mode changes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27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299482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4149080"/>
            <a:ext cx="9144000" cy="2592288"/>
          </a:xfrm>
        </p:spPr>
        <p:txBody>
          <a:bodyPr>
            <a:normAutofit/>
          </a:bodyPr>
          <a:lstStyle/>
          <a:p>
            <a:r>
              <a:rPr lang="en-NZ" sz="2000" dirty="0" smtClean="0">
                <a:hlinkClick r:id="rId2"/>
              </a:rPr>
              <a:t>Mairead.deroiste@vuw.ac.nz</a:t>
            </a:r>
            <a:endParaRPr lang="en-NZ" sz="2000" dirty="0" smtClean="0"/>
          </a:p>
          <a:p>
            <a:endParaRPr lang="en-NZ" sz="2000" dirty="0"/>
          </a:p>
          <a:p>
            <a:endParaRPr lang="en-NZ" sz="2000" dirty="0" smtClean="0"/>
          </a:p>
          <a:p>
            <a:endParaRPr lang="en-NZ" sz="2000" dirty="0"/>
          </a:p>
          <a:p>
            <a:endParaRPr lang="en-NZ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96752"/>
            <a:ext cx="8229600" cy="1470025"/>
          </a:xfrm>
        </p:spPr>
        <p:txBody>
          <a:bodyPr/>
          <a:lstStyle/>
          <a:p>
            <a:r>
              <a:rPr lang="en-NZ" dirty="0" smtClean="0"/>
              <a:t>Thank you</a:t>
            </a:r>
            <a:endParaRPr lang="en-NZ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299695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331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Questions?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rgbClr val="293315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28</a:t>
            </a:fld>
            <a:endParaRPr lang="en-NZ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31321" y="5373216"/>
            <a:ext cx="407101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5" y="5407496"/>
            <a:ext cx="2535549" cy="82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79699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650396" cy="4772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458200" cy="871736"/>
          </a:xfrm>
        </p:spPr>
        <p:txBody>
          <a:bodyPr>
            <a:normAutofit/>
          </a:bodyPr>
          <a:lstStyle/>
          <a:p>
            <a:r>
              <a:rPr lang="en-NZ" dirty="0" smtClean="0"/>
              <a:t>Case Study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79080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376" y="-27384"/>
            <a:ext cx="8229600" cy="990600"/>
          </a:xfrm>
        </p:spPr>
        <p:txBody>
          <a:bodyPr/>
          <a:lstStyle/>
          <a:p>
            <a:r>
              <a:rPr lang="en-NZ" dirty="0" smtClean="0"/>
              <a:t>Good schools?</a:t>
            </a:r>
            <a:endParaRPr lang="en-NZ" dirty="0"/>
          </a:p>
        </p:txBody>
      </p:sp>
      <p:grpSp>
        <p:nvGrpSpPr>
          <p:cNvPr id="4" name="Group 3"/>
          <p:cNvGrpSpPr/>
          <p:nvPr/>
        </p:nvGrpSpPr>
        <p:grpSpPr>
          <a:xfrm>
            <a:off x="362857" y="1091950"/>
            <a:ext cx="8262319" cy="5548679"/>
            <a:chOff x="362857" y="1091950"/>
            <a:chExt cx="8262319" cy="554867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3940629"/>
              <a:ext cx="4053176" cy="27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3940629"/>
              <a:ext cx="4053176" cy="27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1091950"/>
              <a:ext cx="4053176" cy="27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5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857" y="1091950"/>
              <a:ext cx="4053176" cy="27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316724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624"/>
            <a:ext cx="8077200" cy="914400"/>
          </a:xfrm>
        </p:spPr>
        <p:txBody>
          <a:bodyPr>
            <a:normAutofit/>
          </a:bodyPr>
          <a:lstStyle/>
          <a:p>
            <a:r>
              <a:rPr lang="en-NZ" dirty="0" smtClean="0"/>
              <a:t>Close to parks? </a:t>
            </a:r>
            <a:endParaRPr lang="en-NZ" dirty="0"/>
          </a:p>
        </p:txBody>
      </p:sp>
      <p:grpSp>
        <p:nvGrpSpPr>
          <p:cNvPr id="4" name="Group 3"/>
          <p:cNvGrpSpPr/>
          <p:nvPr/>
        </p:nvGrpSpPr>
        <p:grpSpPr>
          <a:xfrm>
            <a:off x="348255" y="1058514"/>
            <a:ext cx="8324241" cy="5587200"/>
            <a:chOff x="156936" y="1044000"/>
            <a:chExt cx="8324241" cy="55872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8000" y="1044000"/>
              <a:ext cx="4053177" cy="27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936" y="1044000"/>
              <a:ext cx="4053176" cy="27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936" y="3931200"/>
              <a:ext cx="4053176" cy="27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8000" y="3929743"/>
              <a:ext cx="4053176" cy="27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117754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1971" y="1047234"/>
            <a:ext cx="6952000" cy="56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2399" y="1061143"/>
            <a:ext cx="6952000" cy="56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2399" y="1046348"/>
            <a:ext cx="6952000" cy="56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2399" y="1034938"/>
            <a:ext cx="6952000" cy="56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2190801" y="1782629"/>
            <a:ext cx="6742727" cy="2670339"/>
            <a:chOff x="12720330" y="-3953505"/>
            <a:chExt cx="6742727" cy="2670339"/>
          </a:xfrm>
        </p:grpSpPr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71626" y="-3953505"/>
              <a:ext cx="2791431" cy="1908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 flipV="1">
              <a:off x="12720330" y="-2361406"/>
              <a:ext cx="3962400" cy="10782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302840" y="44624"/>
            <a:ext cx="8229600" cy="990600"/>
          </a:xfrm>
        </p:spPr>
        <p:txBody>
          <a:bodyPr/>
          <a:lstStyle/>
          <a:p>
            <a:r>
              <a:rPr lang="en-NZ" dirty="0"/>
              <a:t>T</a:t>
            </a:r>
            <a:r>
              <a:rPr lang="en-NZ" dirty="0" smtClean="0"/>
              <a:t>he commute to work?</a:t>
            </a:r>
            <a:endParaRPr lang="en-NZ" dirty="0"/>
          </a:p>
        </p:txBody>
      </p:sp>
      <p:grpSp>
        <p:nvGrpSpPr>
          <p:cNvPr id="5" name="Group 4"/>
          <p:cNvGrpSpPr/>
          <p:nvPr/>
        </p:nvGrpSpPr>
        <p:grpSpPr>
          <a:xfrm>
            <a:off x="1590999" y="1241316"/>
            <a:ext cx="4294600" cy="1902738"/>
            <a:chOff x="1600200" y="1219509"/>
            <a:chExt cx="4294600" cy="1902738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5200" y="1219509"/>
              <a:ext cx="2389600" cy="1902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" name="Straight Connector 5"/>
            <p:cNvCxnSpPr>
              <a:endCxn id="4099" idx="1"/>
            </p:cNvCxnSpPr>
            <p:nvPr/>
          </p:nvCxnSpPr>
          <p:spPr>
            <a:xfrm flipV="1">
              <a:off x="1600200" y="2170878"/>
              <a:ext cx="1905000" cy="5964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267001" y="3711952"/>
            <a:ext cx="6666527" cy="2168937"/>
            <a:chOff x="2286000" y="3724686"/>
            <a:chExt cx="6666527" cy="2168937"/>
          </a:xfrm>
        </p:grpSpPr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3084" y="3724686"/>
              <a:ext cx="2909443" cy="2168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2286000" y="4648200"/>
              <a:ext cx="3757084" cy="3546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3200400" y="4796421"/>
            <a:ext cx="3903999" cy="1937927"/>
            <a:chOff x="12589752" y="5704685"/>
            <a:chExt cx="3903999" cy="1937927"/>
          </a:xfrm>
        </p:grpSpPr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30082" y="5704685"/>
              <a:ext cx="2663669" cy="19379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8" name="Straight Connector 27"/>
            <p:cNvCxnSpPr/>
            <p:nvPr/>
          </p:nvCxnSpPr>
          <p:spPr>
            <a:xfrm flipV="1">
              <a:off x="12589752" y="6749160"/>
              <a:ext cx="1240330" cy="50717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1569167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Outline of Talk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Aim</a:t>
            </a:r>
          </a:p>
          <a:p>
            <a:r>
              <a:rPr lang="en-NZ" dirty="0" smtClean="0"/>
              <a:t>Extending the literature</a:t>
            </a:r>
          </a:p>
          <a:p>
            <a:r>
              <a:rPr lang="en-NZ" dirty="0" smtClean="0"/>
              <a:t>Data</a:t>
            </a:r>
          </a:p>
          <a:p>
            <a:pPr lvl="1"/>
            <a:r>
              <a:rPr lang="en-NZ" dirty="0" smtClean="0"/>
              <a:t>HTS</a:t>
            </a:r>
          </a:p>
          <a:p>
            <a:pPr lvl="1"/>
            <a:r>
              <a:rPr lang="en-NZ" dirty="0" smtClean="0"/>
              <a:t>Networks</a:t>
            </a:r>
          </a:p>
          <a:p>
            <a:r>
              <a:rPr lang="en-NZ" dirty="0" smtClean="0"/>
              <a:t>Methods</a:t>
            </a:r>
          </a:p>
          <a:p>
            <a:r>
              <a:rPr lang="en-NZ" dirty="0" smtClean="0"/>
              <a:t>Preliminary Results</a:t>
            </a:r>
          </a:p>
          <a:p>
            <a:r>
              <a:rPr lang="en-NZ" dirty="0" smtClean="0"/>
              <a:t>Applications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101296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Extending the literature</a:t>
            </a:r>
            <a:endParaRPr lang="en-N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8</a:t>
            </a:fld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dirty="0" smtClean="0"/>
              <a:t>Small spatial extents</a:t>
            </a:r>
          </a:p>
          <a:p>
            <a:r>
              <a:rPr lang="en-NZ" dirty="0" smtClean="0"/>
              <a:t>Few alternative choices</a:t>
            </a:r>
          </a:p>
          <a:p>
            <a:r>
              <a:rPr lang="en-NZ" dirty="0" smtClean="0"/>
              <a:t>Public transport times and costs</a:t>
            </a:r>
          </a:p>
          <a:p>
            <a:r>
              <a:rPr lang="en-NZ" dirty="0" smtClean="0"/>
              <a:t>Quality of data</a:t>
            </a:r>
          </a:p>
          <a:p>
            <a:r>
              <a:rPr lang="en-NZ" dirty="0" smtClean="0"/>
              <a:t>Joint household decisions</a:t>
            </a:r>
          </a:p>
          <a:p>
            <a:endParaRPr lang="en-NZ" dirty="0" smtClean="0"/>
          </a:p>
          <a:p>
            <a:pPr lvl="1"/>
            <a:r>
              <a:rPr lang="en-NZ" dirty="0"/>
              <a:t>C</a:t>
            </a:r>
            <a:r>
              <a:rPr lang="en-NZ" dirty="0" smtClean="0"/>
              <a:t>omputational constraints in GIS and </a:t>
            </a:r>
            <a:r>
              <a:rPr lang="en-NZ" dirty="0"/>
              <a:t>econometric optimisation </a:t>
            </a:r>
            <a:r>
              <a:rPr lang="en-NZ" dirty="0" smtClean="0"/>
              <a:t>routines</a:t>
            </a:r>
          </a:p>
          <a:p>
            <a:pPr lvl="1"/>
            <a:r>
              <a:rPr lang="en-NZ" sz="1200" i="1" dirty="0" err="1"/>
              <a:t>Bhat</a:t>
            </a:r>
            <a:r>
              <a:rPr lang="en-NZ" sz="1200" i="1" dirty="0"/>
              <a:t>, C. &amp; </a:t>
            </a:r>
            <a:r>
              <a:rPr lang="en-NZ" sz="1200" i="1" dirty="0" err="1"/>
              <a:t>Guo</a:t>
            </a:r>
            <a:r>
              <a:rPr lang="en-NZ" sz="1200" i="1" dirty="0"/>
              <a:t>, J. (2004). A mixed spatially correlated </a:t>
            </a:r>
            <a:r>
              <a:rPr lang="en-NZ" sz="1200" i="1" dirty="0" err="1"/>
              <a:t>logit</a:t>
            </a:r>
            <a:r>
              <a:rPr lang="en-NZ" sz="1200" i="1" dirty="0"/>
              <a:t> model: Formulation and application to residential choice modelling. Transportation Research Part B, 38, pp. 147–168.</a:t>
            </a:r>
            <a:endParaRPr lang="en-NZ" sz="2000" dirty="0"/>
          </a:p>
          <a:p>
            <a:pPr lvl="1"/>
            <a:r>
              <a:rPr lang="en-NZ" sz="1200" i="1" dirty="0" err="1"/>
              <a:t>Guo</a:t>
            </a:r>
            <a:r>
              <a:rPr lang="en-NZ" sz="1200" i="1" dirty="0"/>
              <a:t>, J. (2007). A comprehensive analysis of built environment characteristics on household residential choice and auto ownership levels. Transportation Research Part B, 41, pp. 506–526.</a:t>
            </a:r>
            <a:endParaRPr lang="en-NZ" sz="2000" dirty="0"/>
          </a:p>
          <a:p>
            <a:pPr lvl="1"/>
            <a:r>
              <a:rPr lang="en-NZ" sz="1200" i="1" dirty="0" err="1"/>
              <a:t>Matas</a:t>
            </a:r>
            <a:r>
              <a:rPr lang="en-NZ" sz="1200" i="1" dirty="0"/>
              <a:t>, A. &amp; Raymond, J.-L. (2008). Changes in the structure of car ownership in Spain. Transportation Research Part A, 42, pp. 187–202.</a:t>
            </a:r>
            <a:endParaRPr lang="en-NZ" sz="2000" dirty="0"/>
          </a:p>
          <a:p>
            <a:pPr lvl="1"/>
            <a:r>
              <a:rPr lang="en-NZ" sz="1200" i="1" dirty="0"/>
              <a:t>Salon, D. (2009). Neighbourhoods, cars, and commuting in New York City: A discrete choice approach. Transportation Research Part A, 43, pp. 180–196.</a:t>
            </a:r>
            <a:endParaRPr lang="en-NZ" sz="2000" dirty="0"/>
          </a:p>
          <a:p>
            <a:pPr lvl="1"/>
            <a:r>
              <a:rPr lang="en-NZ" sz="1200" i="1" dirty="0"/>
              <a:t>Cao, X., </a:t>
            </a:r>
            <a:r>
              <a:rPr lang="en-NZ" sz="1200" i="1" dirty="0" err="1"/>
              <a:t>Mokhtarian</a:t>
            </a:r>
            <a:r>
              <a:rPr lang="en-NZ" sz="1200" i="1" dirty="0"/>
              <a:t>, P. &amp; Handy, S. (2007). Cross-sectional and quasi-panel explorations of the connection between the built environment and auto-ownership.  Environment and Planning A, 39, pp. 830–847.</a:t>
            </a:r>
            <a:endParaRPr lang="en-NZ" sz="1200" dirty="0"/>
          </a:p>
        </p:txBody>
      </p:sp>
    </p:spTree>
    <p:extLst>
      <p:ext uri="{BB962C8B-B14F-4D97-AF65-F5344CB8AC3E}">
        <p14:creationId xmlns:p14="http://schemas.microsoft.com/office/powerpoint/2010/main" xmlns="" val="314237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Data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New Zealand Ministry of Transport Household Travel Survey (HTS)</a:t>
            </a:r>
          </a:p>
          <a:p>
            <a:pPr lvl="1"/>
            <a:r>
              <a:rPr lang="en-NZ" dirty="0" smtClean="0"/>
              <a:t>1,115 commuters</a:t>
            </a:r>
          </a:p>
          <a:p>
            <a:pPr lvl="1"/>
            <a:r>
              <a:rPr lang="en-NZ" dirty="0"/>
              <a:t>2 day travel </a:t>
            </a:r>
            <a:r>
              <a:rPr lang="en-NZ" dirty="0" smtClean="0"/>
              <a:t>log</a:t>
            </a:r>
          </a:p>
          <a:p>
            <a:pPr lvl="1"/>
            <a:r>
              <a:rPr lang="en-NZ" dirty="0" smtClean="0"/>
              <a:t>Home and work locations</a:t>
            </a:r>
          </a:p>
          <a:p>
            <a:pPr lvl="1"/>
            <a:r>
              <a:rPr lang="en-NZ" dirty="0"/>
              <a:t>C</a:t>
            </a:r>
            <a:r>
              <a:rPr lang="en-NZ" dirty="0" smtClean="0"/>
              <a:t>ommute mode</a:t>
            </a:r>
          </a:p>
          <a:p>
            <a:pPr lvl="1"/>
            <a:r>
              <a:rPr lang="en-NZ" dirty="0" smtClean="0"/>
              <a:t>Cars and licenses per household</a:t>
            </a:r>
          </a:p>
          <a:p>
            <a:pPr lvl="1"/>
            <a:r>
              <a:rPr lang="en-NZ" dirty="0" smtClean="0"/>
              <a:t>Demographics (age, gender, ethnicity, income, etc.)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602A-8AB5-4148-A9BF-AE48147C70E9}" type="slidenum">
              <a:rPr lang="en-NZ" smtClean="0"/>
              <a:pPr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186873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Accessibility, commuting and the car ownership decision&amp;#x0D;&amp;#x0A;&amp;quot;&quot;/&gt;&lt;property id=&quot;20307&quot; value=&quot;256&quot;/&gt;&lt;/object&gt;&lt;object type=&quot;3&quot; unique_id=&quot;10036&quot;&gt;&lt;property id=&quot;20148&quot; value=&quot;5&quot;/&gt;&lt;property id=&quot;20300&quot; value=&quot;Slide 28 - &amp;quot;Thank you&amp;quot;&quot;/&gt;&lt;property id=&quot;20307&quot; value=&quot;351&quot;/&gt;&lt;/object&gt;&lt;object type=&quot;3&quot; unique_id=&quot;12260&quot;&gt;&lt;property id=&quot;20148&quot; value=&quot;5&quot;/&gt;&lt;property id=&quot;20300&quot; value=&quot;Slide 2 - &amp;quot;Aim&amp;quot;&quot;/&gt;&lt;property id=&quot;20307&quot; value=&quot;353&quot;/&gt;&lt;/object&gt;&lt;object type=&quot;3&quot; unique_id=&quot;12330&quot;&gt;&lt;property id=&quot;20148&quot; value=&quot;5&quot;/&gt;&lt;property id=&quot;20300&quot; value=&quot;Slide 9 - &amp;quot;Data&amp;quot;&quot;/&gt;&lt;property id=&quot;20307&quot; value=&quot;354&quot;/&gt;&lt;/object&gt;&lt;object type=&quot;3&quot; unique_id=&quot;12331&quot;&gt;&lt;property id=&quot;20148&quot; value=&quot;5&quot;/&gt;&lt;property id=&quot;20300&quot; value=&quot;Slide 10&quot;/&gt;&lt;property id=&quot;20307&quot; value=&quot;355&quot;/&gt;&lt;/object&gt;&lt;object type=&quot;3&quot; unique_id=&quot;12428&quot;&gt;&lt;property id=&quot;20148&quot; value=&quot;5&quot;/&gt;&lt;property id=&quot;20300&quot; value=&quot;Slide 11&quot;/&gt;&lt;property id=&quot;20307&quot; value=&quot;356&quot;/&gt;&lt;/object&gt;&lt;object type=&quot;3&quot; unique_id=&quot;12429&quot;&gt;&lt;property id=&quot;20148&quot; value=&quot;5&quot;/&gt;&lt;property id=&quot;20300&quot; value=&quot;Slide 12&quot;/&gt;&lt;property id=&quot;20307&quot; value=&quot;357&quot;/&gt;&lt;/object&gt;&lt;object type=&quot;3&quot; unique_id=&quot;12430&quot;&gt;&lt;property id=&quot;20148&quot; value=&quot;5&quot;/&gt;&lt;property id=&quot;20300&quot; value=&quot;Slide 13&quot;/&gt;&lt;property id=&quot;20307&quot; value=&quot;358&quot;/&gt;&lt;/object&gt;&lt;object type=&quot;3&quot; unique_id=&quot;12431&quot;&gt;&lt;property id=&quot;20148&quot; value=&quot;5&quot;/&gt;&lt;property id=&quot;20300&quot; value=&quot;Slide 14&quot;/&gt;&lt;property id=&quot;20307&quot; value=&quot;359&quot;/&gt;&lt;/object&gt;&lt;object type=&quot;3&quot; unique_id=&quot;12432&quot;&gt;&lt;property id=&quot;20148&quot; value=&quot;5&quot;/&gt;&lt;property id=&quot;20300&quot; value=&quot;Slide 19 - &amp;quot;Predicting Commute Mode, Residential Location and Car Ownership&amp;quot;&quot;/&gt;&lt;property id=&quot;20307&quot; value=&quot;360&quot;/&gt;&lt;/object&gt;&lt;object type=&quot;3&quot; unique_id=&quot;12434&quot;&gt;&lt;property id=&quot;20148&quot; value=&quot;5&quot;/&gt;&lt;property id=&quot;20300&quot; value=&quot;Slide 20 - &amp;quot;Basic Model – 6 choices&amp;quot;&quot;/&gt;&lt;property id=&quot;20307&quot; value=&quot;362&quot;/&gt;&lt;/object&gt;&lt;object type=&quot;3&quot; unique_id=&quot;12436&quot;&gt;&lt;property id=&quot;20148&quot; value=&quot;5&quot;/&gt;&lt;property id=&quot;20300&quot; value=&quot;Slide 22 - &amp;quot;Data limitations&amp;quot;&quot;/&gt;&lt;property id=&quot;20307&quot; value=&quot;364&quot;/&gt;&lt;/object&gt;&lt;object type=&quot;3&quot; unique_id=&quot;12510&quot;&gt;&lt;property id=&quot;20148&quot; value=&quot;5&quot;/&gt;&lt;property id=&quot;20300&quot; value=&quot;Slide 7 - &amp;quot;Outline of Talk&amp;quot;&quot;/&gt;&lt;property id=&quot;20307&quot; value=&quot;367&quot;/&gt;&lt;/object&gt;&lt;object type=&quot;3&quot; unique_id=&quot;12511&quot;&gt;&lt;property id=&quot;20148&quot; value=&quot;5&quot;/&gt;&lt;property id=&quot;20300&quot; value=&quot;Slide 27 - &amp;quot;Future Outcomes&amp;quot;&quot;/&gt;&lt;property id=&quot;20307&quot; value=&quot;366&quot;/&gt;&lt;/object&gt;&lt;object type=&quot;3&quot; unique_id=&quot;12588&quot;&gt;&lt;property id=&quot;20148&quot; value=&quot;5&quot;/&gt;&lt;property id=&quot;20300&quot; value=&quot;Slide 21 - &amp;quot;Probability&amp;quot;&quot;/&gt;&lt;property id=&quot;20307&quot; value=&quot;368&quot;/&gt;&lt;/object&gt;&lt;object type=&quot;3&quot; unique_id=&quot;12687&quot;&gt;&lt;property id=&quot;20148&quot; value=&quot;5&quot;/&gt;&lt;property id=&quot;20300&quot; value=&quot;Slide 8 - &amp;quot;Extending the literature&amp;quot;&quot;/&gt;&lt;property id=&quot;20307&quot; value=&quot;369&quot;/&gt;&lt;/object&gt;&lt;object type=&quot;3&quot; unique_id=&quot;13202&quot;&gt;&lt;property id=&quot;20148&quot; value=&quot;5&quot;/&gt;&lt;property id=&quot;20300&quot; value=&quot;Slide 3 - &amp;quot;Case Study&amp;quot;&quot;/&gt;&lt;property id=&quot;20307&quot; value=&quot;372&quot;/&gt;&lt;/object&gt;&lt;object type=&quot;3&quot; unique_id=&quot;13203&quot;&gt;&lt;property id=&quot;20148&quot; value=&quot;5&quot;/&gt;&lt;property id=&quot;20300&quot; value=&quot;Slide 4 - &amp;quot;Good schools?&amp;quot;&quot;/&gt;&lt;property id=&quot;20307&quot; value=&quot;373&quot;/&gt;&lt;/object&gt;&lt;object type=&quot;3&quot; unique_id=&quot;13204&quot;&gt;&lt;property id=&quot;20148&quot; value=&quot;5&quot;/&gt;&lt;property id=&quot;20300&quot; value=&quot;Slide 5 - &amp;quot;Close to parks? &amp;quot;&quot;/&gt;&lt;property id=&quot;20307&quot; value=&quot;374&quot;/&gt;&lt;/object&gt;&lt;object type=&quot;3&quot; unique_id=&quot;13205&quot;&gt;&lt;property id=&quot;20148&quot; value=&quot;5&quot;/&gt;&lt;property id=&quot;20300&quot; value=&quot;Slide 6 - &amp;quot;The commute to work?&amp;quot;&quot;/&gt;&lt;property id=&quot;20307&quot; value=&quot;375&quot;/&gt;&lt;/object&gt;&lt;object type=&quot;3&quot; unique_id=&quot;13208&quot;&gt;&lt;property id=&quot;20148&quot; value=&quot;5&quot;/&gt;&lt;property id=&quot;20300&quot; value=&quot;Slide 17 - &amp;quot;Commutes&amp;quot;&quot;/&gt;&lt;property id=&quot;20307&quot; value=&quot;377&quot;/&gt;&lt;/object&gt;&lt;object type=&quot;3&quot; unique_id=&quot;13209&quot;&gt;&lt;property id=&quot;20148&quot; value=&quot;5&quot;/&gt;&lt;property id=&quot;20300&quot; value=&quot;Slide 18&quot;/&gt;&lt;property id=&quot;20307&quot; value=&quot;371&quot;/&gt;&lt;/object&gt;&lt;object type=&quot;3&quot; unique_id=&quot;13322&quot;&gt;&lt;property id=&quot;20148&quot; value=&quot;5&quot;/&gt;&lt;property id=&quot;20300&quot; value=&quot;Slide 15&quot;/&gt;&lt;property id=&quot;20307&quot; value=&quot;378&quot;/&gt;&lt;/object&gt;&lt;object type=&quot;3&quot; unique_id=&quot;13466&quot;&gt;&lt;property id=&quot;20148&quot; value=&quot;5&quot;/&gt;&lt;property id=&quot;20300&quot; value=&quot;Slide 26 - &amp;quot;Preliminary Results: 1 location&amp;quot;&quot;/&gt;&lt;property id=&quot;20307&quot; value=&quot;380&quot;/&gt;&lt;/object&gt;&lt;object type=&quot;3&quot; unique_id=&quot;13493&quot;&gt;&lt;property id=&quot;20148&quot; value=&quot;5&quot;/&gt;&lt;property id=&quot;20300&quot; value=&quot;Slide 23 - &amp;quot;Time &amp;amp; Cost&amp;quot;&quot;/&gt;&lt;property id=&quot;20307&quot; value=&quot;381&quot;/&gt;&lt;/object&gt;&lt;object type=&quot;3&quot; unique_id=&quot;13602&quot;&gt;&lt;property id=&quot;20148&quot; value=&quot;5&quot;/&gt;&lt;property id=&quot;20300&quot; value=&quot;Slide 24 - &amp;quot;&amp;#x0D;&amp;#x0A;Working&amp;quot;&quot;/&gt;&lt;property id=&quot;20307&quot; value=&quot;382&quot;/&gt;&lt;/object&gt;&lt;object type=&quot;3&quot; unique_id=&quot;13631&quot;&gt;&lt;property id=&quot;20148&quot; value=&quot;5&quot;/&gt;&lt;property id=&quot;20300&quot; value=&quot;Slide 16&quot;/&gt;&lt;property id=&quot;20307&quot; value=&quot;383&quot;/&gt;&lt;/object&gt;&lt;object type=&quot;3&quot; unique_id=&quot;13864&quot;&gt;&lt;property id=&quot;20148&quot; value=&quot;5&quot;/&gt;&lt;property id=&quot;20300&quot; value=&quot;Slide 25 - &amp;quot;Walking &amp;amp; Public Transport&amp;quot;&quot;/&gt;&lt;property id=&quot;20307&quot; value=&quot;384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772</TotalTime>
  <Words>1139</Words>
  <Application>Microsoft Office PowerPoint</Application>
  <PresentationFormat>On-screen Show (4:3)</PresentationFormat>
  <Paragraphs>237</Paragraphs>
  <Slides>28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Equity</vt:lpstr>
      <vt:lpstr>Accessibility, commuting and the car ownership decision </vt:lpstr>
      <vt:lpstr>Aim</vt:lpstr>
      <vt:lpstr>Case Study</vt:lpstr>
      <vt:lpstr>Good schools?</vt:lpstr>
      <vt:lpstr>Close to parks? </vt:lpstr>
      <vt:lpstr>The commute to work?</vt:lpstr>
      <vt:lpstr>Outline of Talk</vt:lpstr>
      <vt:lpstr>Extending the literature</vt:lpstr>
      <vt:lpstr>Data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Commutes</vt:lpstr>
      <vt:lpstr>Slide 18</vt:lpstr>
      <vt:lpstr>Predicting Commute Mode, Residential Location and Car Ownership</vt:lpstr>
      <vt:lpstr>Basic Model – 6 choices</vt:lpstr>
      <vt:lpstr>Probability</vt:lpstr>
      <vt:lpstr>Data limitations</vt:lpstr>
      <vt:lpstr>Time &amp; Cost</vt:lpstr>
      <vt:lpstr> Working</vt:lpstr>
      <vt:lpstr>Walking &amp; Public Transport</vt:lpstr>
      <vt:lpstr>Preliminary Results: 1 location</vt:lpstr>
      <vt:lpstr>Future Outcomes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deroisma</dc:creator>
  <cp:lastModifiedBy>mckenzk3</cp:lastModifiedBy>
  <cp:revision>78</cp:revision>
  <dcterms:created xsi:type="dcterms:W3CDTF">2013-04-08T01:28:29Z</dcterms:created>
  <dcterms:modified xsi:type="dcterms:W3CDTF">2013-06-17T21:23:24Z</dcterms:modified>
</cp:coreProperties>
</file>